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9"/>
  </p:notesMasterIdLst>
  <p:sldIdLst>
    <p:sldId id="256" r:id="rId6"/>
    <p:sldId id="426" r:id="rId7"/>
    <p:sldId id="456" r:id="rId8"/>
    <p:sldId id="457" r:id="rId9"/>
    <p:sldId id="458" r:id="rId10"/>
    <p:sldId id="459" r:id="rId11"/>
    <p:sldId id="447" r:id="rId12"/>
    <p:sldId id="448" r:id="rId13"/>
    <p:sldId id="258" r:id="rId14"/>
    <p:sldId id="259" r:id="rId15"/>
    <p:sldId id="421" r:id="rId16"/>
    <p:sldId id="260" r:id="rId17"/>
    <p:sldId id="270" r:id="rId18"/>
    <p:sldId id="272" r:id="rId19"/>
    <p:sldId id="273" r:id="rId20"/>
    <p:sldId id="275" r:id="rId21"/>
    <p:sldId id="277" r:id="rId22"/>
    <p:sldId id="427" r:id="rId23"/>
    <p:sldId id="279" r:id="rId24"/>
    <p:sldId id="288" r:id="rId25"/>
    <p:sldId id="289" r:id="rId26"/>
    <p:sldId id="428" r:id="rId27"/>
    <p:sldId id="430" r:id="rId28"/>
    <p:sldId id="455" r:id="rId29"/>
    <p:sldId id="299" r:id="rId30"/>
    <p:sldId id="300" r:id="rId31"/>
    <p:sldId id="301" r:id="rId32"/>
    <p:sldId id="305" r:id="rId33"/>
    <p:sldId id="309" r:id="rId34"/>
    <p:sldId id="310" r:id="rId35"/>
    <p:sldId id="422" r:id="rId36"/>
    <p:sldId id="312" r:id="rId37"/>
    <p:sldId id="313" r:id="rId38"/>
    <p:sldId id="460" r:id="rId39"/>
    <p:sldId id="316" r:id="rId40"/>
    <p:sldId id="317" r:id="rId41"/>
    <p:sldId id="453" r:id="rId42"/>
    <p:sldId id="323" r:id="rId43"/>
    <p:sldId id="437" r:id="rId44"/>
    <p:sldId id="439" r:id="rId45"/>
    <p:sldId id="440" r:id="rId46"/>
    <p:sldId id="442" r:id="rId47"/>
    <p:sldId id="462" r:id="rId48"/>
    <p:sldId id="449" r:id="rId49"/>
    <p:sldId id="343" r:id="rId50"/>
    <p:sldId id="443" r:id="rId51"/>
    <p:sldId id="423" r:id="rId52"/>
    <p:sldId id="345" r:id="rId53"/>
    <p:sldId id="347" r:id="rId54"/>
    <p:sldId id="350" r:id="rId55"/>
    <p:sldId id="464" r:id="rId56"/>
    <p:sldId id="354" r:id="rId57"/>
    <p:sldId id="359" r:id="rId58"/>
    <p:sldId id="358" r:id="rId59"/>
    <p:sldId id="433" r:id="rId60"/>
    <p:sldId id="434" r:id="rId61"/>
    <p:sldId id="429" r:id="rId62"/>
    <p:sldId id="360" r:id="rId63"/>
    <p:sldId id="435" r:id="rId64"/>
    <p:sldId id="419" r:id="rId65"/>
    <p:sldId id="371" r:id="rId66"/>
    <p:sldId id="372" r:id="rId67"/>
    <p:sldId id="373" r:id="rId68"/>
    <p:sldId id="374" r:id="rId69"/>
    <p:sldId id="377" r:id="rId70"/>
    <p:sldId id="379" r:id="rId71"/>
    <p:sldId id="450" r:id="rId72"/>
    <p:sldId id="451" r:id="rId73"/>
    <p:sldId id="452" r:id="rId74"/>
    <p:sldId id="390" r:id="rId75"/>
    <p:sldId id="394" r:id="rId76"/>
    <p:sldId id="463" r:id="rId77"/>
    <p:sldId id="436" r:id="rId78"/>
  </p:sldIdLst>
  <p:sldSz cx="13004800" cy="9753600"/>
  <p:notesSz cx="6858000" cy="9144000"/>
  <p:defaultTextStyle>
    <a:lvl1pPr defTabSz="584200">
      <a:defRPr sz="2600">
        <a:latin typeface="Helvetica"/>
        <a:ea typeface="Helvetica"/>
        <a:cs typeface="Helvetica"/>
        <a:sym typeface="Helvetica"/>
      </a:defRPr>
    </a:lvl1pPr>
    <a:lvl2pPr indent="228600" defTabSz="584200">
      <a:defRPr sz="2600">
        <a:latin typeface="Helvetica"/>
        <a:ea typeface="Helvetica"/>
        <a:cs typeface="Helvetica"/>
        <a:sym typeface="Helvetica"/>
      </a:defRPr>
    </a:lvl2pPr>
    <a:lvl3pPr indent="457200" defTabSz="584200">
      <a:defRPr sz="2600">
        <a:latin typeface="Helvetica"/>
        <a:ea typeface="Helvetica"/>
        <a:cs typeface="Helvetica"/>
        <a:sym typeface="Helvetica"/>
      </a:defRPr>
    </a:lvl3pPr>
    <a:lvl4pPr indent="685800" defTabSz="584200">
      <a:defRPr sz="2600">
        <a:latin typeface="Helvetica"/>
        <a:ea typeface="Helvetica"/>
        <a:cs typeface="Helvetica"/>
        <a:sym typeface="Helvetica"/>
      </a:defRPr>
    </a:lvl4pPr>
    <a:lvl5pPr indent="914400" defTabSz="584200">
      <a:defRPr sz="2600">
        <a:latin typeface="Helvetica"/>
        <a:ea typeface="Helvetica"/>
        <a:cs typeface="Helvetica"/>
        <a:sym typeface="Helvetica"/>
      </a:defRPr>
    </a:lvl5pPr>
    <a:lvl6pPr indent="1143000" defTabSz="584200">
      <a:defRPr sz="2600">
        <a:latin typeface="Helvetica"/>
        <a:ea typeface="Helvetica"/>
        <a:cs typeface="Helvetica"/>
        <a:sym typeface="Helvetica"/>
      </a:defRPr>
    </a:lvl6pPr>
    <a:lvl7pPr indent="1371600" defTabSz="584200">
      <a:defRPr sz="2600">
        <a:latin typeface="Helvetica"/>
        <a:ea typeface="Helvetica"/>
        <a:cs typeface="Helvetica"/>
        <a:sym typeface="Helvetica"/>
      </a:defRPr>
    </a:lvl7pPr>
    <a:lvl8pPr indent="1600200" defTabSz="584200">
      <a:defRPr sz="2600">
        <a:latin typeface="Helvetica"/>
        <a:ea typeface="Helvetica"/>
        <a:cs typeface="Helvetica"/>
        <a:sym typeface="Helvetica"/>
      </a:defRPr>
    </a:lvl8pPr>
    <a:lvl9pPr indent="1828800" defTabSz="584200">
      <a:defRPr sz="2600">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900"/>
    <a:srgbClr val="EE7501"/>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FFFFFF"/>
        </a:fontRef>
        <a:srgbClr val="FFFFFF"/>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56190" autoAdjust="0"/>
  </p:normalViewPr>
  <p:slideViewPr>
    <p:cSldViewPr snapToGrid="0">
      <p:cViewPr varScale="1">
        <p:scale>
          <a:sx n="46" d="100"/>
          <a:sy n="46" d="100"/>
        </p:scale>
        <p:origin x="28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r>
              <a:rPr lang="nb-NO" sz="2800" b="0" dirty="0" smtClean="0">
                <a:latin typeface="Sketch Block Bold" panose="02000000000000000000" pitchFamily="50" charset="0"/>
              </a:rPr>
              <a:t>Arbeidsglede i NOKAS Oslo</a:t>
            </a:r>
          </a:p>
          <a:p>
            <a:pPr algn="ctr">
              <a:defRPr/>
            </a:pPr>
            <a:r>
              <a:rPr lang="nb-NO" sz="1600" dirty="0" smtClean="0">
                <a:latin typeface="Sketch Block Bold" panose="02000000000000000000" pitchFamily="50" charset="0"/>
              </a:rPr>
              <a:t>27 besvarelser</a:t>
            </a:r>
            <a:endParaRPr lang="nb-NO" sz="1600" dirty="0">
              <a:latin typeface="Sketch Block Bold" panose="02000000000000000000" pitchFamily="50" charset="0"/>
            </a:endParaRPr>
          </a:p>
        </c:rich>
      </c:tx>
      <c:layout>
        <c:manualLayout>
          <c:xMode val="edge"/>
          <c:yMode val="edge"/>
          <c:x val="0.24154687552386425"/>
          <c:y val="1.4179104292460215E-2"/>
        </c:manualLayout>
      </c:layout>
      <c:overlay val="0"/>
      <c:spPr>
        <a:noFill/>
        <a:ln>
          <a:noFill/>
        </a:ln>
        <a:effectLst/>
      </c:spPr>
      <c:txPr>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7.6654035433070866E-2"/>
          <c:y val="0.14589861307218177"/>
          <c:w val="0.9092834645669291"/>
          <c:h val="0.71776379688953018"/>
        </c:manualLayout>
      </c:layout>
      <c:barChart>
        <c:barDir val="col"/>
        <c:grouping val="clustered"/>
        <c:varyColors val="0"/>
        <c:ser>
          <c:idx val="0"/>
          <c:order val="0"/>
          <c:tx>
            <c:strRef>
              <c:f>'Ark1'!$B$1</c:f>
              <c:strCache>
                <c:ptCount val="1"/>
                <c:pt idx="0">
                  <c:v>Høy</c:v>
                </c:pt>
              </c:strCache>
            </c:strRef>
          </c:tx>
          <c:spPr>
            <a:solidFill>
              <a:schemeClr val="accent3">
                <a:lumMod val="75000"/>
                <a:alpha val="95000"/>
              </a:schemeClr>
            </a:solidFill>
            <a:ln>
              <a:noFill/>
            </a:ln>
            <a:effectLst/>
          </c:spPr>
          <c:invertIfNegative val="0"/>
          <c:dLbls>
            <c:dLbl>
              <c:idx val="0"/>
              <c:layout/>
              <c:tx>
                <c:rich>
                  <a:bodyPr/>
                  <a:lstStyle/>
                  <a:p>
                    <a:fld id="{A9CFBA36-F409-4364-82F0-FAAC1F7B312A}" type="VALUE">
                      <a:rPr lang="en-US" sz="1000"/>
                      <a:pPr/>
                      <a:t>[VERDI]</a:t>
                    </a:fld>
                    <a:endParaRPr lang="nb-NO"/>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'Ark1'!$A$2:$A$15</c:f>
              <c:strCache>
                <c:ptCount val="10"/>
                <c:pt idx="0">
                  <c:v>Glede</c:v>
                </c:pt>
                <c:pt idx="1">
                  <c:v>Energi</c:v>
                </c:pt>
                <c:pt idx="2">
                  <c:v>Fysisk</c:v>
                </c:pt>
                <c:pt idx="3">
                  <c:v>God</c:v>
                </c:pt>
                <c:pt idx="4">
                  <c:v>Travelt</c:v>
                </c:pt>
                <c:pt idx="5">
                  <c:v>Styrker</c:v>
                </c:pt>
                <c:pt idx="6">
                  <c:v>Omsorg</c:v>
                </c:pt>
                <c:pt idx="7">
                  <c:v>Medarb.</c:v>
                </c:pt>
                <c:pt idx="8">
                  <c:v>Tid</c:v>
                </c:pt>
                <c:pt idx="9">
                  <c:v>Ros</c:v>
                </c:pt>
              </c:strCache>
            </c:strRef>
          </c:cat>
          <c:val>
            <c:numRef>
              <c:f>'Ark1'!$B$2:$B$15</c:f>
              <c:numCache>
                <c:formatCode>General</c:formatCode>
                <c:ptCount val="14"/>
                <c:pt idx="0">
                  <c:v>41</c:v>
                </c:pt>
                <c:pt idx="1">
                  <c:v>22</c:v>
                </c:pt>
                <c:pt idx="2">
                  <c:v>52</c:v>
                </c:pt>
                <c:pt idx="3">
                  <c:v>30</c:v>
                </c:pt>
                <c:pt idx="4">
                  <c:v>22</c:v>
                </c:pt>
                <c:pt idx="5">
                  <c:v>26</c:v>
                </c:pt>
                <c:pt idx="6">
                  <c:v>29</c:v>
                </c:pt>
                <c:pt idx="7">
                  <c:v>52</c:v>
                </c:pt>
                <c:pt idx="8">
                  <c:v>26</c:v>
                </c:pt>
                <c:pt idx="9">
                  <c:v>44</c:v>
                </c:pt>
              </c:numCache>
            </c:numRef>
          </c:val>
        </c:ser>
        <c:ser>
          <c:idx val="1"/>
          <c:order val="1"/>
          <c:tx>
            <c:strRef>
              <c:f>'Ark1'!$C$1</c:f>
              <c:strCache>
                <c:ptCount val="1"/>
                <c:pt idx="0">
                  <c:v>Mellom</c:v>
                </c:pt>
              </c:strCache>
            </c:strRef>
          </c:tx>
          <c:spPr>
            <a:solidFill>
              <a:srgbClr val="FFCC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layout/>
                <c15:showLeaderLines val="0"/>
              </c:ext>
            </c:extLst>
          </c:dLbls>
          <c:cat>
            <c:strRef>
              <c:f>'Ark1'!$A$2:$A$15</c:f>
              <c:strCache>
                <c:ptCount val="10"/>
                <c:pt idx="0">
                  <c:v>Glede</c:v>
                </c:pt>
                <c:pt idx="1">
                  <c:v>Energi</c:v>
                </c:pt>
                <c:pt idx="2">
                  <c:v>Fysisk</c:v>
                </c:pt>
                <c:pt idx="3">
                  <c:v>God</c:v>
                </c:pt>
                <c:pt idx="4">
                  <c:v>Travelt</c:v>
                </c:pt>
                <c:pt idx="5">
                  <c:v>Styrker</c:v>
                </c:pt>
                <c:pt idx="6">
                  <c:v>Omsorg</c:v>
                </c:pt>
                <c:pt idx="7">
                  <c:v>Medarb.</c:v>
                </c:pt>
                <c:pt idx="8">
                  <c:v>Tid</c:v>
                </c:pt>
                <c:pt idx="9">
                  <c:v>Ros</c:v>
                </c:pt>
              </c:strCache>
            </c:strRef>
          </c:cat>
          <c:val>
            <c:numRef>
              <c:f>'Ark1'!$C$2:$C$15</c:f>
              <c:numCache>
                <c:formatCode>General</c:formatCode>
                <c:ptCount val="14"/>
                <c:pt idx="0">
                  <c:v>44</c:v>
                </c:pt>
                <c:pt idx="1">
                  <c:v>71</c:v>
                </c:pt>
                <c:pt idx="2">
                  <c:v>48</c:v>
                </c:pt>
                <c:pt idx="3">
                  <c:v>66</c:v>
                </c:pt>
                <c:pt idx="4">
                  <c:v>41</c:v>
                </c:pt>
                <c:pt idx="5">
                  <c:v>52</c:v>
                </c:pt>
                <c:pt idx="6">
                  <c:v>56</c:v>
                </c:pt>
                <c:pt idx="7">
                  <c:v>48</c:v>
                </c:pt>
                <c:pt idx="8">
                  <c:v>56</c:v>
                </c:pt>
                <c:pt idx="9">
                  <c:v>48</c:v>
                </c:pt>
              </c:numCache>
            </c:numRef>
          </c:val>
        </c:ser>
        <c:ser>
          <c:idx val="2"/>
          <c:order val="2"/>
          <c:tx>
            <c:strRef>
              <c:f>'Ark1'!$D$1</c:f>
              <c:strCache>
                <c:ptCount val="1"/>
                <c:pt idx="0">
                  <c:v>Lav</c:v>
                </c:pt>
              </c:strCache>
            </c:strRef>
          </c:tx>
          <c:spPr>
            <a:solidFill>
              <a:srgbClr val="B4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'Ark1'!$A$2:$A$15</c:f>
              <c:strCache>
                <c:ptCount val="10"/>
                <c:pt idx="0">
                  <c:v>Glede</c:v>
                </c:pt>
                <c:pt idx="1">
                  <c:v>Energi</c:v>
                </c:pt>
                <c:pt idx="2">
                  <c:v>Fysisk</c:v>
                </c:pt>
                <c:pt idx="3">
                  <c:v>God</c:v>
                </c:pt>
                <c:pt idx="4">
                  <c:v>Travelt</c:v>
                </c:pt>
                <c:pt idx="5">
                  <c:v>Styrker</c:v>
                </c:pt>
                <c:pt idx="6">
                  <c:v>Omsorg</c:v>
                </c:pt>
                <c:pt idx="7">
                  <c:v>Medarb.</c:v>
                </c:pt>
                <c:pt idx="8">
                  <c:v>Tid</c:v>
                </c:pt>
                <c:pt idx="9">
                  <c:v>Ros</c:v>
                </c:pt>
              </c:strCache>
            </c:strRef>
          </c:cat>
          <c:val>
            <c:numRef>
              <c:f>'Ark1'!$D$2:$D$15</c:f>
              <c:numCache>
                <c:formatCode>General</c:formatCode>
                <c:ptCount val="14"/>
                <c:pt idx="0">
                  <c:v>15</c:v>
                </c:pt>
                <c:pt idx="1">
                  <c:v>7</c:v>
                </c:pt>
                <c:pt idx="2">
                  <c:v>0</c:v>
                </c:pt>
                <c:pt idx="3">
                  <c:v>4</c:v>
                </c:pt>
                <c:pt idx="4" formatCode="_ * #,##0_ ;_ * \-#,##0_ ;_ * &quot;-&quot;??_ ;_ @_ ">
                  <c:v>37</c:v>
                </c:pt>
                <c:pt idx="5" formatCode="_ * #,##0_ ;_ * \-#,##0_ ;_ * &quot;-&quot;??_ ;_ @_ ">
                  <c:v>22</c:v>
                </c:pt>
                <c:pt idx="6" formatCode="_ * #,##0_ ;_ * \-#,##0_ ;_ * &quot;-&quot;??_ ;_ @_ ">
                  <c:v>15</c:v>
                </c:pt>
                <c:pt idx="7" formatCode="0">
                  <c:v>0</c:v>
                </c:pt>
                <c:pt idx="8" formatCode="_ * #,##0_ ;_ * \-#,##0_ ;_ * &quot;-&quot;??_ ;_ @_ ">
                  <c:v>18</c:v>
                </c:pt>
                <c:pt idx="9" formatCode="_ * #,##0_ ;_ * \-#,##0_ ;_ * &quot;-&quot;??_ ;_ @_ ">
                  <c:v>8</c:v>
                </c:pt>
              </c:numCache>
            </c:numRef>
          </c:val>
        </c:ser>
        <c:dLbls>
          <c:showLegendKey val="0"/>
          <c:showVal val="0"/>
          <c:showCatName val="0"/>
          <c:showSerName val="0"/>
          <c:showPercent val="0"/>
          <c:showBubbleSize val="0"/>
        </c:dLbls>
        <c:gapWidth val="98"/>
        <c:overlap val="-10"/>
        <c:axId val="283093480"/>
        <c:axId val="283093088"/>
      </c:barChart>
      <c:catAx>
        <c:axId val="2830934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283093088"/>
        <c:crossesAt val="0"/>
        <c:auto val="1"/>
        <c:lblAlgn val="ctr"/>
        <c:lblOffset val="100"/>
        <c:noMultiLvlLbl val="0"/>
      </c:catAx>
      <c:valAx>
        <c:axId val="28309308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out"/>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283093480"/>
        <c:crosses val="autoZero"/>
        <c:crossBetween val="between"/>
        <c:minorUnit val="10"/>
        <c:dispUnits>
          <c:builtInUnit val="hundreds"/>
        </c:dispUnits>
      </c:valAx>
      <c:spPr>
        <a:noFill/>
        <a:ln>
          <a:noFill/>
        </a:ln>
        <a:effectLst/>
      </c:spPr>
    </c:plotArea>
    <c:legend>
      <c:legendPos val="b"/>
      <c:layout>
        <c:manualLayout>
          <c:xMode val="edge"/>
          <c:yMode val="edge"/>
          <c:x val="0.35013768962073172"/>
          <c:y val="0.92715661943358518"/>
          <c:w val="0.24400297854955899"/>
          <c:h val="5.708882024145910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Sketch Block Bold" panose="02000000000000000000" pitchFamily="50" charset="0"/>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r>
              <a:rPr lang="nb-NO" sz="2800" b="0" dirty="0" smtClean="0">
                <a:latin typeface="Sketch Block Bold" panose="02000000000000000000" pitchFamily="50" charset="0"/>
              </a:rPr>
              <a:t>Arbeidsglede i NOKAS Oslo</a:t>
            </a:r>
          </a:p>
          <a:p>
            <a:pPr algn="ctr">
              <a:defRPr/>
            </a:pPr>
            <a:r>
              <a:rPr lang="nb-NO" sz="1600" dirty="0" smtClean="0">
                <a:latin typeface="Sketch Block Bold" panose="02000000000000000000" pitchFamily="50" charset="0"/>
              </a:rPr>
              <a:t>27 besvarelser</a:t>
            </a:r>
            <a:endParaRPr lang="nb-NO" sz="1600" dirty="0">
              <a:latin typeface="Sketch Block Bold" panose="02000000000000000000" pitchFamily="50" charset="0"/>
            </a:endParaRPr>
          </a:p>
        </c:rich>
      </c:tx>
      <c:layout>
        <c:manualLayout>
          <c:xMode val="edge"/>
          <c:yMode val="edge"/>
          <c:x val="0.24154687552386425"/>
          <c:y val="1.4179104292460215E-2"/>
        </c:manualLayout>
      </c:layout>
      <c:overlay val="0"/>
      <c:spPr>
        <a:noFill/>
        <a:ln>
          <a:noFill/>
        </a:ln>
        <a:effectLst/>
      </c:spPr>
      <c:txPr>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7.6654035433070866E-2"/>
          <c:y val="0.14589861307218177"/>
          <c:w val="0.9092834645669291"/>
          <c:h val="0.71776379688953018"/>
        </c:manualLayout>
      </c:layout>
      <c:barChart>
        <c:barDir val="col"/>
        <c:grouping val="clustered"/>
        <c:varyColors val="0"/>
        <c:ser>
          <c:idx val="0"/>
          <c:order val="0"/>
          <c:tx>
            <c:strRef>
              <c:f>'Ark1'!$B$1</c:f>
              <c:strCache>
                <c:ptCount val="1"/>
                <c:pt idx="0">
                  <c:v>Høy</c:v>
                </c:pt>
              </c:strCache>
            </c:strRef>
          </c:tx>
          <c:spPr>
            <a:solidFill>
              <a:schemeClr val="accent3">
                <a:lumMod val="75000"/>
                <a:alpha val="95000"/>
              </a:schemeClr>
            </a:solidFill>
            <a:ln>
              <a:noFill/>
            </a:ln>
            <a:effectLst/>
          </c:spPr>
          <c:invertIfNegative val="0"/>
          <c:dLbls>
            <c:dLbl>
              <c:idx val="0"/>
              <c:tx>
                <c:rich>
                  <a:bodyPr/>
                  <a:lstStyle/>
                  <a:p>
                    <a:fld id="{A9CFBA36-F409-4364-82F0-FAAC1F7B312A}" type="VALUE">
                      <a:rPr lang="en-US" sz="1000"/>
                      <a:pPr/>
                      <a:t>[VERDI]</a:t>
                    </a:fld>
                    <a:endParaRPr lang="nb-NO"/>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'Ark1'!$A$2:$A$15</c:f>
              <c:strCache>
                <c:ptCount val="10"/>
                <c:pt idx="0">
                  <c:v>Glede</c:v>
                </c:pt>
                <c:pt idx="1">
                  <c:v>Energi</c:v>
                </c:pt>
                <c:pt idx="2">
                  <c:v>Fysisk</c:v>
                </c:pt>
                <c:pt idx="3">
                  <c:v>God</c:v>
                </c:pt>
                <c:pt idx="4">
                  <c:v>Travelt</c:v>
                </c:pt>
                <c:pt idx="5">
                  <c:v>Styrker</c:v>
                </c:pt>
                <c:pt idx="6">
                  <c:v>Omsorg</c:v>
                </c:pt>
                <c:pt idx="7">
                  <c:v>Medarb.</c:v>
                </c:pt>
                <c:pt idx="8">
                  <c:v>Tid</c:v>
                </c:pt>
                <c:pt idx="9">
                  <c:v>Ros</c:v>
                </c:pt>
              </c:strCache>
            </c:strRef>
          </c:cat>
          <c:val>
            <c:numRef>
              <c:f>'Ark1'!$B$2:$B$15</c:f>
              <c:numCache>
                <c:formatCode>General</c:formatCode>
                <c:ptCount val="14"/>
                <c:pt idx="0">
                  <c:v>41</c:v>
                </c:pt>
                <c:pt idx="1">
                  <c:v>22</c:v>
                </c:pt>
                <c:pt idx="2">
                  <c:v>52</c:v>
                </c:pt>
                <c:pt idx="3">
                  <c:v>30</c:v>
                </c:pt>
                <c:pt idx="4">
                  <c:v>22</c:v>
                </c:pt>
                <c:pt idx="5">
                  <c:v>26</c:v>
                </c:pt>
                <c:pt idx="6">
                  <c:v>29</c:v>
                </c:pt>
                <c:pt idx="7">
                  <c:v>52</c:v>
                </c:pt>
                <c:pt idx="8">
                  <c:v>26</c:v>
                </c:pt>
                <c:pt idx="9">
                  <c:v>44</c:v>
                </c:pt>
              </c:numCache>
            </c:numRef>
          </c:val>
        </c:ser>
        <c:ser>
          <c:idx val="1"/>
          <c:order val="1"/>
          <c:tx>
            <c:strRef>
              <c:f>'Ark1'!$C$1</c:f>
              <c:strCache>
                <c:ptCount val="1"/>
                <c:pt idx="0">
                  <c:v>Mellom</c:v>
                </c:pt>
              </c:strCache>
            </c:strRef>
          </c:tx>
          <c:spPr>
            <a:solidFill>
              <a:srgbClr val="FFCC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'Ark1'!$A$2:$A$15</c:f>
              <c:strCache>
                <c:ptCount val="10"/>
                <c:pt idx="0">
                  <c:v>Glede</c:v>
                </c:pt>
                <c:pt idx="1">
                  <c:v>Energi</c:v>
                </c:pt>
                <c:pt idx="2">
                  <c:v>Fysisk</c:v>
                </c:pt>
                <c:pt idx="3">
                  <c:v>God</c:v>
                </c:pt>
                <c:pt idx="4">
                  <c:v>Travelt</c:v>
                </c:pt>
                <c:pt idx="5">
                  <c:v>Styrker</c:v>
                </c:pt>
                <c:pt idx="6">
                  <c:v>Omsorg</c:v>
                </c:pt>
                <c:pt idx="7">
                  <c:v>Medarb.</c:v>
                </c:pt>
                <c:pt idx="8">
                  <c:v>Tid</c:v>
                </c:pt>
                <c:pt idx="9">
                  <c:v>Ros</c:v>
                </c:pt>
              </c:strCache>
            </c:strRef>
          </c:cat>
          <c:val>
            <c:numRef>
              <c:f>'Ark1'!$C$2:$C$15</c:f>
              <c:numCache>
                <c:formatCode>General</c:formatCode>
                <c:ptCount val="14"/>
                <c:pt idx="0">
                  <c:v>44</c:v>
                </c:pt>
                <c:pt idx="1">
                  <c:v>71</c:v>
                </c:pt>
                <c:pt idx="2">
                  <c:v>48</c:v>
                </c:pt>
                <c:pt idx="3">
                  <c:v>66</c:v>
                </c:pt>
                <c:pt idx="4">
                  <c:v>41</c:v>
                </c:pt>
                <c:pt idx="5">
                  <c:v>52</c:v>
                </c:pt>
                <c:pt idx="6">
                  <c:v>56</c:v>
                </c:pt>
                <c:pt idx="7">
                  <c:v>48</c:v>
                </c:pt>
                <c:pt idx="8">
                  <c:v>56</c:v>
                </c:pt>
                <c:pt idx="9">
                  <c:v>48</c:v>
                </c:pt>
              </c:numCache>
            </c:numRef>
          </c:val>
        </c:ser>
        <c:ser>
          <c:idx val="2"/>
          <c:order val="2"/>
          <c:tx>
            <c:strRef>
              <c:f>'Ark1'!$D$1</c:f>
              <c:strCache>
                <c:ptCount val="1"/>
                <c:pt idx="0">
                  <c:v>Lav</c:v>
                </c:pt>
              </c:strCache>
            </c:strRef>
          </c:tx>
          <c:spPr>
            <a:solidFill>
              <a:srgbClr val="B4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'Ark1'!$A$2:$A$15</c:f>
              <c:strCache>
                <c:ptCount val="10"/>
                <c:pt idx="0">
                  <c:v>Glede</c:v>
                </c:pt>
                <c:pt idx="1">
                  <c:v>Energi</c:v>
                </c:pt>
                <c:pt idx="2">
                  <c:v>Fysisk</c:v>
                </c:pt>
                <c:pt idx="3">
                  <c:v>God</c:v>
                </c:pt>
                <c:pt idx="4">
                  <c:v>Travelt</c:v>
                </c:pt>
                <c:pt idx="5">
                  <c:v>Styrker</c:v>
                </c:pt>
                <c:pt idx="6">
                  <c:v>Omsorg</c:v>
                </c:pt>
                <c:pt idx="7">
                  <c:v>Medarb.</c:v>
                </c:pt>
                <c:pt idx="8">
                  <c:v>Tid</c:v>
                </c:pt>
                <c:pt idx="9">
                  <c:v>Ros</c:v>
                </c:pt>
              </c:strCache>
            </c:strRef>
          </c:cat>
          <c:val>
            <c:numRef>
              <c:f>'Ark1'!$D$2:$D$15</c:f>
              <c:numCache>
                <c:formatCode>General</c:formatCode>
                <c:ptCount val="14"/>
                <c:pt idx="0">
                  <c:v>15</c:v>
                </c:pt>
                <c:pt idx="1">
                  <c:v>7</c:v>
                </c:pt>
                <c:pt idx="2">
                  <c:v>0</c:v>
                </c:pt>
                <c:pt idx="3">
                  <c:v>4</c:v>
                </c:pt>
                <c:pt idx="4" formatCode="_ * #,##0_ ;_ * \-#,##0_ ;_ * &quot;-&quot;??_ ;_ @_ ">
                  <c:v>37</c:v>
                </c:pt>
                <c:pt idx="5" formatCode="_ * #,##0_ ;_ * \-#,##0_ ;_ * &quot;-&quot;??_ ;_ @_ ">
                  <c:v>22</c:v>
                </c:pt>
                <c:pt idx="6" formatCode="_ * #,##0_ ;_ * \-#,##0_ ;_ * &quot;-&quot;??_ ;_ @_ ">
                  <c:v>15</c:v>
                </c:pt>
                <c:pt idx="7" formatCode="0">
                  <c:v>0</c:v>
                </c:pt>
                <c:pt idx="8" formatCode="_ * #,##0_ ;_ * \-#,##0_ ;_ * &quot;-&quot;??_ ;_ @_ ">
                  <c:v>18</c:v>
                </c:pt>
                <c:pt idx="9" formatCode="_ * #,##0_ ;_ * \-#,##0_ ;_ * &quot;-&quot;??_ ;_ @_ ">
                  <c:v>8</c:v>
                </c:pt>
              </c:numCache>
            </c:numRef>
          </c:val>
        </c:ser>
        <c:dLbls>
          <c:showLegendKey val="0"/>
          <c:showVal val="0"/>
          <c:showCatName val="0"/>
          <c:showSerName val="0"/>
          <c:showPercent val="0"/>
          <c:showBubbleSize val="0"/>
        </c:dLbls>
        <c:gapWidth val="98"/>
        <c:overlap val="-10"/>
        <c:axId val="283088384"/>
        <c:axId val="283088776"/>
      </c:barChart>
      <c:catAx>
        <c:axId val="2830883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283088776"/>
        <c:crossesAt val="0"/>
        <c:auto val="1"/>
        <c:lblAlgn val="ctr"/>
        <c:lblOffset val="100"/>
        <c:noMultiLvlLbl val="0"/>
      </c:catAx>
      <c:valAx>
        <c:axId val="28308877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out"/>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283088384"/>
        <c:crosses val="autoZero"/>
        <c:crossBetween val="between"/>
        <c:minorUnit val="10"/>
        <c:dispUnits>
          <c:builtInUnit val="hundreds"/>
        </c:dispUnits>
      </c:valAx>
      <c:spPr>
        <a:noFill/>
        <a:ln>
          <a:noFill/>
        </a:ln>
        <a:effectLst/>
      </c:spPr>
    </c:plotArea>
    <c:legend>
      <c:legendPos val="b"/>
      <c:layout>
        <c:manualLayout>
          <c:xMode val="edge"/>
          <c:yMode val="edge"/>
          <c:x val="0.35013768962073172"/>
          <c:y val="0.92715661943358518"/>
          <c:w val="0.24400297854955899"/>
          <c:h val="5.708882024145910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Sketch Block Bold" panose="02000000000000000000" pitchFamily="50" charset="0"/>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endParaRPr lang="nb-NO"/>
          </a:p>
        </c:rich>
      </c:tx>
      <c:overlay val="1"/>
    </c:title>
    <c:autoTitleDeleted val="0"/>
    <c:plotArea>
      <c:layout>
        <c:manualLayout>
          <c:layoutTarget val="inner"/>
          <c:xMode val="edge"/>
          <c:yMode val="edge"/>
          <c:x val="1.7222399999999999E-2"/>
          <c:y val="7.6710899999999999E-2"/>
          <c:w val="0.98277800000000004"/>
          <c:h val="0.80424600000000002"/>
        </c:manualLayout>
      </c:layout>
      <c:barChart>
        <c:barDir val="col"/>
        <c:grouping val="clustered"/>
        <c:varyColors val="0"/>
        <c:ser>
          <c:idx val="0"/>
          <c:order val="0"/>
          <c:tx>
            <c:strRef>
              <c:f>Sheet1!$A$2</c:f>
              <c:strCache>
                <c:ptCount val="1"/>
                <c:pt idx="0">
                  <c:v>Region 1</c:v>
                </c:pt>
              </c:strCache>
            </c:strRef>
          </c:tx>
          <c:spPr>
            <a:solidFill>
              <a:srgbClr val="D38C07">
                <a:alpha val="80000"/>
              </a:srgbClr>
            </a:solidFill>
            <a:ln w="12700" cap="flat">
              <a:noFill/>
              <a:miter lim="400000"/>
            </a:ln>
            <a:effectLst/>
          </c:spPr>
          <c:invertIfNegative val="0"/>
          <c:dLbls>
            <c:dLbl>
              <c:idx val="0"/>
              <c:tx>
                <c:rich>
                  <a:bodyPr/>
                  <a:lstStyle/>
                  <a:p>
                    <a:fld id="{078CFD2F-63D6-4ADA-81AC-0CA9B8988920}" type="VALUE">
                      <a:rPr lang="en-US" smtClean="0"/>
                      <a:pPr/>
                      <a:t>[VERDI]</a:t>
                    </a:fld>
                    <a:r>
                      <a:rPr lang="en-US" smtClean="0"/>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fld id="{47F00161-D364-4318-84F7-010DBB035C3A}" type="VALUE">
                      <a:rPr lang="en-US" smtClean="0"/>
                      <a:pPr/>
                      <a:t>[VERDI]</a:t>
                    </a:fld>
                    <a:r>
                      <a:rPr lang="en-US" smtClean="0"/>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fld id="{85670375-98A7-42B3-AE10-54AA07E9A793}" type="VALUE">
                      <a:rPr lang="en-US" smtClean="0"/>
                      <a:pPr/>
                      <a:t>[VERDI]</a:t>
                    </a:fld>
                    <a:r>
                      <a:rPr lang="en-US" smtClean="0"/>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numFmt formatCode="#,##0" sourceLinked="0"/>
            <c:spPr>
              <a:noFill/>
              <a:ln>
                <a:noFill/>
              </a:ln>
              <a:effectLst/>
            </c:spPr>
            <c:txPr>
              <a:bodyPr/>
              <a:lstStyle/>
              <a:p>
                <a:pPr lvl="0">
                  <a:defRPr sz="3000" b="0" i="0" u="none" strike="noStrike">
                    <a:solidFill>
                      <a:srgbClr val="FFFFFF"/>
                    </a:solidFill>
                    <a:effectLst>
                      <a:outerShdw dist="38100" dir="2700000" rotWithShape="0">
                        <a:srgbClr val="000000"/>
                      </a:outerShdw>
                    </a:effectLst>
                    <a:latin typeface="Helvetica Light"/>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Litt travel</c:v>
                </c:pt>
                <c:pt idx="1">
                  <c:v>Travel</c:v>
                </c:pt>
                <c:pt idx="2">
                  <c:v>Veldig travel</c:v>
                </c:pt>
              </c:strCache>
            </c:strRef>
          </c:cat>
          <c:val>
            <c:numRef>
              <c:f>Sheet1!$B$2:$D$2</c:f>
              <c:numCache>
                <c:formatCode>General</c:formatCode>
                <c:ptCount val="3"/>
                <c:pt idx="0">
                  <c:v>64</c:v>
                </c:pt>
                <c:pt idx="1">
                  <c:v>26</c:v>
                </c:pt>
                <c:pt idx="2">
                  <c:v>10</c:v>
                </c:pt>
              </c:numCache>
            </c:numRef>
          </c:val>
        </c:ser>
        <c:dLbls>
          <c:showLegendKey val="0"/>
          <c:showVal val="0"/>
          <c:showCatName val="0"/>
          <c:showSerName val="0"/>
          <c:showPercent val="0"/>
          <c:showBubbleSize val="0"/>
        </c:dLbls>
        <c:gapWidth val="40"/>
        <c:overlap val="-10"/>
        <c:axId val="326179072"/>
        <c:axId val="326178288"/>
      </c:barChart>
      <c:catAx>
        <c:axId val="326179072"/>
        <c:scaling>
          <c:orientation val="minMax"/>
        </c:scaling>
        <c:delete val="0"/>
        <c:axPos val="b"/>
        <c:numFmt formatCode="General" sourceLinked="0"/>
        <c:majorTickMark val="none"/>
        <c:minorTickMark val="none"/>
        <c:tickLblPos val="low"/>
        <c:spPr>
          <a:ln w="25400" cap="flat">
            <a:solidFill>
              <a:srgbClr val="0E030A"/>
            </a:solidFill>
            <a:prstDash val="solid"/>
            <a:miter lim="400000"/>
          </a:ln>
        </c:spPr>
        <c:txPr>
          <a:bodyPr rot="0"/>
          <a:lstStyle/>
          <a:p>
            <a:pPr lvl="0">
              <a:defRPr sz="3000" b="0" i="0" u="none" strike="noStrike">
                <a:solidFill>
                  <a:srgbClr val="000000"/>
                </a:solidFill>
                <a:effectLst/>
                <a:latin typeface="Helvetica Light"/>
              </a:defRPr>
            </a:pPr>
            <a:endParaRPr lang="nb-NO"/>
          </a:p>
        </c:txPr>
        <c:crossAx val="326178288"/>
        <c:crosses val="autoZero"/>
        <c:auto val="1"/>
        <c:lblAlgn val="ctr"/>
        <c:lblOffset val="100"/>
        <c:noMultiLvlLbl val="1"/>
      </c:catAx>
      <c:valAx>
        <c:axId val="326178288"/>
        <c:scaling>
          <c:orientation val="minMax"/>
        </c:scaling>
        <c:delete val="0"/>
        <c:axPos val="l"/>
        <c:numFmt formatCode="General" sourceLinked="0"/>
        <c:majorTickMark val="none"/>
        <c:minorTickMark val="none"/>
        <c:tickLblPos val="none"/>
        <c:spPr>
          <a:ln w="25400" cap="flat">
            <a:noFill/>
            <a:prstDash val="solid"/>
            <a:miter lim="400000"/>
          </a:ln>
        </c:spPr>
        <c:txPr>
          <a:bodyPr rot="0"/>
          <a:lstStyle/>
          <a:p>
            <a:pPr lvl="0">
              <a:defRPr sz="2200" b="0" i="0" u="none" strike="noStrike">
                <a:solidFill>
                  <a:srgbClr val="000000"/>
                </a:solidFill>
                <a:effectLst/>
                <a:latin typeface="Helvetica Light"/>
              </a:defRPr>
            </a:pPr>
            <a:endParaRPr lang="nb-NO"/>
          </a:p>
        </c:txPr>
        <c:crossAx val="326179072"/>
        <c:crosses val="autoZero"/>
        <c:crossBetween val="between"/>
        <c:majorUnit val="17.5"/>
        <c:minorUnit val="8.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59" name="Shape 159"/>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962380591"/>
      </p:ext>
    </p:extLst>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VIDEN</a:t>
            </a:r>
          </a:p>
          <a:p>
            <a:r>
              <a:rPr lang="nb-NO" dirty="0" smtClean="0"/>
              <a:t>VERKTØYER</a:t>
            </a:r>
          </a:p>
          <a:p>
            <a:r>
              <a:rPr lang="nb-NO" dirty="0" smtClean="0"/>
              <a:t>ERNERGI</a:t>
            </a:r>
            <a:endParaRPr lang="nb-NO" dirty="0"/>
          </a:p>
        </p:txBody>
      </p:sp>
    </p:spTree>
    <p:extLst>
      <p:ext uri="{BB962C8B-B14F-4D97-AF65-F5344CB8AC3E}">
        <p14:creationId xmlns:p14="http://schemas.microsoft.com/office/powerpoint/2010/main" val="1310281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Presentere tallene, deretter får dere litt tid til å prate om dem….</a:t>
            </a:r>
            <a:endParaRPr lang="nb-NO" dirty="0"/>
          </a:p>
        </p:txBody>
      </p:sp>
    </p:spTree>
    <p:extLst>
      <p:ext uri="{BB962C8B-B14F-4D97-AF65-F5344CB8AC3E}">
        <p14:creationId xmlns:p14="http://schemas.microsoft.com/office/powerpoint/2010/main" val="88168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Øyeblikksbilde</a:t>
            </a:r>
            <a:endParaRPr lang="nb-NO" dirty="0"/>
          </a:p>
        </p:txBody>
      </p:sp>
    </p:spTree>
    <p:extLst>
      <p:ext uri="{BB962C8B-B14F-4D97-AF65-F5344CB8AC3E}">
        <p14:creationId xmlns:p14="http://schemas.microsoft.com/office/powerpoint/2010/main" val="2743881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aseline="0" dirty="0" smtClean="0"/>
          </a:p>
          <a:p>
            <a:endParaRPr lang="nb-NO" dirty="0"/>
          </a:p>
        </p:txBody>
      </p:sp>
    </p:spTree>
    <p:extLst>
      <p:ext uri="{BB962C8B-B14F-4D97-AF65-F5344CB8AC3E}">
        <p14:creationId xmlns:p14="http://schemas.microsoft.com/office/powerpoint/2010/main" val="1062702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BANALT…. JA</a:t>
            </a:r>
          </a:p>
          <a:p>
            <a:endParaRPr lang="nb-NO" dirty="0" smtClean="0"/>
          </a:p>
          <a:p>
            <a:r>
              <a:rPr lang="nb-NO" dirty="0" smtClean="0"/>
              <a:t>KAN</a:t>
            </a:r>
            <a:r>
              <a:rPr lang="nb-NO" baseline="0" dirty="0" smtClean="0"/>
              <a:t> JEG FÅ ET WAAUUUW ;-)</a:t>
            </a:r>
          </a:p>
          <a:p>
            <a:endParaRPr lang="nb-NO" baseline="0" dirty="0" smtClean="0"/>
          </a:p>
          <a:p>
            <a:endParaRPr lang="nb-NO" dirty="0"/>
          </a:p>
        </p:txBody>
      </p:sp>
    </p:spTree>
    <p:extLst>
      <p:ext uri="{BB962C8B-B14F-4D97-AF65-F5344CB8AC3E}">
        <p14:creationId xmlns:p14="http://schemas.microsoft.com/office/powerpoint/2010/main" val="3411710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Opp</a:t>
            </a:r>
            <a:r>
              <a:rPr lang="nb-NO" baseline="0" dirty="0" smtClean="0"/>
              <a:t> å stå</a:t>
            </a:r>
          </a:p>
          <a:p>
            <a:r>
              <a:rPr lang="nb-NO" baseline="0" dirty="0" smtClean="0"/>
              <a:t>Finn en partner NY</a:t>
            </a:r>
          </a:p>
          <a:p>
            <a:endParaRPr lang="nb-NO" baseline="0" dirty="0" smtClean="0"/>
          </a:p>
          <a:p>
            <a:r>
              <a:rPr lang="nb-NO" baseline="0" dirty="0" smtClean="0"/>
              <a:t>HVOR MANGE GÅR HJEM OG SIR; JIPPI JEG FIKK TO EPLER PÅ JOBBEN I DAG.</a:t>
            </a:r>
          </a:p>
          <a:p>
            <a:endParaRPr lang="nb-NO" baseline="0" dirty="0" smtClean="0"/>
          </a:p>
          <a:p>
            <a:r>
              <a:rPr lang="nb-NO" baseline="0" dirty="0" smtClean="0"/>
              <a:t>DE FLESTE SIR FAKTISK DET MOTSATTE; VET DU HVA, DE TROR JEG FAKTISK PÅ JOBBEN AT DE KAN GJØRE OSS MER EFFEKTIVE VED Å GI OSS EPLER OG BANANER………</a:t>
            </a:r>
          </a:p>
        </p:txBody>
      </p:sp>
    </p:spTree>
    <p:extLst>
      <p:ext uri="{BB962C8B-B14F-4D97-AF65-F5344CB8AC3E}">
        <p14:creationId xmlns:p14="http://schemas.microsoft.com/office/powerpoint/2010/main" val="3154753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HVOR MANGE GÅR HJEM OG SIR; JIPPI JEG FIKK TO EPLER PÅ JOBBEN I DAG.</a:t>
            </a:r>
          </a:p>
          <a:p>
            <a:endParaRPr lang="nb-NO" baseline="0" dirty="0" smtClean="0"/>
          </a:p>
          <a:p>
            <a:r>
              <a:rPr lang="nb-NO" baseline="0" dirty="0" smtClean="0"/>
              <a:t>DE FLESTE SIR FAKTISK DET MOTSATTE; VET DU HVA, DE TROR JEG FAKTISK PÅ JOBBEN AT DE KAN GJØRE OSS MER EFFEKTIVE VED Å GI OSS EPLER OG BANANER………</a:t>
            </a:r>
          </a:p>
          <a:p>
            <a:endParaRPr lang="nb-NO" dirty="0"/>
          </a:p>
        </p:txBody>
      </p:sp>
    </p:spTree>
    <p:extLst>
      <p:ext uri="{BB962C8B-B14F-4D97-AF65-F5344CB8AC3E}">
        <p14:creationId xmlns:p14="http://schemas.microsoft.com/office/powerpoint/2010/main" val="1612387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Opp</a:t>
            </a:r>
            <a:r>
              <a:rPr lang="nb-NO" baseline="0" dirty="0" smtClean="0"/>
              <a:t> å stå</a:t>
            </a:r>
          </a:p>
          <a:p>
            <a:r>
              <a:rPr lang="nb-NO" baseline="0" dirty="0" smtClean="0"/>
              <a:t>Finn en partner NY</a:t>
            </a:r>
          </a:p>
          <a:p>
            <a:endParaRPr lang="nb-NO" baseline="0" dirty="0" smtClean="0"/>
          </a:p>
          <a:p>
            <a:endParaRPr lang="nb-NO" baseline="0" dirty="0" smtClean="0"/>
          </a:p>
          <a:p>
            <a:r>
              <a:rPr lang="nb-NO" baseline="0" dirty="0" smtClean="0"/>
              <a:t>Fortell om en av dine beste opplevelser på jobben – en som gjorde deg veldig glad.</a:t>
            </a:r>
          </a:p>
          <a:p>
            <a:endParaRPr lang="nb-NO" baseline="0" dirty="0" smtClean="0"/>
          </a:p>
          <a:p>
            <a:r>
              <a:rPr lang="nb-NO" baseline="0" dirty="0" smtClean="0"/>
              <a:t>EN STILLER SPØRSMÅLET OG DEN ANNEN HAR 1 MINUTT TIL Å SVARE – OG OMVENDT…..</a:t>
            </a:r>
          </a:p>
          <a:p>
            <a:endParaRPr lang="nb-NO" baseline="0" dirty="0" smtClean="0"/>
          </a:p>
          <a:p>
            <a:r>
              <a:rPr lang="nb-NO" baseline="0" dirty="0" smtClean="0"/>
              <a:t>Den med de minste sko, laveste hus nummer, kortest hår, først bursdag, </a:t>
            </a:r>
            <a:r>
              <a:rPr lang="nb-NO" baseline="0" dirty="0" err="1" smtClean="0"/>
              <a:t>etc</a:t>
            </a:r>
            <a:r>
              <a:rPr lang="nb-NO" baseline="0" dirty="0" smtClean="0"/>
              <a:t>… STARTER</a:t>
            </a:r>
            <a:endParaRPr lang="nb-NO" dirty="0" smtClean="0"/>
          </a:p>
          <a:p>
            <a:r>
              <a:rPr lang="nb-NO" b="1" dirty="0" smtClean="0"/>
              <a:t>EN SPESIFIKK OPPLEVELSE! DET SKAL VÆRE DETALJERT…..</a:t>
            </a:r>
          </a:p>
          <a:p>
            <a:endParaRPr lang="nb-NO" dirty="0" smtClean="0"/>
          </a:p>
          <a:p>
            <a:r>
              <a:rPr lang="nb-NO" dirty="0" smtClean="0"/>
              <a:t>HUSK HISTORIEN FOR VI SKAL</a:t>
            </a:r>
            <a:r>
              <a:rPr lang="nb-NO" baseline="0" dirty="0" smtClean="0"/>
              <a:t> BRUKE DEN IGJEN SENERE…………</a:t>
            </a:r>
          </a:p>
          <a:p>
            <a:endParaRPr lang="nb-NO" baseline="0" dirty="0" smtClean="0"/>
          </a:p>
          <a:p>
            <a:r>
              <a:rPr lang="nb-NO" b="1" baseline="0" dirty="0" smtClean="0"/>
              <a:t>OM LITT SKAL VI SNAKKE OM HVA SOM GJØR OSS GLADE PÅ JOBBEN – OM DET IKKE ER FRISK FRUKT?</a:t>
            </a:r>
            <a:endParaRPr lang="nb-NO" b="1" dirty="0" smtClean="0"/>
          </a:p>
          <a:p>
            <a:endParaRPr lang="nb-NO" dirty="0" smtClean="0"/>
          </a:p>
          <a:p>
            <a:r>
              <a:rPr lang="nb-NO" dirty="0" err="1" smtClean="0"/>
              <a:t>Retelling</a:t>
            </a:r>
            <a:r>
              <a:rPr lang="nb-NO" dirty="0" smtClean="0"/>
              <a:t> gjør deg glad igjen…</a:t>
            </a:r>
          </a:p>
          <a:p>
            <a:endParaRPr lang="nb-NO" dirty="0" smtClean="0"/>
          </a:p>
          <a:p>
            <a:r>
              <a:rPr lang="nb-NO" dirty="0" smtClean="0"/>
              <a:t>Husk på historien du skal bruke den om en liten stund</a:t>
            </a:r>
          </a:p>
          <a:p>
            <a:endParaRPr lang="nb-NO" dirty="0" smtClean="0"/>
          </a:p>
          <a:p>
            <a:r>
              <a:rPr lang="nb-NO" dirty="0" smtClean="0"/>
              <a:t>HVOR MANGE AV DERE FANT DET VANSKELIG Å FINNE DENNE HISTORIE? </a:t>
            </a:r>
          </a:p>
          <a:p>
            <a:endParaRPr lang="nb-NO" dirty="0" smtClean="0"/>
          </a:p>
          <a:p>
            <a:r>
              <a:rPr lang="nb-NO" dirty="0" smtClean="0"/>
              <a:t>YUP</a:t>
            </a:r>
            <a:endParaRPr lang="nb-NO" dirty="0"/>
          </a:p>
        </p:txBody>
      </p:sp>
    </p:spTree>
    <p:extLst>
      <p:ext uri="{BB962C8B-B14F-4D97-AF65-F5344CB8AC3E}">
        <p14:creationId xmlns:p14="http://schemas.microsoft.com/office/powerpoint/2010/main" val="2997781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At du føler du gjør en forskjell på jobb! At det du levere faktisk brukes til noe og at du vet om det!</a:t>
            </a:r>
            <a:endParaRPr lang="nb-NO" dirty="0"/>
          </a:p>
        </p:txBody>
      </p:sp>
    </p:spTree>
    <p:extLst>
      <p:ext uri="{BB962C8B-B14F-4D97-AF65-F5344CB8AC3E}">
        <p14:creationId xmlns:p14="http://schemas.microsoft.com/office/powerpoint/2010/main" val="58134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Skapes hver dag</a:t>
            </a:r>
            <a:endParaRPr lang="nb-NO" dirty="0"/>
          </a:p>
        </p:txBody>
      </p:sp>
    </p:spTree>
    <p:extLst>
      <p:ext uri="{BB962C8B-B14F-4D97-AF65-F5344CB8AC3E}">
        <p14:creationId xmlns:p14="http://schemas.microsoft.com/office/powerpoint/2010/main" val="712355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ER DERE FLINKE PÅ Å SI GODMORGEN TIL HVER ANDRE?</a:t>
            </a:r>
          </a:p>
          <a:p>
            <a:endParaRPr lang="nb-NO" baseline="0" dirty="0" smtClean="0"/>
          </a:p>
          <a:p>
            <a:r>
              <a:rPr lang="nb-NO" baseline="0" dirty="0" smtClean="0"/>
              <a:t>OPP Å STÅ</a:t>
            </a:r>
          </a:p>
          <a:p>
            <a:endParaRPr lang="nb-NO" baseline="0" dirty="0" smtClean="0"/>
          </a:p>
          <a:p>
            <a:r>
              <a:rPr lang="nb-NO" b="1" baseline="0" dirty="0" smtClean="0"/>
              <a:t>NIVÅ 1:</a:t>
            </a:r>
            <a:r>
              <a:rPr lang="nb-NO" baseline="0" dirty="0" smtClean="0"/>
              <a:t> Når noen </a:t>
            </a:r>
            <a:r>
              <a:rPr lang="nb-NO" b="1" baseline="0" dirty="0" smtClean="0"/>
              <a:t>brummer god morgen og den annen brummer tilbake </a:t>
            </a:r>
            <a:r>
              <a:rPr lang="nb-NO" baseline="0" dirty="0" smtClean="0"/>
              <a:t>– Kunne like godt ha sakt: GÅ VEKKK</a:t>
            </a:r>
          </a:p>
          <a:p>
            <a:r>
              <a:rPr lang="nb-NO" b="1" baseline="0" dirty="0" smtClean="0"/>
              <a:t>NIVÅ 2:</a:t>
            </a:r>
            <a:r>
              <a:rPr lang="nb-NO" baseline="0" dirty="0" smtClean="0"/>
              <a:t> Når du kommer inn på jobb og </a:t>
            </a:r>
            <a:r>
              <a:rPr lang="nb-NO" b="1" baseline="0" dirty="0" smtClean="0"/>
              <a:t>ser ned i bakken eller vekk </a:t>
            </a:r>
            <a:r>
              <a:rPr lang="nb-NO" baseline="0" dirty="0" smtClean="0"/>
              <a:t>og sir god morgen</a:t>
            </a:r>
          </a:p>
          <a:p>
            <a:r>
              <a:rPr lang="nb-NO" b="1" baseline="0" dirty="0" smtClean="0"/>
              <a:t>NIVÅ 3:</a:t>
            </a:r>
            <a:r>
              <a:rPr lang="nb-NO" baseline="0" dirty="0" smtClean="0"/>
              <a:t> Når du </a:t>
            </a:r>
            <a:r>
              <a:rPr lang="nb-NO" b="1" baseline="0" dirty="0" smtClean="0"/>
              <a:t>ser folk i øynene</a:t>
            </a:r>
            <a:r>
              <a:rPr lang="nb-NO" baseline="0" dirty="0" smtClean="0"/>
              <a:t> og sir god morgen</a:t>
            </a:r>
          </a:p>
          <a:p>
            <a:r>
              <a:rPr lang="nb-NO" b="1" baseline="0" dirty="0" smtClean="0"/>
              <a:t>NIVÅ 4:</a:t>
            </a:r>
            <a:r>
              <a:rPr lang="nb-NO" baseline="0" dirty="0" smtClean="0"/>
              <a:t> Når du kommer på jobb og </a:t>
            </a:r>
            <a:r>
              <a:rPr lang="nb-NO" b="1" baseline="0" dirty="0" smtClean="0"/>
              <a:t>sir god morgen og tillegger</a:t>
            </a:r>
            <a:r>
              <a:rPr lang="nb-NO" baseline="0" dirty="0" smtClean="0"/>
              <a:t>, ex., hvordan var din helg, hvordan går det med barnet som var syk, </a:t>
            </a:r>
            <a:r>
              <a:rPr lang="nb-NO" baseline="0" dirty="0" err="1" smtClean="0"/>
              <a:t>etc</a:t>
            </a:r>
            <a:r>
              <a:rPr lang="nb-NO" baseline="0" dirty="0" smtClean="0"/>
              <a:t>…..</a:t>
            </a:r>
          </a:p>
          <a:p>
            <a:r>
              <a:rPr lang="nb-NO" b="1" baseline="0" dirty="0" smtClean="0"/>
              <a:t>NIVÅ 5:</a:t>
            </a:r>
            <a:r>
              <a:rPr lang="nb-NO" baseline="0" dirty="0" smtClean="0"/>
              <a:t> Når du kommer på jobb og </a:t>
            </a:r>
            <a:r>
              <a:rPr lang="nb-NO" b="1" baseline="0" dirty="0" smtClean="0"/>
              <a:t>sir god morgen og rører ved hverandre</a:t>
            </a:r>
            <a:r>
              <a:rPr lang="nb-NO" baseline="0" dirty="0" smtClean="0"/>
              <a:t>. Klem, </a:t>
            </a:r>
            <a:r>
              <a:rPr lang="nb-NO" baseline="0" dirty="0" err="1" smtClean="0"/>
              <a:t>high</a:t>
            </a:r>
            <a:r>
              <a:rPr lang="nb-NO" baseline="0" dirty="0" smtClean="0"/>
              <a:t> </a:t>
            </a:r>
            <a:r>
              <a:rPr lang="nb-NO" baseline="0" dirty="0" err="1" smtClean="0"/>
              <a:t>five</a:t>
            </a:r>
            <a:r>
              <a:rPr lang="nb-NO" baseline="0" dirty="0" smtClean="0"/>
              <a:t>, gi hånd, </a:t>
            </a:r>
            <a:r>
              <a:rPr lang="nb-NO" baseline="0" dirty="0" err="1" smtClean="0"/>
              <a:t>etc</a:t>
            </a:r>
            <a:r>
              <a:rPr lang="nb-NO" baseline="0" dirty="0" smtClean="0"/>
              <a:t>…</a:t>
            </a:r>
          </a:p>
          <a:p>
            <a:endParaRPr lang="nb-NO" baseline="0" dirty="0" smtClean="0"/>
          </a:p>
          <a:p>
            <a:r>
              <a:rPr lang="nb-NO" b="1" baseline="0" dirty="0" smtClean="0"/>
              <a:t>Ta bilder her på NIVÅ 4 og 5.</a:t>
            </a:r>
          </a:p>
        </p:txBody>
      </p:sp>
    </p:spTree>
    <p:extLst>
      <p:ext uri="{BB962C8B-B14F-4D97-AF65-F5344CB8AC3E}">
        <p14:creationId xmlns:p14="http://schemas.microsoft.com/office/powerpoint/2010/main" val="139123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928011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Så hva kommer arbeidsglede til slutt ned til?</a:t>
            </a:r>
          </a:p>
          <a:p>
            <a:endParaRPr lang="nb-NO" dirty="0" smtClean="0"/>
          </a:p>
          <a:p>
            <a:r>
              <a:rPr lang="nb-NO" dirty="0" smtClean="0"/>
              <a:t>1?</a:t>
            </a:r>
          </a:p>
          <a:p>
            <a:r>
              <a:rPr lang="nb-NO" dirty="0" smtClean="0"/>
              <a:t>2?</a:t>
            </a:r>
          </a:p>
          <a:p>
            <a:endParaRPr lang="nb-NO" dirty="0" smtClean="0"/>
          </a:p>
          <a:p>
            <a:r>
              <a:rPr lang="nb-NO" dirty="0" smtClean="0"/>
              <a:t>Få </a:t>
            </a:r>
            <a:r>
              <a:rPr lang="nb-NO" dirty="0" err="1" smtClean="0"/>
              <a:t>evt</a:t>
            </a:r>
            <a:r>
              <a:rPr lang="nb-NO" dirty="0" smtClean="0"/>
              <a:t> folk til å rope eller noe. Skap energi…………</a:t>
            </a:r>
          </a:p>
          <a:p>
            <a:endParaRPr lang="nb-NO" dirty="0" smtClean="0"/>
          </a:p>
          <a:p>
            <a:endParaRPr lang="nb-NO" dirty="0" smtClean="0"/>
          </a:p>
          <a:p>
            <a:endParaRPr lang="nb-NO" dirty="0"/>
          </a:p>
        </p:txBody>
      </p:sp>
    </p:spTree>
    <p:extLst>
      <p:ext uri="{BB962C8B-B14F-4D97-AF65-F5344CB8AC3E}">
        <p14:creationId xmlns:p14="http://schemas.microsoft.com/office/powerpoint/2010/main" val="3823747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Husker dere den øvelsen dere gjorde med å fortelle hverandre om EN spesifikk ting der gjorde dere GLADE?</a:t>
            </a:r>
          </a:p>
          <a:p>
            <a:endParaRPr lang="nb-NO" dirty="0" smtClean="0"/>
          </a:p>
          <a:p>
            <a:r>
              <a:rPr lang="nb-NO" dirty="0" smtClean="0"/>
              <a:t>Hva handlet historien om?  </a:t>
            </a:r>
          </a:p>
          <a:p>
            <a:endParaRPr lang="nb-NO" dirty="0" smtClean="0"/>
          </a:p>
          <a:p>
            <a:pPr marL="457200" indent="-457200">
              <a:buAutoNum type="arabicPeriod"/>
            </a:pPr>
            <a:r>
              <a:rPr lang="nb-NO" dirty="0" smtClean="0"/>
              <a:t>Resultater</a:t>
            </a:r>
          </a:p>
          <a:p>
            <a:pPr marL="457200" indent="-457200">
              <a:buAutoNum type="arabicPeriod"/>
            </a:pPr>
            <a:r>
              <a:rPr lang="nb-NO" dirty="0" smtClean="0"/>
              <a:t>Relasjoner</a:t>
            </a:r>
          </a:p>
          <a:p>
            <a:pPr marL="457200" indent="-457200">
              <a:buAutoNum type="arabicPeriod"/>
            </a:pPr>
            <a:r>
              <a:rPr lang="nb-NO" dirty="0" smtClean="0"/>
              <a:t>Begge</a:t>
            </a:r>
          </a:p>
          <a:p>
            <a:pPr marL="457200" indent="-457200">
              <a:buAutoNum type="arabicPeriod"/>
            </a:pPr>
            <a:r>
              <a:rPr lang="nb-NO" dirty="0" smtClean="0"/>
              <a:t>OG</a:t>
            </a:r>
            <a:r>
              <a:rPr lang="nb-NO" baseline="0" dirty="0" smtClean="0"/>
              <a:t> HVOR MANGE AV DERE REKKER ALDRI HÅNDEN OPP OFFENTLIG?</a:t>
            </a:r>
          </a:p>
          <a:p>
            <a:pPr marL="457200" indent="-457200">
              <a:buAutoNum type="arabicPeriod"/>
            </a:pPr>
            <a:r>
              <a:rPr lang="nb-NO" baseline="0" dirty="0" err="1" smtClean="0"/>
              <a:t>Fruktordning</a:t>
            </a:r>
            <a:endParaRPr lang="nb-NO" baseline="0" dirty="0" smtClean="0"/>
          </a:p>
          <a:p>
            <a:pPr marL="0" indent="0">
              <a:buNone/>
            </a:pPr>
            <a:endParaRPr lang="nb-NO" dirty="0" smtClean="0"/>
          </a:p>
          <a:p>
            <a:pPr marL="0" indent="0">
              <a:buNone/>
            </a:pPr>
            <a:r>
              <a:rPr lang="nb-NO" dirty="0" err="1" smtClean="0"/>
              <a:t>That’s</a:t>
            </a:r>
            <a:r>
              <a:rPr lang="nb-NO" dirty="0" smtClean="0"/>
              <a:t> </a:t>
            </a:r>
            <a:r>
              <a:rPr lang="nb-NO" dirty="0" err="1" smtClean="0"/>
              <a:t>the</a:t>
            </a:r>
            <a:r>
              <a:rPr lang="nb-NO" dirty="0" smtClean="0"/>
              <a:t> </a:t>
            </a:r>
            <a:r>
              <a:rPr lang="nb-NO" dirty="0" err="1" smtClean="0"/>
              <a:t>way</a:t>
            </a:r>
            <a:r>
              <a:rPr lang="nb-NO" dirty="0" smtClean="0"/>
              <a:t> it is and </a:t>
            </a:r>
            <a:r>
              <a:rPr lang="nb-NO" dirty="0" err="1" smtClean="0"/>
              <a:t>that’s</a:t>
            </a:r>
            <a:r>
              <a:rPr lang="nb-NO" dirty="0" smtClean="0"/>
              <a:t> </a:t>
            </a:r>
            <a:r>
              <a:rPr lang="nb-NO" dirty="0" err="1" smtClean="0"/>
              <a:t>why</a:t>
            </a:r>
            <a:r>
              <a:rPr lang="nb-NO" dirty="0" smtClean="0"/>
              <a:t> it is so </a:t>
            </a:r>
            <a:r>
              <a:rPr lang="nb-NO" dirty="0" err="1" smtClean="0"/>
              <a:t>important</a:t>
            </a:r>
            <a:r>
              <a:rPr lang="nb-NO" dirty="0" smtClean="0"/>
              <a:t> to </a:t>
            </a:r>
            <a:r>
              <a:rPr lang="nb-NO" dirty="0" err="1" smtClean="0"/>
              <a:t>remember</a:t>
            </a:r>
            <a:r>
              <a:rPr lang="nb-NO" dirty="0" smtClean="0"/>
              <a:t> </a:t>
            </a:r>
            <a:r>
              <a:rPr lang="nb-NO" dirty="0" err="1" smtClean="0"/>
              <a:t>both</a:t>
            </a:r>
            <a:r>
              <a:rPr lang="nb-NO" dirty="0" smtClean="0"/>
              <a:t>!!!!!!!!!!!!!</a:t>
            </a:r>
          </a:p>
          <a:p>
            <a:endParaRPr lang="nb-NO" dirty="0" smtClean="0"/>
          </a:p>
          <a:p>
            <a:r>
              <a:rPr lang="nb-NO" dirty="0" smtClean="0"/>
              <a:t>YUP – RESULTATER</a:t>
            </a:r>
          </a:p>
          <a:p>
            <a:endParaRPr lang="nb-NO" dirty="0" smtClean="0"/>
          </a:p>
          <a:p>
            <a:r>
              <a:rPr lang="nb-NO" dirty="0" smtClean="0"/>
              <a:t>ALLE HAR FOKUS PÅ RESULTATER</a:t>
            </a:r>
          </a:p>
          <a:p>
            <a:endParaRPr lang="nb-NO" dirty="0" smtClean="0"/>
          </a:p>
          <a:p>
            <a:r>
              <a:rPr lang="nb-NO" dirty="0" smtClean="0"/>
              <a:t>MEN</a:t>
            </a:r>
          </a:p>
          <a:p>
            <a:endParaRPr lang="nb-NO" dirty="0" smtClean="0"/>
          </a:p>
          <a:p>
            <a:r>
              <a:rPr lang="nb-NO" dirty="0" smtClean="0"/>
              <a:t>SJELDENT</a:t>
            </a:r>
            <a:r>
              <a:rPr lang="nb-NO" baseline="0" dirty="0" smtClean="0"/>
              <a:t> PÅ RELASJONER</a:t>
            </a:r>
          </a:p>
          <a:p>
            <a:endParaRPr lang="nb-NO" baseline="0" dirty="0" smtClean="0"/>
          </a:p>
          <a:p>
            <a:r>
              <a:rPr lang="nb-NO" baseline="0" dirty="0" smtClean="0"/>
              <a:t>Resultatorientert vs. Relasjonsorientert</a:t>
            </a:r>
          </a:p>
          <a:p>
            <a:endParaRPr lang="nb-NO" baseline="0" dirty="0" smtClean="0"/>
          </a:p>
          <a:p>
            <a:r>
              <a:rPr lang="nb-NO" baseline="0" dirty="0" smtClean="0"/>
              <a:t>Kombinasjonen skaper de beste resultater!!!!!!!!!</a:t>
            </a:r>
          </a:p>
          <a:p>
            <a:endParaRPr lang="nb-NO" baseline="0" dirty="0" smtClean="0"/>
          </a:p>
          <a:p>
            <a:r>
              <a:rPr lang="nb-NO" baseline="0" dirty="0" smtClean="0"/>
              <a:t>-------------------------------------</a:t>
            </a:r>
          </a:p>
          <a:p>
            <a:endParaRPr lang="nb-NO" baseline="0" dirty="0" smtClean="0"/>
          </a:p>
          <a:p>
            <a:endParaRPr lang="nb-NO" dirty="0" smtClean="0"/>
          </a:p>
          <a:p>
            <a:endParaRPr lang="nb-NO" dirty="0"/>
          </a:p>
        </p:txBody>
      </p:sp>
    </p:spTree>
    <p:extLst>
      <p:ext uri="{BB962C8B-B14F-4D97-AF65-F5344CB8AC3E}">
        <p14:creationId xmlns:p14="http://schemas.microsoft.com/office/powerpoint/2010/main" val="1573637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Øyeblikksbilde</a:t>
            </a:r>
            <a:endParaRPr lang="nb-NO" dirty="0"/>
          </a:p>
        </p:txBody>
      </p:sp>
    </p:spTree>
    <p:extLst>
      <p:ext uri="{BB962C8B-B14F-4D97-AF65-F5344CB8AC3E}">
        <p14:creationId xmlns:p14="http://schemas.microsoft.com/office/powerpoint/2010/main" val="609836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KUN TIL LEDERE</a:t>
            </a:r>
            <a:endParaRPr lang="nb-NO" dirty="0"/>
          </a:p>
        </p:txBody>
      </p:sp>
    </p:spTree>
    <p:extLst>
      <p:ext uri="{BB962C8B-B14F-4D97-AF65-F5344CB8AC3E}">
        <p14:creationId xmlns:p14="http://schemas.microsoft.com/office/powerpoint/2010/main" val="1937376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KUN TIL LEDERE</a:t>
            </a:r>
            <a:endParaRPr lang="nb-NO" dirty="0"/>
          </a:p>
        </p:txBody>
      </p:sp>
    </p:spTree>
    <p:extLst>
      <p:ext uri="{BB962C8B-B14F-4D97-AF65-F5344CB8AC3E}">
        <p14:creationId xmlns:p14="http://schemas.microsoft.com/office/powerpoint/2010/main" val="4102313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897986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Når vi blir behandlet unfair</a:t>
            </a:r>
            <a:r>
              <a:rPr lang="nb-NO" baseline="0" dirty="0" smtClean="0"/>
              <a:t> føler vi oss frustrerte og blir lei oss. Vi er et motsatte av glad – triste</a:t>
            </a:r>
          </a:p>
          <a:p>
            <a:endParaRPr lang="nb-NO" baseline="0" dirty="0" smtClean="0"/>
          </a:p>
          <a:p>
            <a:r>
              <a:rPr lang="nb-NO" baseline="0" dirty="0" smtClean="0"/>
              <a:t>Det er genetisk, det er DNA.</a:t>
            </a:r>
          </a:p>
          <a:p>
            <a:endParaRPr lang="nb-NO" baseline="0" dirty="0" smtClean="0"/>
          </a:p>
          <a:p>
            <a:r>
              <a:rPr lang="nb-NO" baseline="0" dirty="0" smtClean="0"/>
              <a:t>Dette er viktig: En høy lønn uansett hvor høy kan ikke gjøre deg glad på jobben! Den kan gjøre deg mer tilfreds men ikke gladere….. Den gjør deg ikke direkte ulykkelig eller trist, men den gjør deg ikke gladere!</a:t>
            </a:r>
          </a:p>
          <a:p>
            <a:endParaRPr lang="nb-NO" baseline="0" dirty="0" smtClean="0"/>
          </a:p>
          <a:p>
            <a:r>
              <a:rPr lang="nb-NO" baseline="0" dirty="0" smtClean="0"/>
              <a:t>Tenker du, Jeg napper den allikevel? ;-) </a:t>
            </a:r>
          </a:p>
          <a:p>
            <a:endParaRPr lang="nb-NO" baseline="0" dirty="0" smtClean="0"/>
          </a:p>
          <a:p>
            <a:r>
              <a:rPr lang="nb-NO" baseline="0" dirty="0" smtClean="0"/>
              <a:t>Gi alle en fair lønn fra starten and </a:t>
            </a:r>
            <a:r>
              <a:rPr lang="nb-NO" baseline="0" dirty="0" err="1" smtClean="0"/>
              <a:t>thats</a:t>
            </a:r>
            <a:r>
              <a:rPr lang="nb-NO" baseline="0" dirty="0" smtClean="0"/>
              <a:t> </a:t>
            </a:r>
            <a:r>
              <a:rPr lang="nb-NO" baseline="0" dirty="0" err="1" smtClean="0"/>
              <a:t>it!</a:t>
            </a:r>
            <a:r>
              <a:rPr lang="nb-NO" baseline="0" dirty="0" smtClean="0"/>
              <a:t> </a:t>
            </a:r>
            <a:endParaRPr lang="nb-NO" dirty="0"/>
          </a:p>
        </p:txBody>
      </p:sp>
    </p:spTree>
    <p:extLst>
      <p:ext uri="{BB962C8B-B14F-4D97-AF65-F5344CB8AC3E}">
        <p14:creationId xmlns:p14="http://schemas.microsoft.com/office/powerpoint/2010/main" val="1269601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Kun med hvis relevant. Er kunden travel og er det et problem…….</a:t>
            </a:r>
          </a:p>
          <a:p>
            <a:endParaRPr lang="nb-NO" dirty="0" smtClean="0"/>
          </a:p>
          <a:p>
            <a:r>
              <a:rPr lang="nb-NO" dirty="0" smtClean="0"/>
              <a:t>73-78</a:t>
            </a:r>
            <a:endParaRPr lang="nb-NO" dirty="0"/>
          </a:p>
        </p:txBody>
      </p:sp>
    </p:spTree>
    <p:extLst>
      <p:ext uri="{BB962C8B-B14F-4D97-AF65-F5344CB8AC3E}">
        <p14:creationId xmlns:p14="http://schemas.microsoft.com/office/powerpoint/2010/main" val="4277488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From Jerusalem to </a:t>
            </a:r>
            <a:r>
              <a:rPr lang="nb-NO" dirty="0" err="1" smtClean="0"/>
              <a:t>Jericho</a:t>
            </a:r>
            <a:r>
              <a:rPr lang="nb-NO" dirty="0" smtClean="0"/>
              <a:t>, 1973, men er lavet flere ganger siden da med samme resultat.</a:t>
            </a:r>
          </a:p>
          <a:p>
            <a:endParaRPr lang="nb-NO" dirty="0" smtClean="0"/>
          </a:p>
          <a:p>
            <a:r>
              <a:rPr lang="nb-NO" dirty="0" smtClean="0"/>
              <a:t>Undersøkelsen viser hva travelhet gjør med oss.</a:t>
            </a:r>
          </a:p>
          <a:p>
            <a:endParaRPr lang="nb-NO" dirty="0" smtClean="0"/>
          </a:p>
          <a:p>
            <a:r>
              <a:rPr lang="nb-NO" dirty="0" smtClean="0"/>
              <a:t>Princeton kirkegård, New Jersey</a:t>
            </a:r>
          </a:p>
          <a:p>
            <a:endParaRPr lang="nb-NO" dirty="0" smtClean="0"/>
          </a:p>
          <a:p>
            <a:r>
              <a:rPr lang="nb-NO" dirty="0" smtClean="0"/>
              <a:t>En og en kom de inn. Ble fortalt at de skulle forberede en tale. Et panel satt i det annet rom og skulle høre talen.</a:t>
            </a:r>
          </a:p>
          <a:p>
            <a:endParaRPr lang="nb-NO" dirty="0" smtClean="0"/>
          </a:p>
          <a:p>
            <a:r>
              <a:rPr lang="nb-NO" dirty="0" smtClean="0"/>
              <a:t>Litt tid alene til forberedelse.</a:t>
            </a:r>
          </a:p>
          <a:p>
            <a:endParaRPr lang="nb-NO" dirty="0" smtClean="0"/>
          </a:p>
          <a:p>
            <a:r>
              <a:rPr lang="nb-NO" dirty="0" smtClean="0"/>
              <a:t>Forskeren kom og sa nå er det tid: Denne beskjed ble gitt på 3</a:t>
            </a:r>
            <a:r>
              <a:rPr lang="nb-NO" baseline="0" dirty="0" smtClean="0"/>
              <a:t> ulike måter.</a:t>
            </a:r>
          </a:p>
          <a:p>
            <a:endParaRPr lang="nb-NO" baseline="0" dirty="0" smtClean="0"/>
          </a:p>
          <a:p>
            <a:pPr marL="457200" indent="-457200">
              <a:buAutoNum type="arabicPeriod"/>
            </a:pPr>
            <a:r>
              <a:rPr lang="nb-NO" baseline="0" dirty="0" smtClean="0"/>
              <a:t>Gå til den annen bygning via fortorvet og gi dem som venter talen din</a:t>
            </a:r>
          </a:p>
          <a:p>
            <a:pPr marL="457200" indent="-457200">
              <a:buAutoNum type="arabicPeriod"/>
            </a:pPr>
            <a:r>
              <a:rPr lang="nb-NO" dirty="0" smtClean="0"/>
              <a:t>….. Og forresten er vi litt på etterskudd så om du kan forte deg litt vil det være flott</a:t>
            </a:r>
          </a:p>
          <a:p>
            <a:pPr marL="457200" indent="-457200">
              <a:buAutoNum type="arabicPeriod"/>
            </a:pPr>
            <a:r>
              <a:rPr lang="nb-NO" dirty="0" smtClean="0"/>
              <a:t>…. Du må springe over ditt for vi er 10 min på etterskudd. FORT deg. </a:t>
            </a:r>
          </a:p>
          <a:p>
            <a:pPr marL="457200" indent="-457200">
              <a:buAutoNum type="arabicPeriod"/>
            </a:pPr>
            <a:endParaRPr lang="nb-NO" dirty="0" smtClean="0"/>
          </a:p>
          <a:p>
            <a:pPr marL="0" indent="0">
              <a:buNone/>
            </a:pPr>
            <a:r>
              <a:rPr lang="nb-NO" dirty="0" smtClean="0"/>
              <a:t>Der</a:t>
            </a:r>
            <a:r>
              <a:rPr lang="nb-NO" baseline="0" dirty="0" smtClean="0"/>
              <a:t> er ikke noe panel, ikke noen tale.</a:t>
            </a:r>
          </a:p>
          <a:p>
            <a:pPr marL="0" indent="0">
              <a:buNone/>
            </a:pPr>
            <a:endParaRPr lang="nb-NO" baseline="0" dirty="0" smtClean="0"/>
          </a:p>
          <a:p>
            <a:pPr marL="0" indent="0">
              <a:buNone/>
            </a:pPr>
            <a:r>
              <a:rPr lang="nb-NO" baseline="0" dirty="0" smtClean="0"/>
              <a:t>Den egentlig oppgave er på fortorvet. Der en skuespiller er skadet og trenger hjelp. Det </a:t>
            </a:r>
            <a:r>
              <a:rPr lang="nb-NO" baseline="0" dirty="0" err="1" smtClean="0"/>
              <a:t>reele</a:t>
            </a:r>
            <a:r>
              <a:rPr lang="nb-NO" baseline="0" dirty="0" smtClean="0"/>
              <a:t> spørsmålet er: Hvor mange hjalp?</a:t>
            </a:r>
            <a:endParaRPr lang="nb-NO" dirty="0" smtClean="0"/>
          </a:p>
          <a:p>
            <a:pPr marL="457200" indent="-457200">
              <a:buAutoNum type="arabicPeriod"/>
            </a:pPr>
            <a:endParaRPr lang="nb-NO" dirty="0" smtClean="0"/>
          </a:p>
          <a:p>
            <a:pPr marL="0" indent="0">
              <a:buNone/>
            </a:pPr>
            <a:endParaRPr lang="nb-NO" dirty="0" smtClean="0"/>
          </a:p>
        </p:txBody>
      </p:sp>
    </p:spTree>
    <p:extLst>
      <p:ext uri="{BB962C8B-B14F-4D97-AF65-F5344CB8AC3E}">
        <p14:creationId xmlns:p14="http://schemas.microsoft.com/office/powerpoint/2010/main" val="4289055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ØVELSE: Hvor mange hjalp? Snakk med personen ved siden av deg og ta et kvalifisert gjett…..</a:t>
            </a:r>
          </a:p>
          <a:p>
            <a:endParaRPr lang="nb-NO" dirty="0" smtClean="0"/>
          </a:p>
          <a:p>
            <a:endParaRPr lang="nb-NO" dirty="0" smtClean="0"/>
          </a:p>
          <a:p>
            <a:r>
              <a:rPr lang="nb-NO" dirty="0" smtClean="0"/>
              <a:t>HISTORIE:</a:t>
            </a:r>
          </a:p>
          <a:p>
            <a:r>
              <a:rPr lang="nb-NO" dirty="0" smtClean="0"/>
              <a:t>Forberede tale</a:t>
            </a:r>
          </a:p>
          <a:p>
            <a:r>
              <a:rPr lang="nb-NO" dirty="0" smtClean="0"/>
              <a:t>3 ulike</a:t>
            </a:r>
            <a:r>
              <a:rPr lang="nb-NO" baseline="0" dirty="0" smtClean="0"/>
              <a:t> oppgaver</a:t>
            </a:r>
            <a:endParaRPr lang="nb-NO" dirty="0" smtClean="0"/>
          </a:p>
          <a:p>
            <a:r>
              <a:rPr lang="nb-NO" dirty="0" smtClean="0"/>
              <a:t>Over i ny bygning</a:t>
            </a:r>
          </a:p>
          <a:p>
            <a:r>
              <a:rPr lang="nb-NO" dirty="0" smtClean="0"/>
              <a:t>Komiker på </a:t>
            </a:r>
            <a:r>
              <a:rPr lang="nb-NO" dirty="0" err="1" smtClean="0"/>
              <a:t>fortovet</a:t>
            </a:r>
            <a:endParaRPr lang="nb-NO" dirty="0" smtClean="0"/>
          </a:p>
          <a:p>
            <a:r>
              <a:rPr lang="nb-NO" dirty="0" smtClean="0"/>
              <a:t>Tale om medfølelse……….</a:t>
            </a:r>
          </a:p>
          <a:p>
            <a:endParaRPr lang="nb-NO" dirty="0" smtClean="0"/>
          </a:p>
          <a:p>
            <a:r>
              <a:rPr lang="nb-NO" dirty="0" smtClean="0"/>
              <a:t>TALEN VAR OM NESTEKJÆRLIGHET - MEDFØLELSE!!!!!!!!!!!!</a:t>
            </a:r>
            <a:endParaRPr lang="nb-NO" dirty="0"/>
          </a:p>
        </p:txBody>
      </p:sp>
    </p:spTree>
    <p:extLst>
      <p:ext uri="{BB962C8B-B14F-4D97-AF65-F5344CB8AC3E}">
        <p14:creationId xmlns:p14="http://schemas.microsoft.com/office/powerpoint/2010/main" val="1963625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995247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Her bruker jeg å bli upopulær,</a:t>
            </a:r>
            <a:r>
              <a:rPr lang="nb-NO" baseline="0" dirty="0" smtClean="0"/>
              <a:t> nesten </a:t>
            </a:r>
            <a:r>
              <a:rPr lang="nb-NO" baseline="0" dirty="0" err="1" smtClean="0"/>
              <a:t>stenet</a:t>
            </a:r>
            <a:r>
              <a:rPr lang="nb-NO" baseline="0" dirty="0" smtClean="0"/>
              <a:t> (Passer til tittelen på undersøkelsen)</a:t>
            </a:r>
            <a:endParaRPr lang="nb-NO" dirty="0" smtClean="0"/>
          </a:p>
          <a:p>
            <a:endParaRPr lang="nb-NO" dirty="0" smtClean="0"/>
          </a:p>
          <a:p>
            <a:r>
              <a:rPr lang="nb-NO" dirty="0" smtClean="0"/>
              <a:t>Her kan jeg prate om boken min</a:t>
            </a:r>
          </a:p>
          <a:p>
            <a:endParaRPr lang="nb-NO" dirty="0" smtClean="0"/>
          </a:p>
          <a:p>
            <a:r>
              <a:rPr lang="nb-NO" dirty="0" smtClean="0"/>
              <a:t>Møter – måltavle </a:t>
            </a:r>
            <a:r>
              <a:rPr lang="nb-NO" dirty="0" err="1" smtClean="0"/>
              <a:t>etc</a:t>
            </a:r>
            <a:r>
              <a:rPr lang="nb-NO" dirty="0" smtClean="0"/>
              <a:t>……..</a:t>
            </a:r>
          </a:p>
          <a:p>
            <a:endParaRPr lang="nb-NO" dirty="0" smtClean="0"/>
          </a:p>
          <a:p>
            <a:r>
              <a:rPr lang="nb-NO" dirty="0" smtClean="0"/>
              <a:t>HVOR PRODUKTIV TROR DU DU ER? TIL DEM SOM ARBEIDER 60-70 TIMER OM UKEN</a:t>
            </a:r>
            <a:endParaRPr lang="nb-NO" dirty="0"/>
          </a:p>
        </p:txBody>
      </p:sp>
    </p:spTree>
    <p:extLst>
      <p:ext uri="{BB962C8B-B14F-4D97-AF65-F5344CB8AC3E}">
        <p14:creationId xmlns:p14="http://schemas.microsoft.com/office/powerpoint/2010/main" val="393702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ØVELSE: Ny partner, prat om spørsmålet</a:t>
            </a:r>
            <a:endParaRPr lang="nb-NO" dirty="0"/>
          </a:p>
        </p:txBody>
      </p:sp>
    </p:spTree>
    <p:extLst>
      <p:ext uri="{BB962C8B-B14F-4D97-AF65-F5344CB8AC3E}">
        <p14:creationId xmlns:p14="http://schemas.microsoft.com/office/powerpoint/2010/main" val="365777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ØVELSE: Ny partner, prat om spørsmålet</a:t>
            </a:r>
            <a:endParaRPr lang="nb-NO" dirty="0"/>
          </a:p>
        </p:txBody>
      </p:sp>
    </p:spTree>
    <p:extLst>
      <p:ext uri="{BB962C8B-B14F-4D97-AF65-F5344CB8AC3E}">
        <p14:creationId xmlns:p14="http://schemas.microsoft.com/office/powerpoint/2010/main" val="966523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457200" indent="-457200">
              <a:buAutoNum type="arabicPeriod"/>
            </a:pPr>
            <a:r>
              <a:rPr lang="nb-NO" dirty="0" smtClean="0"/>
              <a:t>Ha et godt forhold: Menn i et godt forhold lever 6,5 år lenger – Kvinner 2,5…….!!!!!!!!!!!</a:t>
            </a:r>
          </a:p>
          <a:p>
            <a:pPr marL="457200" indent="-457200">
              <a:buAutoNum type="arabicPeriod"/>
            </a:pPr>
            <a:r>
              <a:rPr lang="nb-NO" dirty="0" smtClean="0"/>
              <a:t>Ha gode venner</a:t>
            </a:r>
          </a:p>
          <a:p>
            <a:pPr marL="457200" indent="-457200">
              <a:buAutoNum type="arabicPeriod"/>
            </a:pPr>
            <a:r>
              <a:rPr lang="nb-NO" dirty="0" smtClean="0"/>
              <a:t>Et godt og </a:t>
            </a:r>
            <a:r>
              <a:rPr lang="nb-NO" b="1" dirty="0" smtClean="0"/>
              <a:t>meningsfullt</a:t>
            </a:r>
            <a:r>
              <a:rPr lang="nb-NO" dirty="0" smtClean="0"/>
              <a:t> arbeidsliv. Ikke stor lønn men meningsfullt………</a:t>
            </a:r>
          </a:p>
          <a:p>
            <a:pPr marL="0" indent="0">
              <a:buNone/>
            </a:pPr>
            <a:endParaRPr lang="nb-NO" dirty="0" smtClean="0"/>
          </a:p>
          <a:p>
            <a:pPr marL="0" indent="0">
              <a:buNone/>
            </a:pPr>
            <a:r>
              <a:rPr lang="nb-NO" dirty="0" smtClean="0"/>
              <a:t>Hvis</a:t>
            </a:r>
            <a:r>
              <a:rPr lang="nb-NO" baseline="0" dirty="0" smtClean="0"/>
              <a:t> du er glad på jobben blir du mer suksessfull….</a:t>
            </a:r>
            <a:endParaRPr lang="nb-NO" dirty="0" smtClean="0"/>
          </a:p>
          <a:p>
            <a:pPr marL="457200" indent="-457200">
              <a:buAutoNum type="arabicPeriod"/>
            </a:pPr>
            <a:endParaRPr lang="nb-NO" dirty="0"/>
          </a:p>
        </p:txBody>
      </p:sp>
    </p:spTree>
    <p:extLst>
      <p:ext uri="{BB962C8B-B14F-4D97-AF65-F5344CB8AC3E}">
        <p14:creationId xmlns:p14="http://schemas.microsoft.com/office/powerpoint/2010/main" val="1571706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540746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362276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SW er de eneste der har hatt profitt 40 år</a:t>
            </a:r>
            <a:r>
              <a:rPr lang="nb-NO" baseline="0" dirty="0" smtClean="0"/>
              <a:t> i trekk og det i en industri som er hard og full av dårlige regnskaper og milliard tap. Et kvartal hadde de – og det var etter 9/11</a:t>
            </a:r>
          </a:p>
          <a:p>
            <a:endParaRPr lang="nb-NO" baseline="0" dirty="0" smtClean="0"/>
          </a:p>
          <a:p>
            <a:r>
              <a:rPr lang="nb-NO" baseline="0" dirty="0" smtClean="0"/>
              <a:t>Google det samme.</a:t>
            </a:r>
          </a:p>
          <a:p>
            <a:endParaRPr lang="nb-NO" baseline="0" dirty="0" smtClean="0"/>
          </a:p>
          <a:p>
            <a:r>
              <a:rPr lang="nb-NO" baseline="0" dirty="0" smtClean="0"/>
              <a:t>Lego – Ikea – og mange flere….</a:t>
            </a:r>
          </a:p>
          <a:p>
            <a:endParaRPr lang="nb-NO" baseline="0" dirty="0" smtClean="0"/>
          </a:p>
          <a:p>
            <a:r>
              <a:rPr lang="nb-NO" baseline="0" dirty="0" smtClean="0"/>
              <a:t>DET MÅ VÆRE STRATEGISK – DET MÅ KOMME OPPE IFRA OG NED………..</a:t>
            </a:r>
            <a:endParaRPr lang="nb-NO" dirty="0"/>
          </a:p>
        </p:txBody>
      </p:sp>
    </p:spTree>
    <p:extLst>
      <p:ext uri="{BB962C8B-B14F-4D97-AF65-F5344CB8AC3E}">
        <p14:creationId xmlns:p14="http://schemas.microsoft.com/office/powerpoint/2010/main" val="2799203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Kun for ledere</a:t>
            </a:r>
            <a:endParaRPr lang="nb-NO" dirty="0"/>
          </a:p>
        </p:txBody>
      </p:sp>
    </p:spTree>
    <p:extLst>
      <p:ext uri="{BB962C8B-B14F-4D97-AF65-F5344CB8AC3E}">
        <p14:creationId xmlns:p14="http://schemas.microsoft.com/office/powerpoint/2010/main" val="910472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60000 ansatte som alle står først</a:t>
            </a:r>
            <a:endParaRPr lang="nb-NO" dirty="0"/>
          </a:p>
        </p:txBody>
      </p:sp>
    </p:spTree>
    <p:extLst>
      <p:ext uri="{BB962C8B-B14F-4D97-AF65-F5344CB8AC3E}">
        <p14:creationId xmlns:p14="http://schemas.microsoft.com/office/powerpoint/2010/main" val="5071631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Skapt en kultur</a:t>
            </a:r>
          </a:p>
          <a:p>
            <a:endParaRPr lang="nb-NO" dirty="0" smtClean="0"/>
          </a:p>
          <a:p>
            <a:r>
              <a:rPr lang="nb-NO" dirty="0" smtClean="0"/>
              <a:t>Ikke bare verdier. De gjør det faktisk hver dag!!!!!!!!!!</a:t>
            </a:r>
            <a:endParaRPr lang="nb-NO" dirty="0"/>
          </a:p>
        </p:txBody>
      </p:sp>
    </p:spTree>
    <p:extLst>
      <p:ext uri="{BB962C8B-B14F-4D97-AF65-F5344CB8AC3E}">
        <p14:creationId xmlns:p14="http://schemas.microsoft.com/office/powerpoint/2010/main" val="29681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3600" b="1" dirty="0" smtClean="0"/>
              <a:t>Hvor mange av dere har prøvd å være super glad på jobben?</a:t>
            </a:r>
          </a:p>
          <a:p>
            <a:endParaRPr lang="nb-NO" sz="3600" b="1" dirty="0" smtClean="0"/>
          </a:p>
          <a:p>
            <a:r>
              <a:rPr lang="nb-NO" sz="3600" b="1" dirty="0" smtClean="0"/>
              <a:t>Hvor</a:t>
            </a:r>
            <a:r>
              <a:rPr lang="nb-NO" sz="3600" b="1" baseline="0" dirty="0" smtClean="0"/>
              <a:t> mange av dere har prøvd å være det motsatte, ulykkelig?</a:t>
            </a:r>
          </a:p>
          <a:p>
            <a:endParaRPr lang="nb-NO" sz="3600" b="1" baseline="0" dirty="0" smtClean="0"/>
          </a:p>
          <a:p>
            <a:r>
              <a:rPr lang="nb-NO" sz="3600" b="1" baseline="0" dirty="0" smtClean="0"/>
              <a:t>Hvor mange av dere mener det er viktig å være glad på jobben og mener det er noe du virkelig ønsker å være?</a:t>
            </a:r>
          </a:p>
          <a:p>
            <a:endParaRPr lang="nb-NO" sz="3600" b="1" baseline="0" dirty="0" smtClean="0"/>
          </a:p>
          <a:p>
            <a:r>
              <a:rPr lang="nb-NO" sz="3600" b="1" baseline="0" dirty="0" smtClean="0"/>
              <a:t>DET ER DERE IKKE ALENE OM!</a:t>
            </a:r>
            <a:endParaRPr lang="nb-NO" sz="3600" b="1" dirty="0"/>
          </a:p>
        </p:txBody>
      </p:sp>
    </p:spTree>
    <p:extLst>
      <p:ext uri="{BB962C8B-B14F-4D97-AF65-F5344CB8AC3E}">
        <p14:creationId xmlns:p14="http://schemas.microsoft.com/office/powerpoint/2010/main" val="2993214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Når dere nå skal endre kulturen litt er det sentralt at lage noen kulturelle holdepunkter som kan GJØRES og ikke bare føles. For….</a:t>
            </a:r>
          </a:p>
          <a:p>
            <a:endParaRPr lang="nb-NO" dirty="0" smtClean="0"/>
          </a:p>
          <a:p>
            <a:r>
              <a:rPr lang="nb-NO" dirty="0" smtClean="0"/>
              <a:t>«THE OFFER»</a:t>
            </a:r>
          </a:p>
          <a:p>
            <a:endParaRPr lang="nb-NO" dirty="0" smtClean="0"/>
          </a:p>
          <a:p>
            <a:r>
              <a:rPr lang="nb-NO" dirty="0" smtClean="0"/>
              <a:t>If </a:t>
            </a:r>
            <a:r>
              <a:rPr lang="nb-NO" dirty="0" err="1" smtClean="0"/>
              <a:t>you</a:t>
            </a:r>
            <a:r>
              <a:rPr lang="nb-NO" dirty="0" smtClean="0"/>
              <a:t> </a:t>
            </a:r>
            <a:r>
              <a:rPr lang="nb-NO" dirty="0" err="1" smtClean="0"/>
              <a:t>are</a:t>
            </a:r>
            <a:r>
              <a:rPr lang="nb-NO" dirty="0" smtClean="0"/>
              <a:t> not sure </a:t>
            </a:r>
            <a:r>
              <a:rPr lang="nb-NO" dirty="0" err="1" smtClean="0"/>
              <a:t>this</a:t>
            </a:r>
            <a:r>
              <a:rPr lang="nb-NO" dirty="0" smtClean="0"/>
              <a:t> is a </a:t>
            </a:r>
            <a:r>
              <a:rPr lang="nb-NO" dirty="0" err="1" smtClean="0"/>
              <a:t>workplace</a:t>
            </a:r>
            <a:r>
              <a:rPr lang="nb-NO" dirty="0" smtClean="0"/>
              <a:t> for </a:t>
            </a:r>
            <a:r>
              <a:rPr lang="nb-NO" dirty="0" err="1" smtClean="0"/>
              <a:t>you</a:t>
            </a:r>
            <a:r>
              <a:rPr lang="nb-NO" dirty="0" smtClean="0"/>
              <a:t> </a:t>
            </a:r>
            <a:r>
              <a:rPr lang="nb-NO" dirty="0" err="1" smtClean="0"/>
              <a:t>we</a:t>
            </a:r>
            <a:r>
              <a:rPr lang="nb-NO" dirty="0" smtClean="0"/>
              <a:t> </a:t>
            </a:r>
            <a:r>
              <a:rPr lang="nb-NO" dirty="0" err="1" smtClean="0"/>
              <a:t>will</a:t>
            </a:r>
            <a:r>
              <a:rPr lang="nb-NO" dirty="0" smtClean="0"/>
              <a:t> offer </a:t>
            </a:r>
            <a:r>
              <a:rPr lang="nb-NO" dirty="0" err="1" smtClean="0"/>
              <a:t>you</a:t>
            </a:r>
            <a:r>
              <a:rPr lang="nb-NO" dirty="0" smtClean="0"/>
              <a:t> 3000 dollar to </a:t>
            </a:r>
            <a:r>
              <a:rPr lang="nb-NO" dirty="0" err="1" smtClean="0"/>
              <a:t>quit</a:t>
            </a:r>
            <a:r>
              <a:rPr lang="nb-NO" dirty="0" smtClean="0"/>
              <a:t> + </a:t>
            </a:r>
            <a:r>
              <a:rPr lang="nb-NO" dirty="0" err="1" smtClean="0"/>
              <a:t>the</a:t>
            </a:r>
            <a:r>
              <a:rPr lang="nb-NO" dirty="0" smtClean="0"/>
              <a:t> first</a:t>
            </a:r>
            <a:r>
              <a:rPr lang="nb-NO" baseline="0" dirty="0" smtClean="0"/>
              <a:t> </a:t>
            </a:r>
            <a:r>
              <a:rPr lang="nb-NO" baseline="0" dirty="0" err="1" smtClean="0"/>
              <a:t>month</a:t>
            </a:r>
            <a:r>
              <a:rPr lang="nb-NO" baseline="0" dirty="0" smtClean="0"/>
              <a:t> </a:t>
            </a:r>
            <a:r>
              <a:rPr lang="nb-NO" baseline="0" dirty="0" err="1" smtClean="0"/>
              <a:t>salary</a:t>
            </a:r>
            <a:r>
              <a:rPr lang="nb-NO" baseline="0" dirty="0" smtClean="0"/>
              <a:t>….</a:t>
            </a:r>
          </a:p>
          <a:p>
            <a:endParaRPr lang="nb-NO" baseline="0" dirty="0" smtClean="0"/>
          </a:p>
          <a:p>
            <a:endParaRPr lang="nb-NO" dirty="0"/>
          </a:p>
        </p:txBody>
      </p:sp>
    </p:spTree>
    <p:extLst>
      <p:ext uri="{BB962C8B-B14F-4D97-AF65-F5344CB8AC3E}">
        <p14:creationId xmlns:p14="http://schemas.microsoft.com/office/powerpoint/2010/main" val="3101128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60000 ansatte som alle står først</a:t>
            </a:r>
            <a:endParaRPr lang="nb-NO" dirty="0"/>
          </a:p>
        </p:txBody>
      </p:sp>
    </p:spTree>
    <p:extLst>
      <p:ext uri="{BB962C8B-B14F-4D97-AF65-F5344CB8AC3E}">
        <p14:creationId xmlns:p14="http://schemas.microsoft.com/office/powerpoint/2010/main" val="28026212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Så langt har vi sett på:</a:t>
            </a:r>
          </a:p>
          <a:p>
            <a:pPr marL="457200" indent="-457200">
              <a:buAutoNum type="arabicPeriod"/>
            </a:pPr>
            <a:r>
              <a:rPr lang="nb-NO" dirty="0" smtClean="0"/>
              <a:t>Hva arbeidsglede er som er din følelsesmessige tilstand på jobben</a:t>
            </a:r>
          </a:p>
          <a:p>
            <a:pPr marL="457200" indent="-457200">
              <a:buAutoNum type="arabicPeriod"/>
            </a:pPr>
            <a:r>
              <a:rPr lang="nb-NO" dirty="0" smtClean="0"/>
              <a:t>Hva som gjør oss glade, resultater og relasjoner</a:t>
            </a:r>
          </a:p>
          <a:p>
            <a:pPr marL="457200" indent="-457200">
              <a:buAutoNum type="arabicPeriod"/>
            </a:pPr>
            <a:r>
              <a:rPr lang="nb-NO" dirty="0" smtClean="0"/>
              <a:t>Hva som gjør oss triste </a:t>
            </a:r>
          </a:p>
          <a:p>
            <a:pPr marL="457200" indent="-457200">
              <a:buAutoNum type="arabicPeriod"/>
            </a:pPr>
            <a:r>
              <a:rPr lang="nb-NO" dirty="0" smtClean="0"/>
              <a:t>Hvorfor arbeidsglede er så godt for ALT i organisasjonen</a:t>
            </a:r>
          </a:p>
          <a:p>
            <a:pPr marL="0" indent="0">
              <a:buNone/>
            </a:pPr>
            <a:endParaRPr lang="nb-NO" dirty="0" smtClean="0"/>
          </a:p>
          <a:p>
            <a:pPr marL="0" indent="0">
              <a:buNone/>
            </a:pPr>
            <a:r>
              <a:rPr lang="nb-NO" dirty="0" smtClean="0"/>
              <a:t>NÅ det VIKTIGSTE – 9 ting til HVORDAN kan dere her hos NOKAS skape en glad arbeidsplass?</a:t>
            </a:r>
          </a:p>
          <a:p>
            <a:pPr marL="457200" indent="-457200">
              <a:buAutoNum type="arabicPeriod"/>
            </a:pPr>
            <a:endParaRPr lang="nb-NO" dirty="0" smtClean="0"/>
          </a:p>
          <a:p>
            <a:endParaRPr lang="nb-NO" dirty="0" smtClean="0"/>
          </a:p>
          <a:p>
            <a:r>
              <a:rPr lang="nb-NO" dirty="0" smtClean="0"/>
              <a:t>Mange laver nye verdier og endre på alt mulig.</a:t>
            </a:r>
          </a:p>
          <a:p>
            <a:endParaRPr lang="nb-NO" dirty="0" smtClean="0"/>
          </a:p>
          <a:p>
            <a:r>
              <a:rPr lang="nb-NO" dirty="0" smtClean="0"/>
              <a:t>Jeg tror ikke på det!!</a:t>
            </a:r>
            <a:endParaRPr lang="nb-NO" dirty="0"/>
          </a:p>
        </p:txBody>
      </p:sp>
    </p:spTree>
    <p:extLst>
      <p:ext uri="{BB962C8B-B14F-4D97-AF65-F5344CB8AC3E}">
        <p14:creationId xmlns:p14="http://schemas.microsoft.com/office/powerpoint/2010/main" val="38886411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Dere får kun 1 min hver for vi ønsker ikke for mye skryting… ;-)</a:t>
            </a:r>
          </a:p>
          <a:p>
            <a:endParaRPr lang="nb-NO" dirty="0" smtClean="0"/>
          </a:p>
          <a:p>
            <a:r>
              <a:rPr lang="nb-NO" dirty="0" smtClean="0"/>
              <a:t>Den eldste starter…</a:t>
            </a:r>
          </a:p>
          <a:p>
            <a:endParaRPr lang="nb-NO" dirty="0" smtClean="0"/>
          </a:p>
          <a:p>
            <a:r>
              <a:rPr lang="nb-NO" dirty="0" smtClean="0"/>
              <a:t>Og</a:t>
            </a:r>
          </a:p>
          <a:p>
            <a:endParaRPr lang="nb-NO" dirty="0" smtClean="0"/>
          </a:p>
          <a:p>
            <a:r>
              <a:rPr lang="nb-NO" dirty="0" smtClean="0"/>
              <a:t>Del mer av dette i hverdagen!!!! </a:t>
            </a:r>
          </a:p>
          <a:p>
            <a:endParaRPr lang="nb-NO" dirty="0" smtClean="0"/>
          </a:p>
          <a:p>
            <a:r>
              <a:rPr lang="nb-NO" dirty="0" smtClean="0"/>
              <a:t>Bruk det i møter. Agenda pkt. 0 er: Del noe cool du har gjort den siste uken……..</a:t>
            </a:r>
          </a:p>
          <a:p>
            <a:endParaRPr lang="nb-NO" dirty="0" smtClean="0"/>
          </a:p>
          <a:p>
            <a:r>
              <a:rPr lang="nb-NO" dirty="0" smtClean="0"/>
              <a:t>Vær glad og vis det for </a:t>
            </a:r>
            <a:r>
              <a:rPr lang="nb-NO" dirty="0" err="1" smtClean="0"/>
              <a:t>crying</a:t>
            </a:r>
            <a:r>
              <a:rPr lang="nb-NO" dirty="0" smtClean="0"/>
              <a:t> </a:t>
            </a:r>
            <a:r>
              <a:rPr lang="nb-NO" dirty="0" err="1" smtClean="0"/>
              <a:t>out</a:t>
            </a:r>
            <a:r>
              <a:rPr lang="nb-NO" dirty="0" smtClean="0"/>
              <a:t> </a:t>
            </a:r>
            <a:r>
              <a:rPr lang="nb-NO" dirty="0" err="1" smtClean="0"/>
              <a:t>loud</a:t>
            </a:r>
            <a:r>
              <a:rPr lang="nb-NO" dirty="0" smtClean="0"/>
              <a:t>……..</a:t>
            </a:r>
            <a:endParaRPr lang="nb-NO" dirty="0"/>
          </a:p>
        </p:txBody>
      </p:sp>
    </p:spTree>
    <p:extLst>
      <p:ext uri="{BB962C8B-B14F-4D97-AF65-F5344CB8AC3E}">
        <p14:creationId xmlns:p14="http://schemas.microsoft.com/office/powerpoint/2010/main" val="10458302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Ikea vil at folks liv skal bli litt gladere og det gjennom glade ansatte………</a:t>
            </a:r>
            <a:endParaRPr lang="nb-NO" dirty="0"/>
          </a:p>
        </p:txBody>
      </p:sp>
    </p:spTree>
    <p:extLst>
      <p:ext uri="{BB962C8B-B14F-4D97-AF65-F5344CB8AC3E}">
        <p14:creationId xmlns:p14="http://schemas.microsoft.com/office/powerpoint/2010/main" val="30752566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Vis det i tillegg…. Å være glad er også å være profesjonell!!</a:t>
            </a:r>
          </a:p>
          <a:p>
            <a:endParaRPr lang="nb-NO" dirty="0" smtClean="0"/>
          </a:p>
          <a:p>
            <a:r>
              <a:rPr lang="nb-NO" dirty="0" smtClean="0"/>
              <a:t>EMOSJONELL SMITTE….. Dårlig humør vs. Godt humør….</a:t>
            </a:r>
          </a:p>
          <a:p>
            <a:endParaRPr lang="nb-NO" dirty="0" smtClean="0"/>
          </a:p>
          <a:p>
            <a:endParaRPr lang="nb-NO" dirty="0"/>
          </a:p>
        </p:txBody>
      </p:sp>
    </p:spTree>
    <p:extLst>
      <p:ext uri="{BB962C8B-B14F-4D97-AF65-F5344CB8AC3E}">
        <p14:creationId xmlns:p14="http://schemas.microsoft.com/office/powerpoint/2010/main" val="3786261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Den beste selger</a:t>
            </a:r>
            <a:r>
              <a:rPr lang="nb-NO" baseline="0" dirty="0" smtClean="0"/>
              <a:t> er ikke nødvendigvis den beste leder.</a:t>
            </a:r>
          </a:p>
          <a:p>
            <a:endParaRPr lang="nb-NO" baseline="0" dirty="0" smtClean="0"/>
          </a:p>
          <a:p>
            <a:r>
              <a:rPr lang="nb-NO" baseline="0" dirty="0" smtClean="0"/>
              <a:t>Velg dem som kan mennesker og vil mennesker</a:t>
            </a:r>
            <a:endParaRPr lang="nb-NO" dirty="0"/>
          </a:p>
        </p:txBody>
      </p:sp>
    </p:spTree>
    <p:extLst>
      <p:ext uri="{BB962C8B-B14F-4D97-AF65-F5344CB8AC3E}">
        <p14:creationId xmlns:p14="http://schemas.microsoft.com/office/powerpoint/2010/main" val="2476574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Southwest </a:t>
            </a:r>
            <a:r>
              <a:rPr lang="nb-NO" dirty="0" err="1" smtClean="0"/>
              <a:t>airlines</a:t>
            </a:r>
            <a:r>
              <a:rPr lang="nb-NO" dirty="0" smtClean="0"/>
              <a:t>:</a:t>
            </a:r>
          </a:p>
          <a:p>
            <a:endParaRPr lang="nb-NO" dirty="0" smtClean="0"/>
          </a:p>
          <a:p>
            <a:r>
              <a:rPr lang="nb-NO" dirty="0" smtClean="0"/>
              <a:t>HIRE FOR ATTITUDE AND TRAIN FOR SKILL…………</a:t>
            </a:r>
            <a:endParaRPr lang="nb-NO" dirty="0"/>
          </a:p>
        </p:txBody>
      </p:sp>
    </p:spTree>
    <p:extLst>
      <p:ext uri="{BB962C8B-B14F-4D97-AF65-F5344CB8AC3E}">
        <p14:creationId xmlns:p14="http://schemas.microsoft.com/office/powerpoint/2010/main" val="23075007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 ansetter glade mennesker.</a:t>
            </a:r>
          </a:p>
          <a:p>
            <a:endParaRPr lang="nb-NO" dirty="0" smtClean="0"/>
          </a:p>
          <a:p>
            <a:r>
              <a:rPr lang="nb-NO" dirty="0" smtClean="0"/>
              <a:t>Motto</a:t>
            </a:r>
          </a:p>
          <a:p>
            <a:endParaRPr lang="nb-NO" dirty="0" smtClean="0"/>
          </a:p>
          <a:p>
            <a:r>
              <a:rPr lang="nb-NO" dirty="0" smtClean="0"/>
              <a:t>YOU CAN’T HIRE SOMEONE WHO CAN</a:t>
            </a:r>
            <a:r>
              <a:rPr lang="nb-NO" baseline="0" dirty="0" smtClean="0"/>
              <a:t> MAKE A SANDWICH </a:t>
            </a:r>
            <a:r>
              <a:rPr lang="nb-NO" dirty="0" smtClean="0"/>
              <a:t>AND TEACH THEM HOW TO BE HAPPY – BUT YOU CAN HIRE SOMEONE WHO IS HAPPY AND TEACH THEM HOW TO MAKE A SANDWICH!!</a:t>
            </a:r>
          </a:p>
          <a:p>
            <a:endParaRPr lang="nb-NO" dirty="0" smtClean="0"/>
          </a:p>
          <a:p>
            <a:r>
              <a:rPr lang="nb-NO" dirty="0" smtClean="0"/>
              <a:t>ANSETT</a:t>
            </a:r>
            <a:r>
              <a:rPr lang="nb-NO" baseline="0" dirty="0" smtClean="0"/>
              <a:t> NOEN SOM KAN VÆRE GLADE HOS DERE…….!!!!!!!!</a:t>
            </a:r>
            <a:endParaRPr lang="nb-NO" dirty="0"/>
          </a:p>
        </p:txBody>
      </p:sp>
    </p:spTree>
    <p:extLst>
      <p:ext uri="{BB962C8B-B14F-4D97-AF65-F5344CB8AC3E}">
        <p14:creationId xmlns:p14="http://schemas.microsoft.com/office/powerpoint/2010/main" val="19831402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Som nevnt tidligere er resultater viktige.</a:t>
            </a:r>
          </a:p>
          <a:p>
            <a:endParaRPr lang="nb-NO" dirty="0" smtClean="0"/>
          </a:p>
          <a:p>
            <a:r>
              <a:rPr lang="nb-NO" dirty="0" smtClean="0"/>
              <a:t>Ikke mengden men følelsen av å få ting gjort..</a:t>
            </a:r>
          </a:p>
          <a:p>
            <a:endParaRPr lang="nb-NO" dirty="0" smtClean="0"/>
          </a:p>
          <a:p>
            <a:r>
              <a:rPr lang="nb-NO" dirty="0" smtClean="0"/>
              <a:t>Sett mål! De er som magneter og vil trekke deg mot det du ønsker og hjelpe deg med å få gjort det du MÅ!</a:t>
            </a:r>
          </a:p>
          <a:p>
            <a:endParaRPr lang="nb-NO" dirty="0" smtClean="0"/>
          </a:p>
          <a:p>
            <a:r>
              <a:rPr lang="nb-NO" dirty="0" smtClean="0"/>
              <a:t>To-do list: Hak ting av (det betyr de forsvinner) det gir positive følelser - EDSO</a:t>
            </a:r>
            <a:endParaRPr lang="nb-NO" dirty="0"/>
          </a:p>
        </p:txBody>
      </p:sp>
    </p:spTree>
    <p:extLst>
      <p:ext uri="{BB962C8B-B14F-4D97-AF65-F5344CB8AC3E}">
        <p14:creationId xmlns:p14="http://schemas.microsoft.com/office/powerpoint/2010/main" val="548893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040571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Vi gjør faktisk en positiv forskjell for x y og z</a:t>
            </a:r>
          </a:p>
          <a:p>
            <a:endParaRPr lang="nb-NO" dirty="0" smtClean="0"/>
          </a:p>
          <a:p>
            <a:r>
              <a:rPr lang="nb-NO" dirty="0" smtClean="0"/>
              <a:t>SOS historie om Tsunamien….</a:t>
            </a:r>
          </a:p>
          <a:p>
            <a:endParaRPr lang="nb-NO" dirty="0" smtClean="0"/>
          </a:p>
          <a:p>
            <a:r>
              <a:rPr lang="nb-NO" dirty="0" smtClean="0"/>
              <a:t>Odense hospital tannlege etter et år, ferdig…. Tannrekonstruksjon – Det øyeblikk vi er ferdige etter 1 år og bandasjen går av til et helt nytt ansikt……….</a:t>
            </a:r>
          </a:p>
          <a:p>
            <a:endParaRPr lang="nb-NO" dirty="0" smtClean="0"/>
          </a:p>
          <a:p>
            <a:r>
              <a:rPr lang="nb-NO" dirty="0" smtClean="0"/>
              <a:t>HVORFOR er det viktig?</a:t>
            </a:r>
            <a:endParaRPr lang="nb-NO" dirty="0"/>
          </a:p>
        </p:txBody>
      </p:sp>
    </p:spTree>
    <p:extLst>
      <p:ext uri="{BB962C8B-B14F-4D97-AF65-F5344CB8AC3E}">
        <p14:creationId xmlns:p14="http://schemas.microsoft.com/office/powerpoint/2010/main" val="895958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Ros noen hver dag – Elefanten……..</a:t>
            </a:r>
          </a:p>
          <a:p>
            <a:endParaRPr lang="nb-NO" dirty="0" smtClean="0"/>
          </a:p>
          <a:p>
            <a:r>
              <a:rPr lang="nb-NO" dirty="0" smtClean="0"/>
              <a:t>Ikke spar på det! Det er doping!</a:t>
            </a:r>
            <a:endParaRPr lang="nb-NO" dirty="0"/>
          </a:p>
        </p:txBody>
      </p:sp>
    </p:spTree>
    <p:extLst>
      <p:ext uri="{BB962C8B-B14F-4D97-AF65-F5344CB8AC3E}">
        <p14:creationId xmlns:p14="http://schemas.microsoft.com/office/powerpoint/2010/main" val="27438940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Kom med en kopp kaffe også uten de har spurt.</a:t>
            </a:r>
          </a:p>
          <a:p>
            <a:endParaRPr lang="nb-NO" dirty="0" smtClean="0"/>
          </a:p>
          <a:p>
            <a:r>
              <a:rPr lang="nb-NO" dirty="0" smtClean="0"/>
              <a:t>Finn ut av hva andre digger – i TAKE 5</a:t>
            </a:r>
            <a:r>
              <a:rPr lang="nb-NO" baseline="0" dirty="0" smtClean="0"/>
              <a:t> – og bruk det. Gi dem små ting. Gjør dem glade!!</a:t>
            </a:r>
          </a:p>
          <a:p>
            <a:endParaRPr lang="nb-NO" baseline="0" dirty="0" smtClean="0"/>
          </a:p>
          <a:p>
            <a:r>
              <a:rPr lang="nb-NO" baseline="0" dirty="0" smtClean="0"/>
              <a:t>Noen som gjør dette?</a:t>
            </a:r>
          </a:p>
          <a:p>
            <a:endParaRPr lang="nb-NO" baseline="0" dirty="0" smtClean="0"/>
          </a:p>
          <a:p>
            <a:r>
              <a:rPr lang="nb-NO" baseline="0" dirty="0" smtClean="0"/>
              <a:t>Andre måter å gjøre det på? Erfaringer?</a:t>
            </a:r>
          </a:p>
          <a:p>
            <a:endParaRPr lang="nb-NO" baseline="0" dirty="0" smtClean="0"/>
          </a:p>
          <a:p>
            <a:endParaRPr lang="nb-NO" dirty="0"/>
          </a:p>
        </p:txBody>
      </p:sp>
    </p:spTree>
    <p:extLst>
      <p:ext uri="{BB962C8B-B14F-4D97-AF65-F5344CB8AC3E}">
        <p14:creationId xmlns:p14="http://schemas.microsoft.com/office/powerpoint/2010/main" val="32536279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Negativity</a:t>
            </a:r>
            <a:r>
              <a:rPr lang="nb-NO" dirty="0" smtClean="0"/>
              <a:t> bias</a:t>
            </a:r>
          </a:p>
          <a:p>
            <a:endParaRPr lang="nb-NO" dirty="0" smtClean="0"/>
          </a:p>
          <a:p>
            <a:r>
              <a:rPr lang="nb-NO" dirty="0" smtClean="0"/>
              <a:t>Fra positiv psykologi.</a:t>
            </a:r>
          </a:p>
          <a:p>
            <a:endParaRPr lang="nb-NO" dirty="0" smtClean="0"/>
          </a:p>
          <a:p>
            <a:r>
              <a:rPr lang="nb-NO" dirty="0" smtClean="0"/>
              <a:t>SKRIV det gjerne ned…….. Lav en tavle, en stor vegg på kontoret, da leser du det også neste dag.</a:t>
            </a:r>
          </a:p>
          <a:p>
            <a:endParaRPr lang="nb-NO" dirty="0" smtClean="0"/>
          </a:p>
          <a:p>
            <a:r>
              <a:rPr lang="nb-NO" dirty="0" smtClean="0"/>
              <a:t>Gjør du dette i to uker viser undersøkelser at du er mye gladere i</a:t>
            </a:r>
            <a:r>
              <a:rPr lang="nb-NO" baseline="0" dirty="0" smtClean="0"/>
              <a:t> de neste 3 måneder. VILT ikke……….</a:t>
            </a:r>
          </a:p>
          <a:p>
            <a:endParaRPr lang="nb-NO" baseline="0" dirty="0" smtClean="0"/>
          </a:p>
          <a:p>
            <a:r>
              <a:rPr lang="nb-NO" baseline="0" dirty="0" smtClean="0"/>
              <a:t>Dette er jo så latterlig simpelt – </a:t>
            </a:r>
            <a:r>
              <a:rPr lang="nb-NO" baseline="0" dirty="0" err="1" smtClean="0"/>
              <a:t>Yup</a:t>
            </a:r>
            <a:r>
              <a:rPr lang="nb-NO" baseline="0" dirty="0" smtClean="0"/>
              <a:t> det er det. MEN DET VIRKER som F…</a:t>
            </a:r>
            <a:endParaRPr lang="nb-NO" dirty="0" smtClean="0"/>
          </a:p>
          <a:p>
            <a:endParaRPr lang="nb-NO" dirty="0" smtClean="0"/>
          </a:p>
          <a:p>
            <a:endParaRPr lang="nb-NO" dirty="0"/>
          </a:p>
        </p:txBody>
      </p:sp>
    </p:spTree>
    <p:extLst>
      <p:ext uri="{BB962C8B-B14F-4D97-AF65-F5344CB8AC3E}">
        <p14:creationId xmlns:p14="http://schemas.microsoft.com/office/powerpoint/2010/main" val="18984954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Kan gjøres uten kake og sjampagne men fungere også med ;-)</a:t>
            </a:r>
            <a:endParaRPr lang="nb-NO" dirty="0"/>
          </a:p>
        </p:txBody>
      </p:sp>
    </p:spTree>
    <p:extLst>
      <p:ext uri="{BB962C8B-B14F-4D97-AF65-F5344CB8AC3E}">
        <p14:creationId xmlns:p14="http://schemas.microsoft.com/office/powerpoint/2010/main" val="23483548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Kan gjøres uten kake og sjampagne men fungere også med ;-)</a:t>
            </a:r>
            <a:endParaRPr lang="nb-NO" dirty="0"/>
          </a:p>
        </p:txBody>
      </p:sp>
    </p:spTree>
    <p:extLst>
      <p:ext uri="{BB962C8B-B14F-4D97-AF65-F5344CB8AC3E}">
        <p14:creationId xmlns:p14="http://schemas.microsoft.com/office/powerpoint/2010/main" val="3665159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34 lande</a:t>
            </a:r>
            <a:endParaRPr lang="nb-NO" dirty="0"/>
          </a:p>
        </p:txBody>
      </p:sp>
    </p:spTree>
    <p:extLst>
      <p:ext uri="{BB962C8B-B14F-4D97-AF65-F5344CB8AC3E}">
        <p14:creationId xmlns:p14="http://schemas.microsoft.com/office/powerpoint/2010/main" val="114462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Hvorfor er det sånn?</a:t>
            </a:r>
          </a:p>
          <a:p>
            <a:endParaRPr lang="nb-NO" dirty="0" smtClean="0"/>
          </a:p>
          <a:p>
            <a:r>
              <a:rPr lang="nb-NO" dirty="0" smtClean="0"/>
              <a:t>Bla fordi vi har et ord for det, vi prater om det</a:t>
            </a:r>
          </a:p>
          <a:p>
            <a:endParaRPr lang="nb-NO" dirty="0" smtClean="0"/>
          </a:p>
          <a:p>
            <a:r>
              <a:rPr lang="nb-NO" dirty="0" smtClean="0"/>
              <a:t>Vi forventer det</a:t>
            </a:r>
            <a:endParaRPr lang="nb-NO" dirty="0"/>
          </a:p>
        </p:txBody>
      </p:sp>
    </p:spTree>
    <p:extLst>
      <p:ext uri="{BB962C8B-B14F-4D97-AF65-F5344CB8AC3E}">
        <p14:creationId xmlns:p14="http://schemas.microsoft.com/office/powerpoint/2010/main" val="2153203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Japan finnes det motsatte ord faktisk………….</a:t>
            </a:r>
            <a:endParaRPr lang="nb-NO" dirty="0"/>
          </a:p>
        </p:txBody>
      </p:sp>
    </p:spTree>
    <p:extLst>
      <p:ext uri="{BB962C8B-B14F-4D97-AF65-F5344CB8AC3E}">
        <p14:creationId xmlns:p14="http://schemas.microsoft.com/office/powerpoint/2010/main" val="731427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OPP Å STÅ – FINN EN BUDDY,</a:t>
            </a:r>
            <a:r>
              <a:rPr lang="nb-NO" baseline="0" dirty="0" smtClean="0"/>
              <a:t> IKKE DEN NÆRMESTE – INTRODUSER KORT – </a:t>
            </a:r>
          </a:p>
          <a:p>
            <a:endParaRPr lang="nb-NO" baseline="0" dirty="0" smtClean="0"/>
          </a:p>
          <a:p>
            <a:r>
              <a:rPr lang="nb-NO" baseline="0" dirty="0" smtClean="0"/>
              <a:t>DISKUTER TALLENE MED PARTNEREN DIN</a:t>
            </a:r>
            <a:endParaRPr lang="nb-NO" dirty="0"/>
          </a:p>
        </p:txBody>
      </p:sp>
    </p:spTree>
    <p:extLst>
      <p:ext uri="{BB962C8B-B14F-4D97-AF65-F5344CB8AC3E}">
        <p14:creationId xmlns:p14="http://schemas.microsoft.com/office/powerpoint/2010/main" val="1222703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 &amp; undertitel">
    <p:bg>
      <p:bgPr>
        <a:solidFill>
          <a:srgbClr val="000000"/>
        </a:solidFill>
        <a:effectLst/>
      </p:bgPr>
    </p:bg>
    <p:spTree>
      <p:nvGrpSpPr>
        <p:cNvPr id="1" name=""/>
        <p:cNvGrpSpPr/>
        <p:nvPr/>
      </p:nvGrpSpPr>
      <p:grpSpPr>
        <a:xfrm>
          <a:off x="0" y="0"/>
          <a:ext cx="0" cy="0"/>
          <a:chOff x="0" y="0"/>
          <a:chExt cx="0" cy="0"/>
        </a:xfrm>
      </p:grpSpPr>
      <p:sp>
        <p:nvSpPr>
          <p:cNvPr id="6" name="Shape 6"/>
          <p:cNvSpPr>
            <a:spLocks noGrp="1"/>
          </p:cNvSpPr>
          <p:nvPr>
            <p:ph type="title"/>
          </p:nvPr>
        </p:nvSpPr>
        <p:spPr>
          <a:xfrm>
            <a:off x="1270000" y="1638300"/>
            <a:ext cx="10464800" cy="3302000"/>
          </a:xfrm>
          <a:prstGeom prst="rect">
            <a:avLst/>
          </a:prstGeom>
        </p:spPr>
        <p:txBody>
          <a:bodyPr anchor="b">
            <a:normAutofit/>
          </a:bodyPr>
          <a:lstStyle>
            <a:lvl1pPr defTabSz="584200">
              <a:lnSpc>
                <a:spcPct val="100000"/>
              </a:lnSpc>
              <a:defRPr sz="9600">
                <a:solidFill>
                  <a:srgbClr val="EE7501"/>
                </a:solidFill>
                <a:uFillTx/>
                <a:latin typeface="+mn-lt"/>
                <a:ea typeface="+mn-ea"/>
                <a:cs typeface="+mn-cs"/>
                <a:sym typeface="Helvetica Light"/>
              </a:defRPr>
            </a:lvl1pPr>
          </a:lstStyle>
          <a:p>
            <a:pPr lvl="0">
              <a:defRPr sz="1800">
                <a:solidFill>
                  <a:srgbClr val="000000"/>
                </a:solidFill>
              </a:defRPr>
            </a:pPr>
            <a:r>
              <a:rPr sz="9600">
                <a:solidFill>
                  <a:srgbClr val="EE7501"/>
                </a:solidFill>
              </a:rPr>
              <a:t>Title Text</a:t>
            </a:r>
          </a:p>
        </p:txBody>
      </p:sp>
      <p:sp>
        <p:nvSpPr>
          <p:cNvPr id="7" name="Shape 7"/>
          <p:cNvSpPr>
            <a:spLocks noGrp="1"/>
          </p:cNvSpPr>
          <p:nvPr>
            <p:ph type="body" idx="1"/>
          </p:nvPr>
        </p:nvSpPr>
        <p:spPr>
          <a:xfrm>
            <a:off x="1270000" y="5029200"/>
            <a:ext cx="10464800" cy="1130300"/>
          </a:xfrm>
          <a:prstGeom prst="rect">
            <a:avLst/>
          </a:prstGeom>
        </p:spPr>
        <p:txBody>
          <a:bodyPr>
            <a:normAutofit/>
          </a:bodyPr>
          <a:lstStyle>
            <a:lvl1pPr marL="0" indent="0" defTabSz="584200">
              <a:lnSpc>
                <a:spcPct val="100000"/>
              </a:lnSpc>
              <a:spcBef>
                <a:spcPts val="0"/>
              </a:spcBef>
              <a:buFontTx/>
              <a:defRPr sz="7500">
                <a:solidFill>
                  <a:srgbClr val="0E030A"/>
                </a:solidFill>
                <a:uFillTx/>
                <a:latin typeface="+mn-lt"/>
                <a:ea typeface="+mn-ea"/>
                <a:cs typeface="+mn-cs"/>
                <a:sym typeface="Helvetica Light"/>
              </a:defRPr>
            </a:lvl1pPr>
            <a:lvl2pPr marL="0" indent="228600" defTabSz="584200">
              <a:lnSpc>
                <a:spcPct val="100000"/>
              </a:lnSpc>
              <a:spcBef>
                <a:spcPts val="0"/>
              </a:spcBef>
              <a:buFontTx/>
              <a:defRPr sz="7500">
                <a:solidFill>
                  <a:srgbClr val="0E030A"/>
                </a:solidFill>
                <a:uFillTx/>
                <a:latin typeface="+mn-lt"/>
                <a:ea typeface="+mn-ea"/>
                <a:cs typeface="+mn-cs"/>
                <a:sym typeface="Helvetica Light"/>
              </a:defRPr>
            </a:lvl2pPr>
            <a:lvl3pPr marL="0" indent="457200" defTabSz="584200">
              <a:lnSpc>
                <a:spcPct val="100000"/>
              </a:lnSpc>
              <a:spcBef>
                <a:spcPts val="0"/>
              </a:spcBef>
              <a:buFontTx/>
              <a:defRPr sz="7500">
                <a:solidFill>
                  <a:srgbClr val="0E030A"/>
                </a:solidFill>
                <a:uFillTx/>
                <a:latin typeface="+mn-lt"/>
                <a:ea typeface="+mn-ea"/>
                <a:cs typeface="+mn-cs"/>
                <a:sym typeface="Helvetica Light"/>
              </a:defRPr>
            </a:lvl3pPr>
            <a:lvl4pPr marL="0" indent="685800" defTabSz="584200">
              <a:lnSpc>
                <a:spcPct val="100000"/>
              </a:lnSpc>
              <a:spcBef>
                <a:spcPts val="0"/>
              </a:spcBef>
              <a:buFontTx/>
              <a:defRPr sz="7500">
                <a:solidFill>
                  <a:srgbClr val="0E030A"/>
                </a:solidFill>
                <a:uFillTx/>
                <a:latin typeface="+mn-lt"/>
                <a:ea typeface="+mn-ea"/>
                <a:cs typeface="+mn-cs"/>
                <a:sym typeface="Helvetica Light"/>
              </a:defRPr>
            </a:lvl4pPr>
            <a:lvl5pPr marL="0" indent="914400" defTabSz="584200">
              <a:lnSpc>
                <a:spcPct val="100000"/>
              </a:lnSpc>
              <a:spcBef>
                <a:spcPts val="0"/>
              </a:spcBef>
              <a:buFontTx/>
              <a:defRPr sz="7500">
                <a:solidFill>
                  <a:srgbClr val="0E030A"/>
                </a:solidFill>
                <a:uFillTx/>
                <a:latin typeface="+mn-lt"/>
                <a:ea typeface="+mn-ea"/>
                <a:cs typeface="+mn-cs"/>
                <a:sym typeface="Helvetica Light"/>
              </a:defRPr>
            </a:lvl5pPr>
          </a:lstStyle>
          <a:p>
            <a:pPr lvl="0">
              <a:defRPr sz="1800">
                <a:solidFill>
                  <a:srgbClr val="000000"/>
                </a:solidFill>
              </a:defRPr>
            </a:pPr>
            <a:r>
              <a:rPr sz="7500">
                <a:solidFill>
                  <a:srgbClr val="0E030A"/>
                </a:solidFill>
              </a:rPr>
              <a:t>Body Level One</a:t>
            </a:r>
          </a:p>
          <a:p>
            <a:pPr lvl="1">
              <a:defRPr sz="1800">
                <a:solidFill>
                  <a:srgbClr val="000000"/>
                </a:solidFill>
              </a:defRPr>
            </a:pPr>
            <a:r>
              <a:rPr sz="7500">
                <a:solidFill>
                  <a:srgbClr val="0E030A"/>
                </a:solidFill>
              </a:rPr>
              <a:t>Body Level Two</a:t>
            </a:r>
          </a:p>
          <a:p>
            <a:pPr lvl="2">
              <a:defRPr sz="1800">
                <a:solidFill>
                  <a:srgbClr val="000000"/>
                </a:solidFill>
              </a:defRPr>
            </a:pPr>
            <a:r>
              <a:rPr sz="7500">
                <a:solidFill>
                  <a:srgbClr val="0E030A"/>
                </a:solidFill>
              </a:rPr>
              <a:t>Body Level Three</a:t>
            </a:r>
          </a:p>
          <a:p>
            <a:pPr lvl="3">
              <a:defRPr sz="1800">
                <a:solidFill>
                  <a:srgbClr val="000000"/>
                </a:solidFill>
              </a:defRPr>
            </a:pPr>
            <a:r>
              <a:rPr sz="7500">
                <a:solidFill>
                  <a:srgbClr val="0E030A"/>
                </a:solidFill>
              </a:rPr>
              <a:t>Body Level Four</a:t>
            </a:r>
          </a:p>
          <a:p>
            <a:pPr lvl="4">
              <a:defRPr sz="1800">
                <a:solidFill>
                  <a:srgbClr val="000000"/>
                </a:solidFill>
              </a:defRPr>
            </a:pPr>
            <a:r>
              <a:rPr sz="7500">
                <a:solidFill>
                  <a:srgbClr val="0E030A"/>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om">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36" name="Shape 36"/>
          <p:cNvSpPr>
            <a:spLocks noGrp="1"/>
          </p:cNvSpPr>
          <p:nvPr>
            <p:ph type="title"/>
          </p:nvPr>
        </p:nvSpPr>
        <p:spPr>
          <a:xfrm>
            <a:off x="654130" y="0"/>
            <a:ext cx="11459047" cy="2207050"/>
          </a:xfrm>
          <a:prstGeom prst="rect">
            <a:avLst/>
          </a:prstGeom>
        </p:spPr>
        <p:txBody>
          <a:bodyPr/>
          <a:lstStyle>
            <a:lvl1pPr>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37" name="Shape 37"/>
          <p:cNvSpPr>
            <a:spLocks noGrp="1"/>
          </p:cNvSpPr>
          <p:nvPr>
            <p:ph type="body" idx="1"/>
          </p:nvPr>
        </p:nvSpPr>
        <p:spPr>
          <a:xfrm>
            <a:off x="654130" y="2280753"/>
            <a:ext cx="11459047" cy="7472847"/>
          </a:xfrm>
          <a:prstGeom prst="rect">
            <a:avLst/>
          </a:prstGeom>
        </p:spPr>
        <p:txBody>
          <a:bodyPr/>
          <a:lstStyle>
            <a:lvl1pPr>
              <a:lnSpc>
                <a:spcPct val="20000"/>
              </a:lnSpc>
              <a:defRPr>
                <a:uFill>
                  <a:solidFill>
                    <a:srgbClr val="FFFFFF"/>
                  </a:solidFill>
                </a:uFill>
              </a:defRPr>
            </a:lvl1pPr>
            <a:lvl2pPr marL="742950" indent="-285750">
              <a:lnSpc>
                <a:spcPct val="20000"/>
              </a:lnSpc>
              <a:spcBef>
                <a:spcPts val="1100"/>
              </a:spcBef>
              <a:defRPr sz="3600">
                <a:uFill>
                  <a:solidFill>
                    <a:srgbClr val="FFFFFF"/>
                  </a:solidFill>
                </a:uFill>
              </a:defRPr>
            </a:lvl2pPr>
            <a:lvl3pPr marL="1143000" indent="-228600">
              <a:lnSpc>
                <a:spcPct val="20000"/>
              </a:lnSpc>
              <a:spcBef>
                <a:spcPts val="800"/>
              </a:spcBef>
              <a:defRPr sz="3000">
                <a:uFill>
                  <a:solidFill>
                    <a:srgbClr val="FFFFFF"/>
                  </a:solidFill>
                </a:uFill>
              </a:defRPr>
            </a:lvl3pPr>
            <a:lvl4pPr marL="1600200" indent="-228600">
              <a:lnSpc>
                <a:spcPct val="20000"/>
              </a:lnSpc>
              <a:spcBef>
                <a:spcPts val="500"/>
              </a:spcBef>
              <a:defRPr sz="2400">
                <a:uFill>
                  <a:solidFill>
                    <a:srgbClr val="FFFFFF"/>
                  </a:solidFill>
                </a:uFill>
              </a:defRPr>
            </a:lvl4pPr>
            <a:lvl5pPr marL="2057400" indent="-228600">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600">
                <a:uFill>
                  <a:solidFill>
                    <a:srgbClr val="FFFFFF"/>
                  </a:solidFill>
                </a:uFill>
              </a:rPr>
              <a:t>Body Level Two</a:t>
            </a:r>
          </a:p>
          <a:p>
            <a:pPr lvl="2">
              <a:defRPr sz="1800">
                <a:uFillTx/>
              </a:defRPr>
            </a:pPr>
            <a:r>
              <a:rPr sz="30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38" name="Shape 38"/>
          <p:cNvSpPr>
            <a:spLocks noGrp="1"/>
          </p:cNvSpPr>
          <p:nvPr>
            <p:ph type="sldNum" sz="quarter" idx="2"/>
          </p:nvPr>
        </p:nvSpPr>
        <p:spPr>
          <a:xfrm>
            <a:off x="10715856" y="8883474"/>
            <a:ext cx="359024" cy="381001"/>
          </a:xfrm>
          <a:prstGeom prst="rect">
            <a:avLst/>
          </a:prstGeom>
        </p:spPr>
        <p:txBody>
          <a:bodyPr/>
          <a:lstStyle>
            <a:lvl1pPr>
              <a:defRPr sz="2600">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kopi 12">
    <p:bg>
      <p:bgPr>
        <a:solidFill>
          <a:srgbClr val="000000"/>
        </a:solidFill>
        <a:effectLst/>
      </p:bgPr>
    </p:bg>
    <p:spTree>
      <p:nvGrpSpPr>
        <p:cNvPr id="1" name=""/>
        <p:cNvGrpSpPr/>
        <p:nvPr/>
      </p:nvGrpSpPr>
      <p:grpSpPr>
        <a:xfrm>
          <a:off x="0" y="0"/>
          <a:ext cx="0" cy="0"/>
          <a:chOff x="0" y="0"/>
          <a:chExt cx="0" cy="0"/>
        </a:xfrm>
      </p:grpSpPr>
      <p:sp>
        <p:nvSpPr>
          <p:cNvPr id="40" name="Shape 40"/>
          <p:cNvSpPr>
            <a:spLocks noGrp="1"/>
          </p:cNvSpPr>
          <p:nvPr>
            <p:ph type="title"/>
          </p:nvPr>
        </p:nvSpPr>
        <p:spPr>
          <a:xfrm>
            <a:off x="654130" y="0"/>
            <a:ext cx="11475426" cy="2223428"/>
          </a:xfrm>
          <a:prstGeom prst="rect">
            <a:avLst/>
          </a:prstGeom>
        </p:spPr>
        <p:txBody>
          <a:bodyPr/>
          <a:lstStyle>
            <a:lvl1pPr>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41" name="Shape 41"/>
          <p:cNvSpPr>
            <a:spLocks noGrp="1"/>
          </p:cNvSpPr>
          <p:nvPr>
            <p:ph type="body" idx="1"/>
          </p:nvPr>
        </p:nvSpPr>
        <p:spPr>
          <a:xfrm>
            <a:off x="654130" y="2280753"/>
            <a:ext cx="11475426" cy="7472847"/>
          </a:xfrm>
          <a:prstGeom prst="rect">
            <a:avLst/>
          </a:prstGeom>
        </p:spPr>
        <p:txBody>
          <a:bodyPr/>
          <a:lstStyle>
            <a:lvl1pPr>
              <a:lnSpc>
                <a:spcPct val="20000"/>
              </a:lnSpc>
              <a:defRPr>
                <a:uFill>
                  <a:solidFill>
                    <a:srgbClr val="FFFFFF"/>
                  </a:solidFill>
                </a:uFill>
              </a:defRPr>
            </a:lvl1pPr>
            <a:lvl2pPr marL="742950" indent="-285750">
              <a:lnSpc>
                <a:spcPct val="20000"/>
              </a:lnSpc>
              <a:spcBef>
                <a:spcPts val="1100"/>
              </a:spcBef>
              <a:defRPr sz="3600">
                <a:uFill>
                  <a:solidFill>
                    <a:srgbClr val="FFFFFF"/>
                  </a:solidFill>
                </a:uFill>
              </a:defRPr>
            </a:lvl2pPr>
            <a:lvl3pPr marL="1143000" indent="-228600">
              <a:lnSpc>
                <a:spcPct val="20000"/>
              </a:lnSpc>
              <a:spcBef>
                <a:spcPts val="800"/>
              </a:spcBef>
              <a:defRPr sz="3000">
                <a:uFill>
                  <a:solidFill>
                    <a:srgbClr val="FFFFFF"/>
                  </a:solidFill>
                </a:uFill>
              </a:defRPr>
            </a:lvl3pPr>
            <a:lvl4pPr marL="1600200" indent="-228600">
              <a:lnSpc>
                <a:spcPct val="20000"/>
              </a:lnSpc>
              <a:spcBef>
                <a:spcPts val="500"/>
              </a:spcBef>
              <a:defRPr sz="2400">
                <a:uFill>
                  <a:solidFill>
                    <a:srgbClr val="FFFFFF"/>
                  </a:solidFill>
                </a:uFill>
              </a:defRPr>
            </a:lvl4pPr>
            <a:lvl5pPr marL="2057400" indent="-228600">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600">
                <a:uFill>
                  <a:solidFill>
                    <a:srgbClr val="FFFFFF"/>
                  </a:solidFill>
                </a:uFill>
              </a:rPr>
              <a:t>Body Level Two</a:t>
            </a:r>
          </a:p>
          <a:p>
            <a:pPr lvl="2">
              <a:defRPr sz="1800">
                <a:uFillTx/>
              </a:defRPr>
            </a:pPr>
            <a:r>
              <a:rPr sz="30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42" name="Shape 42"/>
          <p:cNvSpPr>
            <a:spLocks noGrp="1"/>
          </p:cNvSpPr>
          <p:nvPr>
            <p:ph type="sldNum" sz="quarter" idx="2"/>
          </p:nvPr>
        </p:nvSpPr>
        <p:spPr>
          <a:xfrm>
            <a:off x="10724046" y="8883474"/>
            <a:ext cx="359024" cy="381001"/>
          </a:xfrm>
          <a:prstGeom prst="rect">
            <a:avLst/>
          </a:prstGeom>
        </p:spPr>
        <p:txBody>
          <a:bodyPr/>
          <a:lstStyle>
            <a:lvl1pPr>
              <a:defRPr sz="2600">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kopi 4">
    <p:bg>
      <p:bgPr>
        <a:solidFill>
          <a:srgbClr val="000000"/>
        </a:solidFill>
        <a:effectLst/>
      </p:bgPr>
    </p:bg>
    <p:spTree>
      <p:nvGrpSpPr>
        <p:cNvPr id="1" name=""/>
        <p:cNvGrpSpPr/>
        <p:nvPr/>
      </p:nvGrpSpPr>
      <p:grpSpPr>
        <a:xfrm>
          <a:off x="0" y="0"/>
          <a:ext cx="0" cy="0"/>
          <a:chOff x="0" y="0"/>
          <a:chExt cx="0" cy="0"/>
        </a:xfrm>
      </p:grpSpPr>
      <p:sp>
        <p:nvSpPr>
          <p:cNvPr id="44" name="Shape 44"/>
          <p:cNvSpPr>
            <a:spLocks noGrp="1"/>
          </p:cNvSpPr>
          <p:nvPr>
            <p:ph type="title"/>
          </p:nvPr>
        </p:nvSpPr>
        <p:spPr>
          <a:xfrm>
            <a:off x="654130" y="0"/>
            <a:ext cx="11473379" cy="2221381"/>
          </a:xfrm>
          <a:prstGeom prst="rect">
            <a:avLst/>
          </a:prstGeom>
        </p:spPr>
        <p:txBody>
          <a:bodyPr/>
          <a:lstStyle>
            <a:lvl1pPr>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45" name="Shape 45"/>
          <p:cNvSpPr>
            <a:spLocks noGrp="1"/>
          </p:cNvSpPr>
          <p:nvPr>
            <p:ph type="body" idx="1"/>
          </p:nvPr>
        </p:nvSpPr>
        <p:spPr>
          <a:xfrm>
            <a:off x="654130" y="2280753"/>
            <a:ext cx="11473379" cy="7472847"/>
          </a:xfrm>
          <a:prstGeom prst="rect">
            <a:avLst/>
          </a:prstGeom>
        </p:spPr>
        <p:txBody>
          <a:bodyPr/>
          <a:lstStyle>
            <a:lvl1pPr>
              <a:lnSpc>
                <a:spcPct val="20000"/>
              </a:lnSpc>
              <a:defRPr>
                <a:uFill>
                  <a:solidFill>
                    <a:srgbClr val="FFFFFF"/>
                  </a:solidFill>
                </a:uFill>
              </a:defRPr>
            </a:lvl1pPr>
            <a:lvl2pPr marL="742950" indent="-285750">
              <a:lnSpc>
                <a:spcPct val="20000"/>
              </a:lnSpc>
              <a:spcBef>
                <a:spcPts val="1100"/>
              </a:spcBef>
              <a:defRPr sz="3600">
                <a:uFill>
                  <a:solidFill>
                    <a:srgbClr val="FFFFFF"/>
                  </a:solidFill>
                </a:uFill>
              </a:defRPr>
            </a:lvl2pPr>
            <a:lvl3pPr marL="1143000" indent="-228600">
              <a:lnSpc>
                <a:spcPct val="20000"/>
              </a:lnSpc>
              <a:spcBef>
                <a:spcPts val="800"/>
              </a:spcBef>
              <a:defRPr sz="3000">
                <a:uFill>
                  <a:solidFill>
                    <a:srgbClr val="FFFFFF"/>
                  </a:solidFill>
                </a:uFill>
              </a:defRPr>
            </a:lvl3pPr>
            <a:lvl4pPr marL="1600200" indent="-228600">
              <a:lnSpc>
                <a:spcPct val="20000"/>
              </a:lnSpc>
              <a:spcBef>
                <a:spcPts val="500"/>
              </a:spcBef>
              <a:defRPr sz="2400">
                <a:uFill>
                  <a:solidFill>
                    <a:srgbClr val="FFFFFF"/>
                  </a:solidFill>
                </a:uFill>
              </a:defRPr>
            </a:lvl4pPr>
            <a:lvl5pPr marL="2057400" indent="-228600">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600">
                <a:uFill>
                  <a:solidFill>
                    <a:srgbClr val="FFFFFF"/>
                  </a:solidFill>
                </a:uFill>
              </a:rPr>
              <a:t>Body Level Two</a:t>
            </a:r>
          </a:p>
          <a:p>
            <a:pPr lvl="2">
              <a:defRPr sz="1800">
                <a:uFillTx/>
              </a:defRPr>
            </a:pPr>
            <a:r>
              <a:rPr sz="30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46" name="Shape 46"/>
          <p:cNvSpPr>
            <a:spLocks noGrp="1"/>
          </p:cNvSpPr>
          <p:nvPr>
            <p:ph type="sldNum" sz="quarter" idx="2"/>
          </p:nvPr>
        </p:nvSpPr>
        <p:spPr>
          <a:xfrm>
            <a:off x="10723022" y="8883474"/>
            <a:ext cx="359024" cy="381001"/>
          </a:xfrm>
          <a:prstGeom prst="rect">
            <a:avLst/>
          </a:prstGeom>
        </p:spPr>
        <p:txBody>
          <a:bodyPr/>
          <a:lstStyle>
            <a:lvl1pPr>
              <a:defRPr sz="2600">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Kontortema">
    <p:bg>
      <p:bgPr>
        <a:solidFill>
          <a:srgbClr val="000000"/>
        </a:solidFill>
        <a:effectLst/>
      </p:bgPr>
    </p:bg>
    <p:spTree>
      <p:nvGrpSpPr>
        <p:cNvPr id="1" name=""/>
        <p:cNvGrpSpPr/>
        <p:nvPr/>
      </p:nvGrpSpPr>
      <p:grpSpPr>
        <a:xfrm>
          <a:off x="0" y="0"/>
          <a:ext cx="0" cy="0"/>
          <a:chOff x="0" y="0"/>
          <a:chExt cx="0" cy="0"/>
        </a:xfrm>
      </p:grpSpPr>
      <p:sp>
        <p:nvSpPr>
          <p:cNvPr id="48" name="Shape 48"/>
          <p:cNvSpPr>
            <a:spLocks noGrp="1"/>
          </p:cNvSpPr>
          <p:nvPr>
            <p:ph type="title"/>
          </p:nvPr>
        </p:nvSpPr>
        <p:spPr>
          <a:xfrm>
            <a:off x="652590" y="0"/>
            <a:ext cx="11516884" cy="2260281"/>
          </a:xfrm>
          <a:prstGeom prst="rect">
            <a:avLst/>
          </a:prstGeom>
        </p:spPr>
        <p:txBody>
          <a:bodyPr/>
          <a:lstStyle>
            <a:lvl1pPr defTabSz="660378">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49" name="Shape 49"/>
          <p:cNvSpPr>
            <a:spLocks noGrp="1"/>
          </p:cNvSpPr>
          <p:nvPr>
            <p:ph type="body" idx="1"/>
          </p:nvPr>
        </p:nvSpPr>
        <p:spPr>
          <a:xfrm>
            <a:off x="652590" y="2278147"/>
            <a:ext cx="11516884" cy="7475454"/>
          </a:xfrm>
          <a:prstGeom prst="rect">
            <a:avLst/>
          </a:prstGeom>
        </p:spPr>
        <p:txBody>
          <a:bodyPr/>
          <a:lstStyle>
            <a:lvl1pPr marL="508000" indent="-508000" defTabSz="660378">
              <a:lnSpc>
                <a:spcPct val="20000"/>
              </a:lnSpc>
              <a:defRPr>
                <a:uFill>
                  <a:solidFill>
                    <a:srgbClr val="FFFFFF"/>
                  </a:solidFill>
                </a:uFill>
              </a:defRPr>
            </a:lvl1pPr>
            <a:lvl2pPr marL="1092074" indent="-418974" defTabSz="660378">
              <a:lnSpc>
                <a:spcPct val="20000"/>
              </a:lnSpc>
              <a:spcBef>
                <a:spcPts val="1100"/>
              </a:spcBef>
              <a:defRPr sz="3200">
                <a:uFill>
                  <a:solidFill>
                    <a:srgbClr val="FFFFFF"/>
                  </a:solidFill>
                </a:uFill>
              </a:defRPr>
            </a:lvl2pPr>
            <a:lvl3pPr marL="1676400" indent="-330200" defTabSz="660378">
              <a:lnSpc>
                <a:spcPct val="20000"/>
              </a:lnSpc>
              <a:spcBef>
                <a:spcPts val="800"/>
              </a:spcBef>
              <a:defRPr sz="2800">
                <a:uFill>
                  <a:solidFill>
                    <a:srgbClr val="FFFFFF"/>
                  </a:solidFill>
                </a:uFill>
              </a:defRPr>
            </a:lvl3pPr>
            <a:lvl4pPr marL="2349500" indent="-330200" defTabSz="660378">
              <a:lnSpc>
                <a:spcPct val="20000"/>
              </a:lnSpc>
              <a:spcBef>
                <a:spcPts val="500"/>
              </a:spcBef>
              <a:defRPr sz="2400">
                <a:uFill>
                  <a:solidFill>
                    <a:srgbClr val="FFFFFF"/>
                  </a:solidFill>
                </a:uFill>
              </a:defRPr>
            </a:lvl4pPr>
            <a:lvl5pPr marL="3022600" indent="-330200" defTabSz="660378">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200">
                <a:uFill>
                  <a:solidFill>
                    <a:srgbClr val="FFFFFF"/>
                  </a:solidFill>
                </a:uFill>
              </a:rPr>
              <a:t>Body Level Two</a:t>
            </a:r>
          </a:p>
          <a:p>
            <a:pPr lvl="2">
              <a:defRPr sz="1800">
                <a:uFillTx/>
              </a:defRPr>
            </a:pPr>
            <a:r>
              <a:rPr sz="28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50" name="Shape 50"/>
          <p:cNvSpPr>
            <a:spLocks noGrp="1"/>
          </p:cNvSpPr>
          <p:nvPr>
            <p:ph type="sldNum" sz="quarter" idx="2"/>
          </p:nvPr>
        </p:nvSpPr>
        <p:spPr>
          <a:xfrm>
            <a:off x="10744809" y="8880861"/>
            <a:ext cx="1352154" cy="1333501"/>
          </a:xfrm>
          <a:prstGeom prst="rect">
            <a:avLst/>
          </a:prstGeom>
        </p:spPr>
        <p:txBody>
          <a:bodyPr/>
          <a:lstStyle>
            <a:lvl1pPr defTabSz="863600">
              <a:defRPr sz="9000" b="1">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kopi 9">
    <p:bg>
      <p:bgPr>
        <a:solidFill>
          <a:srgbClr val="000000"/>
        </a:solidFill>
        <a:effectLst/>
      </p:bgPr>
    </p:bg>
    <p:spTree>
      <p:nvGrpSpPr>
        <p:cNvPr id="1" name=""/>
        <p:cNvGrpSpPr/>
        <p:nvPr/>
      </p:nvGrpSpPr>
      <p:grpSpPr>
        <a:xfrm>
          <a:off x="0" y="0"/>
          <a:ext cx="0" cy="0"/>
          <a:chOff x="0" y="0"/>
          <a:chExt cx="0" cy="0"/>
        </a:xfrm>
      </p:grpSpPr>
      <p:sp>
        <p:nvSpPr>
          <p:cNvPr id="52" name="Shape 52"/>
          <p:cNvSpPr>
            <a:spLocks noGrp="1"/>
          </p:cNvSpPr>
          <p:nvPr>
            <p:ph type="title"/>
          </p:nvPr>
        </p:nvSpPr>
        <p:spPr>
          <a:xfrm>
            <a:off x="654130" y="0"/>
            <a:ext cx="11440621" cy="2188623"/>
          </a:xfrm>
          <a:prstGeom prst="rect">
            <a:avLst/>
          </a:prstGeom>
        </p:spPr>
        <p:txBody>
          <a:bodyPr/>
          <a:lstStyle>
            <a:lvl1pPr>
              <a:lnSpc>
                <a:spcPct val="20000"/>
              </a:lnSpc>
              <a:defRPr>
                <a:solidFill>
                  <a:srgbClr val="EE7501"/>
                </a:solidFill>
                <a:uFill>
                  <a:solidFill>
                    <a:srgbClr val="FFFFFF"/>
                  </a:solidFill>
                </a:uFill>
              </a:defRPr>
            </a:lvl1pPr>
          </a:lstStyle>
          <a:p>
            <a:pPr lvl="0">
              <a:defRPr sz="1800">
                <a:solidFill>
                  <a:srgbClr val="000000"/>
                </a:solidFill>
                <a:uFillTx/>
              </a:defRPr>
            </a:pPr>
            <a:r>
              <a:rPr sz="5600">
                <a:solidFill>
                  <a:srgbClr val="EE7501"/>
                </a:solidFill>
                <a:uFill>
                  <a:solidFill>
                    <a:srgbClr val="FFFFFF"/>
                  </a:solidFill>
                </a:uFill>
              </a:rPr>
              <a:t>Title Text</a:t>
            </a:r>
          </a:p>
        </p:txBody>
      </p:sp>
      <p:sp>
        <p:nvSpPr>
          <p:cNvPr id="53" name="Shape 53"/>
          <p:cNvSpPr>
            <a:spLocks noGrp="1"/>
          </p:cNvSpPr>
          <p:nvPr>
            <p:ph type="body" idx="1"/>
          </p:nvPr>
        </p:nvSpPr>
        <p:spPr>
          <a:xfrm>
            <a:off x="654130" y="2280753"/>
            <a:ext cx="11440621" cy="7472847"/>
          </a:xfrm>
          <a:prstGeom prst="rect">
            <a:avLst/>
          </a:prstGeom>
        </p:spPr>
        <p:txBody>
          <a:bodyPr/>
          <a:lstStyle>
            <a:lvl1pPr>
              <a:lnSpc>
                <a:spcPct val="20000"/>
              </a:lnSpc>
              <a:defRPr>
                <a:uFill>
                  <a:solidFill>
                    <a:srgbClr val="FFFFFF"/>
                  </a:solidFill>
                </a:uFill>
              </a:defRPr>
            </a:lvl1pPr>
            <a:lvl2pPr marL="742950" indent="-285750">
              <a:lnSpc>
                <a:spcPct val="20000"/>
              </a:lnSpc>
              <a:spcBef>
                <a:spcPts val="1100"/>
              </a:spcBef>
              <a:defRPr sz="3600">
                <a:uFill>
                  <a:solidFill>
                    <a:srgbClr val="FFFFFF"/>
                  </a:solidFill>
                </a:uFill>
              </a:defRPr>
            </a:lvl2pPr>
            <a:lvl3pPr marL="1143000" indent="-228600">
              <a:lnSpc>
                <a:spcPct val="20000"/>
              </a:lnSpc>
              <a:spcBef>
                <a:spcPts val="800"/>
              </a:spcBef>
              <a:defRPr sz="3000">
                <a:uFill>
                  <a:solidFill>
                    <a:srgbClr val="FFFFFF"/>
                  </a:solidFill>
                </a:uFill>
              </a:defRPr>
            </a:lvl3pPr>
            <a:lvl4pPr marL="1600200" indent="-228600">
              <a:lnSpc>
                <a:spcPct val="20000"/>
              </a:lnSpc>
              <a:spcBef>
                <a:spcPts val="500"/>
              </a:spcBef>
              <a:defRPr sz="2400">
                <a:uFill>
                  <a:solidFill>
                    <a:srgbClr val="FFFFFF"/>
                  </a:solidFill>
                </a:uFill>
              </a:defRPr>
            </a:lvl4pPr>
            <a:lvl5pPr marL="2057400" indent="-228600">
              <a:lnSpc>
                <a:spcPct val="20000"/>
              </a:lnSpc>
              <a:spcBef>
                <a:spcPts val="200"/>
              </a:spcBef>
              <a:defRPr sz="2400">
                <a:uFill>
                  <a:solidFill>
                    <a:srgbClr val="FFFFFF"/>
                  </a:solidFill>
                </a:uFill>
              </a:defRPr>
            </a:lvl5pPr>
          </a:lstStyle>
          <a:p>
            <a:pPr lvl="0">
              <a:defRPr sz="1800">
                <a:uFillTx/>
              </a:defRPr>
            </a:pPr>
            <a:r>
              <a:rPr sz="4000">
                <a:uFill>
                  <a:solidFill>
                    <a:srgbClr val="FFFFFF"/>
                  </a:solidFill>
                </a:uFill>
              </a:rPr>
              <a:t>Body Level One</a:t>
            </a:r>
          </a:p>
          <a:p>
            <a:pPr lvl="1">
              <a:defRPr sz="1800">
                <a:uFillTx/>
              </a:defRPr>
            </a:pPr>
            <a:r>
              <a:rPr sz="3600">
                <a:uFill>
                  <a:solidFill>
                    <a:srgbClr val="FFFFFF"/>
                  </a:solidFill>
                </a:uFill>
              </a:rPr>
              <a:t>Body Level Two</a:t>
            </a:r>
          </a:p>
          <a:p>
            <a:pPr lvl="2">
              <a:defRPr sz="1800">
                <a:uFillTx/>
              </a:defRPr>
            </a:pPr>
            <a:r>
              <a:rPr sz="3000">
                <a:uFill>
                  <a:solidFill>
                    <a:srgbClr val="FFFFFF"/>
                  </a:solidFill>
                </a:uFill>
              </a:rPr>
              <a:t>Body Level Three</a:t>
            </a:r>
          </a:p>
          <a:p>
            <a:pPr lvl="3">
              <a:defRPr sz="1800">
                <a:uFillTx/>
              </a:defRPr>
            </a:pPr>
            <a:r>
              <a:rPr sz="2400">
                <a:uFill>
                  <a:solidFill>
                    <a:srgbClr val="FFFFFF"/>
                  </a:solidFill>
                </a:uFill>
              </a:rPr>
              <a:t>Body Level Four</a:t>
            </a:r>
          </a:p>
          <a:p>
            <a:pPr lvl="4">
              <a:defRPr sz="1800">
                <a:uFillTx/>
              </a:defRPr>
            </a:pPr>
            <a:r>
              <a:rPr sz="2400">
                <a:uFill>
                  <a:solidFill>
                    <a:srgbClr val="FFFFFF"/>
                  </a:solidFill>
                </a:uFill>
              </a:rPr>
              <a:t>Body Level Five</a:t>
            </a:r>
          </a:p>
        </p:txBody>
      </p:sp>
      <p:sp>
        <p:nvSpPr>
          <p:cNvPr id="54" name="Shape 54"/>
          <p:cNvSpPr>
            <a:spLocks noGrp="1"/>
          </p:cNvSpPr>
          <p:nvPr>
            <p:ph type="sldNum" sz="quarter" idx="2"/>
          </p:nvPr>
        </p:nvSpPr>
        <p:spPr>
          <a:xfrm>
            <a:off x="10706643" y="8883474"/>
            <a:ext cx="359024" cy="381001"/>
          </a:xfrm>
          <a:prstGeom prst="rect">
            <a:avLst/>
          </a:prstGeom>
        </p:spPr>
        <p:txBody>
          <a:bodyPr/>
          <a:lstStyle>
            <a:lvl1pPr>
              <a:defRPr sz="2600">
                <a:uFill>
                  <a:solidFill>
                    <a:srgbClr val="FFFFFF"/>
                  </a:solidFill>
                </a:uFill>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pPr lvl="0">
              <a:defRPr sz="1800">
                <a:uFillTx/>
              </a:defRPr>
            </a:pPr>
            <a:r>
              <a:rPr sz="5600">
                <a:uFill>
                  <a:solidFill/>
                </a:uFill>
              </a:rPr>
              <a:t>Title Text</a:t>
            </a:r>
          </a:p>
        </p:txBody>
      </p:sp>
      <p:sp>
        <p:nvSpPr>
          <p:cNvPr id="57" name="Shape 57"/>
          <p:cNvSpPr>
            <a:spLocks noGrp="1"/>
          </p:cNvSpPr>
          <p:nvPr>
            <p:ph type="body" idx="1"/>
          </p:nvPr>
        </p:nvSpPr>
        <p:spPr>
          <a:prstGeom prst="rect">
            <a:avLst/>
          </a:prstGeom>
        </p:spPr>
        <p:txBody>
          <a:bodyPr/>
          <a:lstStyle>
            <a:lvl2pPr marL="742950" indent="-285750">
              <a:spcBef>
                <a:spcPts val="1100"/>
              </a:spcBef>
              <a:defRPr sz="3600"/>
            </a:lvl2pPr>
            <a:lvl3pPr marL="1143000" indent="-228600">
              <a:spcBef>
                <a:spcPts val="800"/>
              </a:spcBef>
              <a:defRPr sz="3000"/>
            </a:lvl3pPr>
            <a:lvl4pPr marL="1600200" indent="-228600">
              <a:spcBef>
                <a:spcPts val="500"/>
              </a:spcBef>
              <a:defRPr sz="2400"/>
            </a:lvl4pPr>
            <a:lvl5pPr marL="2057400" indent="-228600">
              <a:spcBef>
                <a:spcPts val="200"/>
              </a:spcBef>
              <a:defRPr sz="2400"/>
            </a:lvl5pPr>
          </a:lstStyle>
          <a:p>
            <a:pPr lvl="0">
              <a:defRPr sz="1800">
                <a:uFillTx/>
              </a:defRPr>
            </a:pPr>
            <a:r>
              <a:rPr sz="4000">
                <a:uFill>
                  <a:solidFill/>
                </a:uFill>
              </a:rPr>
              <a:t>Body Level One</a:t>
            </a:r>
          </a:p>
          <a:p>
            <a:pPr lvl="1">
              <a:defRPr sz="1800">
                <a:uFillTx/>
              </a:defRPr>
            </a:pPr>
            <a:r>
              <a:rPr sz="3600">
                <a:uFill>
                  <a:solidFill/>
                </a:uFill>
              </a:rPr>
              <a:t>Body Level Two</a:t>
            </a:r>
          </a:p>
          <a:p>
            <a:pPr lvl="2">
              <a:defRPr sz="1800">
                <a:uFillTx/>
              </a:defRPr>
            </a:pPr>
            <a:r>
              <a:rPr sz="3000">
                <a:uFill>
                  <a:solidFill/>
                </a:uFill>
              </a:rPr>
              <a:t>Body Level Three</a:t>
            </a:r>
          </a:p>
          <a:p>
            <a:pPr lvl="3">
              <a:defRPr sz="1800">
                <a:uFillTx/>
              </a:defRPr>
            </a:pPr>
            <a:r>
              <a:rPr sz="2400">
                <a:uFill>
                  <a:solidFill/>
                </a:uFill>
              </a:rPr>
              <a:t>Body Level Four</a:t>
            </a:r>
          </a:p>
          <a:p>
            <a:pPr lvl="4">
              <a:defRPr sz="1800">
                <a:uFillTx/>
              </a:defRPr>
            </a:pPr>
            <a:r>
              <a:rPr sz="2400">
                <a:uFill>
                  <a:solidFill/>
                </a:uFill>
              </a:rPr>
              <a:t>Body Level Five</a:t>
            </a:r>
          </a:p>
        </p:txBody>
      </p:sp>
      <p:sp>
        <p:nvSpPr>
          <p:cNvPr id="58" name="Shape 5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p">
    <p:spTree>
      <p:nvGrpSpPr>
        <p:cNvPr id="1" name=""/>
        <p:cNvGrpSpPr/>
        <p:nvPr/>
      </p:nvGrpSpPr>
      <p:grpSpPr>
        <a:xfrm>
          <a:off x="0" y="0"/>
          <a:ext cx="0" cy="0"/>
          <a:chOff x="0" y="0"/>
          <a:chExt cx="0" cy="0"/>
        </a:xfrm>
      </p:grpSpPr>
      <p:sp>
        <p:nvSpPr>
          <p:cNvPr id="60" name="Shape 60"/>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grpSp>
        <p:nvGrpSpPr>
          <p:cNvPr id="63" name="Group 63"/>
          <p:cNvGrpSpPr/>
          <p:nvPr/>
        </p:nvGrpSpPr>
        <p:grpSpPr>
          <a:xfrm>
            <a:off x="10342650" y="6302407"/>
            <a:ext cx="3153164" cy="3059091"/>
            <a:chOff x="261255" y="120815"/>
            <a:chExt cx="3153163" cy="3059089"/>
          </a:xfrm>
        </p:grpSpPr>
        <p:sp>
          <p:nvSpPr>
            <p:cNvPr id="61" name="Shape 61"/>
            <p:cNvSpPr/>
            <p:nvPr/>
          </p:nvSpPr>
          <p:spPr>
            <a:xfrm>
              <a:off x="758280" y="2595893"/>
              <a:ext cx="552731" cy="5195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cap="flat">
              <a:noFill/>
              <a:miter lim="400000"/>
            </a:ln>
            <a:effectLst/>
          </p:spPr>
          <p:txBody>
            <a:bodyPr wrap="square" lIns="0" tIns="0" rIns="0" bIns="0" numCol="1" anchor="ctr">
              <a:noAutofit/>
            </a:bodyPr>
            <a:lstStyle/>
            <a:p>
              <a:pPr lvl="0" algn="r">
                <a:defRPr>
                  <a:solidFill>
                    <a:srgbClr val="FFFFFF"/>
                  </a:solidFill>
                  <a:latin typeface="+mn-lt"/>
                  <a:ea typeface="+mn-ea"/>
                  <a:cs typeface="+mn-cs"/>
                  <a:sym typeface="Helvetica Light"/>
                </a:defRPr>
              </a:pPr>
              <a:endParaRPr/>
            </a:p>
          </p:txBody>
        </p:sp>
        <p:pic>
          <p:nvPicPr>
            <p:cNvPr id="62" name="glad mand thumbs up hjørne.pdf"/>
            <p:cNvPicPr/>
            <p:nvPr/>
          </p:nvPicPr>
          <p:blipFill>
            <a:blip r:embed="rId2">
              <a:extLst/>
            </a:blip>
            <a:srcRect r="22147"/>
            <a:stretch>
              <a:fillRect/>
            </a:stretch>
          </p:blipFill>
          <p:spPr>
            <a:xfrm>
              <a:off x="261255" y="120815"/>
              <a:ext cx="3153165" cy="3059090"/>
            </a:xfrm>
            <a:prstGeom prst="rect">
              <a:avLst/>
            </a:prstGeom>
            <a:ln w="12700" cap="flat">
              <a:noFill/>
              <a:miter lim="400000"/>
            </a:ln>
            <a:effectLst/>
          </p:spPr>
        </p:pic>
      </p:grpSp>
      <p:sp>
        <p:nvSpPr>
          <p:cNvPr id="64" name="Shape 64"/>
          <p:cNvSpPr>
            <a:spLocks noGrp="1"/>
          </p:cNvSpPr>
          <p:nvPr>
            <p:ph type="title"/>
          </p:nvPr>
        </p:nvSpPr>
        <p:spPr>
          <a:xfrm>
            <a:off x="651205" y="-2514"/>
            <a:ext cx="11702390" cy="9084074"/>
          </a:xfrm>
          <a:prstGeom prst="rect">
            <a:avLst/>
          </a:prstGeom>
        </p:spPr>
        <p:txBody>
          <a:bodyPr lIns="50800" tIns="50800" rIns="50800" bIns="50800"/>
          <a:lstStyle>
            <a:lvl1pPr algn="ct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vandret">
    <p:bg>
      <p:bgPr>
        <a:solidFill>
          <a:srgbClr val="000000"/>
        </a:solid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1270000" y="6718300"/>
            <a:ext cx="10464800" cy="1422400"/>
          </a:xfrm>
          <a:prstGeom prst="rect">
            <a:avLst/>
          </a:prstGeom>
        </p:spPr>
        <p:txBody>
          <a:bodyPr>
            <a:normAutofit/>
          </a:bodyPr>
          <a:lstStyle>
            <a:lvl1pP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
        <p:nvSpPr>
          <p:cNvPr id="13" name="Shape 13"/>
          <p:cNvSpPr>
            <a:spLocks noGrp="1"/>
          </p:cNvSpPr>
          <p:nvPr>
            <p:ph type="body" idx="1"/>
          </p:nvPr>
        </p:nvSpPr>
        <p:spPr>
          <a:xfrm>
            <a:off x="1270000" y="8191500"/>
            <a:ext cx="10464800" cy="1130300"/>
          </a:xfrm>
          <a:prstGeom prst="rect">
            <a:avLst/>
          </a:prstGeom>
        </p:spPr>
        <p:txBody>
          <a:bodyPr>
            <a:normAutofit/>
          </a:bodyPr>
          <a:lstStyle>
            <a:lvl1pPr marL="0" indent="0" defTabSz="584200">
              <a:lnSpc>
                <a:spcPct val="100000"/>
              </a:lnSpc>
              <a:spcBef>
                <a:spcPts val="0"/>
              </a:spcBef>
              <a:buFontTx/>
              <a:defRPr sz="7500">
                <a:solidFill>
                  <a:srgbClr val="0E030A"/>
                </a:solidFill>
                <a:uFillTx/>
                <a:latin typeface="+mn-lt"/>
                <a:ea typeface="+mn-ea"/>
                <a:cs typeface="+mn-cs"/>
                <a:sym typeface="Helvetica Light"/>
              </a:defRPr>
            </a:lvl1pPr>
            <a:lvl2pPr marL="0" indent="228600" defTabSz="584200">
              <a:lnSpc>
                <a:spcPct val="100000"/>
              </a:lnSpc>
              <a:spcBef>
                <a:spcPts val="0"/>
              </a:spcBef>
              <a:buFontTx/>
              <a:defRPr sz="7500">
                <a:solidFill>
                  <a:srgbClr val="0E030A"/>
                </a:solidFill>
                <a:uFillTx/>
                <a:latin typeface="+mn-lt"/>
                <a:ea typeface="+mn-ea"/>
                <a:cs typeface="+mn-cs"/>
                <a:sym typeface="Helvetica Light"/>
              </a:defRPr>
            </a:lvl2pPr>
            <a:lvl3pPr marL="0" indent="457200" defTabSz="584200">
              <a:lnSpc>
                <a:spcPct val="100000"/>
              </a:lnSpc>
              <a:spcBef>
                <a:spcPts val="0"/>
              </a:spcBef>
              <a:buFontTx/>
              <a:defRPr sz="7500">
                <a:solidFill>
                  <a:srgbClr val="0E030A"/>
                </a:solidFill>
                <a:uFillTx/>
                <a:latin typeface="+mn-lt"/>
                <a:ea typeface="+mn-ea"/>
                <a:cs typeface="+mn-cs"/>
                <a:sym typeface="Helvetica Light"/>
              </a:defRPr>
            </a:lvl3pPr>
            <a:lvl4pPr marL="0" indent="685800" defTabSz="584200">
              <a:lnSpc>
                <a:spcPct val="100000"/>
              </a:lnSpc>
              <a:spcBef>
                <a:spcPts val="0"/>
              </a:spcBef>
              <a:buFontTx/>
              <a:defRPr sz="7500">
                <a:solidFill>
                  <a:srgbClr val="0E030A"/>
                </a:solidFill>
                <a:uFillTx/>
                <a:latin typeface="+mn-lt"/>
                <a:ea typeface="+mn-ea"/>
                <a:cs typeface="+mn-cs"/>
                <a:sym typeface="Helvetica Light"/>
              </a:defRPr>
            </a:lvl4pPr>
            <a:lvl5pPr marL="0" indent="914400" defTabSz="584200">
              <a:lnSpc>
                <a:spcPct val="100000"/>
              </a:lnSpc>
              <a:spcBef>
                <a:spcPts val="0"/>
              </a:spcBef>
              <a:buFontTx/>
              <a:defRPr sz="7500">
                <a:solidFill>
                  <a:srgbClr val="0E030A"/>
                </a:solidFill>
                <a:uFillTx/>
                <a:latin typeface="+mn-lt"/>
                <a:ea typeface="+mn-ea"/>
                <a:cs typeface="+mn-cs"/>
                <a:sym typeface="Helvetica Light"/>
              </a:defRPr>
            </a:lvl5pPr>
          </a:lstStyle>
          <a:p>
            <a:pPr lvl="0">
              <a:defRPr sz="1800">
                <a:solidFill>
                  <a:srgbClr val="000000"/>
                </a:solidFill>
              </a:defRPr>
            </a:pPr>
            <a:r>
              <a:rPr sz="7500">
                <a:solidFill>
                  <a:srgbClr val="0E030A"/>
                </a:solidFill>
              </a:rPr>
              <a:t>Body Level One</a:t>
            </a:r>
          </a:p>
          <a:p>
            <a:pPr lvl="1">
              <a:defRPr sz="1800">
                <a:solidFill>
                  <a:srgbClr val="000000"/>
                </a:solidFill>
              </a:defRPr>
            </a:pPr>
            <a:r>
              <a:rPr sz="7500">
                <a:solidFill>
                  <a:srgbClr val="0E030A"/>
                </a:solidFill>
              </a:rPr>
              <a:t>Body Level Two</a:t>
            </a:r>
          </a:p>
          <a:p>
            <a:pPr lvl="2">
              <a:defRPr sz="1800">
                <a:solidFill>
                  <a:srgbClr val="000000"/>
                </a:solidFill>
              </a:defRPr>
            </a:pPr>
            <a:r>
              <a:rPr sz="7500">
                <a:solidFill>
                  <a:srgbClr val="0E030A"/>
                </a:solidFill>
              </a:rPr>
              <a:t>Body Level Three</a:t>
            </a:r>
          </a:p>
          <a:p>
            <a:pPr lvl="3">
              <a:defRPr sz="1800">
                <a:solidFill>
                  <a:srgbClr val="000000"/>
                </a:solidFill>
              </a:defRPr>
            </a:pPr>
            <a:r>
              <a:rPr sz="7500">
                <a:solidFill>
                  <a:srgbClr val="0E030A"/>
                </a:solidFill>
              </a:rPr>
              <a:t>Body Level Four</a:t>
            </a:r>
          </a:p>
          <a:p>
            <a:pPr lvl="4">
              <a:defRPr sz="1800">
                <a:solidFill>
                  <a:srgbClr val="000000"/>
                </a:solidFill>
              </a:defRPr>
            </a:pPr>
            <a:r>
              <a:rPr sz="7500">
                <a:solidFill>
                  <a:srgbClr val="0E030A"/>
                </a:solidFill>
              </a:rPr>
              <a:t>Body Level Five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p kopi">
    <p:spTree>
      <p:nvGrpSpPr>
        <p:cNvPr id="1" name=""/>
        <p:cNvGrpSpPr/>
        <p:nvPr/>
      </p:nvGrpSpPr>
      <p:grpSpPr>
        <a:xfrm>
          <a:off x="0" y="0"/>
          <a:ext cx="0" cy="0"/>
          <a:chOff x="0" y="0"/>
          <a:chExt cx="0" cy="0"/>
        </a:xfrm>
      </p:grpSpPr>
      <p:sp>
        <p:nvSpPr>
          <p:cNvPr id="66" name="Shape 66"/>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67" name="Shape 67"/>
          <p:cNvSpPr/>
          <p:nvPr/>
        </p:nvSpPr>
        <p:spPr>
          <a:xfrm>
            <a:off x="11811727" y="8873066"/>
            <a:ext cx="880535" cy="8805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68" name="glad mand blå graduate.pdf"/>
          <p:cNvPicPr/>
          <p:nvPr/>
        </p:nvPicPr>
        <p:blipFill>
          <a:blip r:embed="rId2">
            <a:extLst/>
          </a:blip>
          <a:stretch>
            <a:fillRect/>
          </a:stretch>
        </p:blipFill>
        <p:spPr>
          <a:xfrm>
            <a:off x="10295118" y="6400426"/>
            <a:ext cx="3733270" cy="5373021"/>
          </a:xfrm>
          <a:prstGeom prst="rect">
            <a:avLst/>
          </a:prstGeom>
          <a:ln w="12700">
            <a:miter lim="400000"/>
          </a:ln>
        </p:spPr>
      </p:pic>
      <p:sp>
        <p:nvSpPr>
          <p:cNvPr id="69" name="Shape 69"/>
          <p:cNvSpPr>
            <a:spLocks noGrp="1"/>
          </p:cNvSpPr>
          <p:nvPr>
            <p:ph type="title"/>
          </p:nvPr>
        </p:nvSpPr>
        <p:spPr>
          <a:xfrm>
            <a:off x="651205" y="-992"/>
            <a:ext cx="11702390" cy="9082552"/>
          </a:xfrm>
          <a:prstGeom prst="rect">
            <a:avLst/>
          </a:prstGeom>
        </p:spPr>
        <p:txBody>
          <a:bodyPr lIns="50800" tIns="50800" rIns="50800" bIns="50800"/>
          <a:lstStyle>
            <a:lvl1pPr algn="ctr" defTabSz="584200">
              <a:lnSpc>
                <a:spcPct val="100000"/>
              </a:lnSpc>
              <a:defRPr sz="10000">
                <a:solidFill>
                  <a:srgbClr val="EE7502"/>
                </a:solidFill>
                <a:uFillTx/>
                <a:latin typeface="+mn-lt"/>
                <a:ea typeface="+mn-ea"/>
                <a:cs typeface="+mn-cs"/>
                <a:sym typeface="Helvetica Light"/>
              </a:defRPr>
            </a:lvl1pPr>
          </a:lstStyle>
          <a:p>
            <a:pPr lvl="0">
              <a:defRPr sz="1800">
                <a:solidFill>
                  <a:srgbClr val="000000"/>
                </a:solidFill>
              </a:defRPr>
            </a:pPr>
            <a:r>
              <a:rPr sz="10000">
                <a:solidFill>
                  <a:srgbClr val="EE7502"/>
                </a:solidFill>
              </a:rPr>
              <a:t>Title Text</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erson">
    <p:spTree>
      <p:nvGrpSpPr>
        <p:cNvPr id="1" name=""/>
        <p:cNvGrpSpPr/>
        <p:nvPr/>
      </p:nvGrpSpPr>
      <p:grpSpPr>
        <a:xfrm>
          <a:off x="0" y="0"/>
          <a:ext cx="0" cy="0"/>
          <a:chOff x="0" y="0"/>
          <a:chExt cx="0" cy="0"/>
        </a:xfrm>
      </p:grpSpPr>
      <p:sp>
        <p:nvSpPr>
          <p:cNvPr id="71" name="Shape 71"/>
          <p:cNvSpPr/>
          <p:nvPr/>
        </p:nvSpPr>
        <p:spPr>
          <a:xfrm>
            <a:off x="-829734" y="9082285"/>
            <a:ext cx="14664269" cy="2590802"/>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72" name="Shape 72"/>
          <p:cNvSpPr>
            <a:spLocks noGrp="1"/>
          </p:cNvSpPr>
          <p:nvPr>
            <p:ph type="title"/>
          </p:nvPr>
        </p:nvSpPr>
        <p:spPr>
          <a:xfrm>
            <a:off x="651205" y="661987"/>
            <a:ext cx="7258765" cy="8429626"/>
          </a:xfrm>
          <a:prstGeom prst="rect">
            <a:avLst/>
          </a:prstGeom>
        </p:spPr>
        <p:txBody>
          <a:bodyPr anchor="t"/>
          <a:lstStyle>
            <a:lvl1pPr defTabSz="584200">
              <a:lnSpc>
                <a:spcPct val="100000"/>
              </a:lnSpc>
              <a:defRPr sz="6000">
                <a:uFillTx/>
                <a:latin typeface="Helvetica"/>
                <a:ea typeface="Helvetica"/>
                <a:cs typeface="Helvetica"/>
                <a:sym typeface="Helvetica"/>
              </a:defRPr>
            </a:lvl1pPr>
          </a:lstStyle>
          <a:p>
            <a:pPr lvl="0">
              <a:defRPr sz="1800"/>
            </a:pPr>
            <a:r>
              <a:rPr sz="6000"/>
              <a:t>Title Text</a:t>
            </a:r>
          </a:p>
        </p:txBody>
      </p:sp>
      <p:sp>
        <p:nvSpPr>
          <p:cNvPr id="73" name="Shape 73"/>
          <p:cNvSpPr>
            <a:spLocks noGrp="1"/>
          </p:cNvSpPr>
          <p:nvPr>
            <p:ph type="body" idx="1"/>
          </p:nvPr>
        </p:nvSpPr>
        <p:spPr>
          <a:xfrm>
            <a:off x="666657" y="1938006"/>
            <a:ext cx="6728379" cy="10398219"/>
          </a:xfrm>
          <a:prstGeom prst="rect">
            <a:avLst/>
          </a:prstGeom>
        </p:spPr>
        <p:txBody>
          <a:bodyPr/>
          <a:lstStyle>
            <a:lvl1pPr marL="0" indent="0">
              <a:defRPr>
                <a:latin typeface="+mn-lt"/>
                <a:ea typeface="+mn-ea"/>
                <a:cs typeface="+mn-cs"/>
                <a:sym typeface="Helvetica Light"/>
              </a:defRPr>
            </a:lvl1pPr>
            <a:lvl2pPr>
              <a:defRPr>
                <a:latin typeface="+mn-lt"/>
                <a:ea typeface="+mn-ea"/>
                <a:cs typeface="+mn-cs"/>
                <a:sym typeface="Helvetica Light"/>
              </a:defRPr>
            </a:lvl2pPr>
            <a:lvl3pPr>
              <a:defRPr>
                <a:latin typeface="+mn-lt"/>
                <a:ea typeface="+mn-ea"/>
                <a:cs typeface="+mn-cs"/>
                <a:sym typeface="Helvetica Light"/>
              </a:defRPr>
            </a:lvl3pPr>
            <a:lvl4pPr>
              <a:defRPr>
                <a:latin typeface="+mn-lt"/>
                <a:ea typeface="+mn-ea"/>
                <a:cs typeface="+mn-cs"/>
                <a:sym typeface="Helvetica Light"/>
              </a:defRPr>
            </a:lvl4pPr>
            <a:lvl5pPr>
              <a:defRPr>
                <a:latin typeface="+mn-lt"/>
                <a:ea typeface="+mn-ea"/>
                <a:cs typeface="+mn-cs"/>
                <a:sym typeface="Helvetica Light"/>
              </a:defRPr>
            </a:lvl5pPr>
          </a:lstStyle>
          <a:p>
            <a:pPr lvl="0">
              <a:defRPr sz="1800">
                <a:uFillTx/>
              </a:defRPr>
            </a:pPr>
            <a:r>
              <a:rPr sz="4000">
                <a:uFill>
                  <a:solidFill/>
                </a:uFill>
              </a:rPr>
              <a:t>Body Level One</a:t>
            </a:r>
          </a:p>
          <a:p>
            <a:pPr lvl="1">
              <a:defRPr sz="1800">
                <a:uFillTx/>
              </a:defRPr>
            </a:pPr>
            <a:r>
              <a:rPr sz="4000">
                <a:uFill>
                  <a:solidFill/>
                </a:uFill>
              </a:rPr>
              <a:t>Body Level Two</a:t>
            </a:r>
          </a:p>
          <a:p>
            <a:pPr lvl="2">
              <a:defRPr sz="1800">
                <a:uFillTx/>
              </a:defRPr>
            </a:pPr>
            <a:r>
              <a:rPr sz="4000">
                <a:uFill>
                  <a:solidFill/>
                </a:uFill>
              </a:rPr>
              <a:t>Body Level Three</a:t>
            </a:r>
          </a:p>
          <a:p>
            <a:pPr lvl="3">
              <a:defRPr sz="1800">
                <a:uFillTx/>
              </a:defRPr>
            </a:pPr>
            <a:r>
              <a:rPr sz="4000">
                <a:uFill>
                  <a:solidFill/>
                </a:uFill>
              </a:rPr>
              <a:t>Body Level Four</a:t>
            </a:r>
          </a:p>
          <a:p>
            <a:pPr lvl="4">
              <a:defRPr sz="1800">
                <a:uFillTx/>
              </a:defRPr>
            </a:pPr>
            <a:r>
              <a:rPr sz="4000">
                <a:uFill>
                  <a:solidFill/>
                </a:uFill>
              </a:rPr>
              <a:t>Body Level Five</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erson kopi">
    <p:bg>
      <p:bgPr>
        <a:solidFill>
          <a:srgbClr val="FFFFFF"/>
        </a:solidFill>
        <a:effectLst/>
      </p:bgPr>
    </p:bg>
    <p:spTree>
      <p:nvGrpSpPr>
        <p:cNvPr id="1" name=""/>
        <p:cNvGrpSpPr/>
        <p:nvPr/>
      </p:nvGrpSpPr>
      <p:grpSpPr>
        <a:xfrm>
          <a:off x="0" y="0"/>
          <a:ext cx="0" cy="0"/>
          <a:chOff x="0" y="0"/>
          <a:chExt cx="0" cy="0"/>
        </a:xfrm>
      </p:grpSpPr>
      <p:pic>
        <p:nvPicPr>
          <p:cNvPr id="80" name="richardBranson.jpg"/>
          <p:cNvPicPr/>
          <p:nvPr/>
        </p:nvPicPr>
        <p:blipFill>
          <a:blip r:embed="rId2">
            <a:extLst/>
          </a:blip>
          <a:srcRect/>
          <a:stretch>
            <a:fillRect/>
          </a:stretch>
        </p:blipFill>
        <p:spPr>
          <a:xfrm>
            <a:off x="-7828029" y="-341652"/>
            <a:ext cx="21076668" cy="13619815"/>
          </a:xfrm>
          <a:prstGeom prst="rect">
            <a:avLst/>
          </a:prstGeom>
          <a:ln w="12700">
            <a:miter lim="400000"/>
          </a:ln>
        </p:spPr>
      </p:pic>
      <p:sp>
        <p:nvSpPr>
          <p:cNvPr id="81" name="Shape 81"/>
          <p:cNvSpPr/>
          <p:nvPr/>
        </p:nvSpPr>
        <p:spPr>
          <a:xfrm>
            <a:off x="6169991" y="651933"/>
            <a:ext cx="6180693" cy="84296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lvl="0" algn="r">
              <a:defRPr sz="1800"/>
            </a:pPr>
            <a:r>
              <a:rPr sz="5000" i="1">
                <a:solidFill>
                  <a:srgbClr val="FFFFFF"/>
                </a:solidFill>
                <a:latin typeface="+mn-lt"/>
                <a:ea typeface="+mn-ea"/>
                <a:cs typeface="+mn-cs"/>
                <a:sym typeface="Helvetica Light"/>
              </a:rPr>
              <a:t>“</a:t>
            </a:r>
            <a:r>
              <a:rPr sz="5000" i="1">
                <a:solidFill>
                  <a:srgbClr val="F38900"/>
                </a:solidFill>
                <a:latin typeface="+mn-lt"/>
                <a:ea typeface="+mn-ea"/>
                <a:cs typeface="+mn-cs"/>
                <a:sym typeface="Helvetica Light"/>
              </a:rPr>
              <a:t>Sjov</a:t>
            </a:r>
            <a:r>
              <a:rPr sz="5000" i="1">
                <a:solidFill>
                  <a:srgbClr val="FFFFFF"/>
                </a:solidFill>
                <a:latin typeface="+mn-lt"/>
                <a:ea typeface="+mn-ea"/>
                <a:cs typeface="+mn-cs"/>
                <a:sym typeface="Helvetica Light"/>
              </a:rPr>
              <a:t> er hemmeligheden bag Virgins succes.”</a:t>
            </a:r>
          </a:p>
          <a:p>
            <a:pPr lvl="0" algn="r">
              <a:defRPr sz="1800"/>
            </a:pPr>
            <a:endParaRPr sz="2600">
              <a:solidFill>
                <a:srgbClr val="FFFFFF"/>
              </a:solidFill>
              <a:latin typeface="+mn-lt"/>
              <a:ea typeface="+mn-ea"/>
              <a:cs typeface="+mn-cs"/>
              <a:sym typeface="Helvetica Light"/>
            </a:endParaRPr>
          </a:p>
          <a:p>
            <a:pPr lvl="0" algn="r">
              <a:defRPr sz="1800"/>
            </a:pPr>
            <a:r>
              <a:rPr sz="2600">
                <a:solidFill>
                  <a:srgbClr val="FFFFFF"/>
                </a:solidFill>
                <a:latin typeface="+mn-lt"/>
                <a:ea typeface="+mn-ea"/>
                <a:cs typeface="+mn-cs"/>
                <a:sym typeface="Helvetica Light"/>
              </a:rPr>
              <a:t>Sir Richard Branson</a:t>
            </a:r>
          </a:p>
        </p:txBody>
      </p:sp>
      <p:sp>
        <p:nvSpPr>
          <p:cNvPr id="82" name="Shape 82"/>
          <p:cNvSpPr>
            <a:spLocks noGrp="1"/>
          </p:cNvSpPr>
          <p:nvPr>
            <p:ph type="title"/>
          </p:nvPr>
        </p:nvSpPr>
        <p:spPr>
          <a:xfrm>
            <a:off x="651205" y="661987"/>
            <a:ext cx="7258765" cy="8429626"/>
          </a:xfrm>
          <a:prstGeom prst="rect">
            <a:avLst/>
          </a:prstGeom>
        </p:spPr>
        <p:txBody>
          <a:bodyPr anchor="t"/>
          <a:lstStyle>
            <a:lvl1pPr defTabSz="584200">
              <a:lnSpc>
                <a:spcPct val="100000"/>
              </a:lnSpc>
              <a:defRPr sz="6000">
                <a:uFillTx/>
                <a:latin typeface="Helvetica"/>
                <a:ea typeface="Helvetica"/>
                <a:cs typeface="Helvetica"/>
                <a:sym typeface="Helvetica"/>
              </a:defRPr>
            </a:lvl1pPr>
          </a:lstStyle>
          <a:p>
            <a:pPr lvl="0">
              <a:defRPr sz="1800"/>
            </a:pPr>
            <a:r>
              <a:rPr sz="6000"/>
              <a:t>Title Text</a:t>
            </a:r>
          </a:p>
        </p:txBody>
      </p:sp>
      <p:sp>
        <p:nvSpPr>
          <p:cNvPr id="83" name="Shape 83"/>
          <p:cNvSpPr>
            <a:spLocks noGrp="1"/>
          </p:cNvSpPr>
          <p:nvPr>
            <p:ph type="body" idx="1"/>
          </p:nvPr>
        </p:nvSpPr>
        <p:spPr>
          <a:xfrm>
            <a:off x="666657" y="1938006"/>
            <a:ext cx="6728379" cy="10398219"/>
          </a:xfrm>
          <a:prstGeom prst="rect">
            <a:avLst/>
          </a:prstGeom>
        </p:spPr>
        <p:txBody>
          <a:bodyPr/>
          <a:lstStyle>
            <a:lvl1pPr marL="0" indent="0">
              <a:defRPr>
                <a:latin typeface="+mn-lt"/>
                <a:ea typeface="+mn-ea"/>
                <a:cs typeface="+mn-cs"/>
                <a:sym typeface="Helvetica Light"/>
              </a:defRPr>
            </a:lvl1pPr>
            <a:lvl2pPr marL="0" indent="228600">
              <a:defRPr>
                <a:latin typeface="+mn-lt"/>
                <a:ea typeface="+mn-ea"/>
                <a:cs typeface="+mn-cs"/>
                <a:sym typeface="Helvetica Light"/>
              </a:defRPr>
            </a:lvl2pPr>
            <a:lvl3pPr marL="0" indent="457200">
              <a:defRPr>
                <a:latin typeface="+mn-lt"/>
                <a:ea typeface="+mn-ea"/>
                <a:cs typeface="+mn-cs"/>
                <a:sym typeface="Helvetica Light"/>
              </a:defRPr>
            </a:lvl3pPr>
            <a:lvl4pPr marL="0" indent="685800">
              <a:defRPr>
                <a:latin typeface="+mn-lt"/>
                <a:ea typeface="+mn-ea"/>
                <a:cs typeface="+mn-cs"/>
                <a:sym typeface="Helvetica Light"/>
              </a:defRPr>
            </a:lvl4pPr>
            <a:lvl5pPr marL="0" indent="914400">
              <a:defRPr>
                <a:latin typeface="+mn-lt"/>
                <a:ea typeface="+mn-ea"/>
                <a:cs typeface="+mn-cs"/>
                <a:sym typeface="Helvetica Light"/>
              </a:defRPr>
            </a:lvl5pPr>
          </a:lstStyle>
          <a:p>
            <a:pPr lvl="0">
              <a:defRPr sz="1800">
                <a:uFillTx/>
              </a:defRPr>
            </a:pPr>
            <a:r>
              <a:rPr sz="4000">
                <a:uFill>
                  <a:solidFill/>
                </a:uFill>
              </a:rPr>
              <a:t>Body Level One</a:t>
            </a:r>
          </a:p>
          <a:p>
            <a:pPr lvl="1">
              <a:defRPr sz="1800">
                <a:uFillTx/>
              </a:defRPr>
            </a:pPr>
            <a:r>
              <a:rPr sz="4000">
                <a:uFill>
                  <a:solidFill/>
                </a:uFill>
              </a:rPr>
              <a:t>Body Level Two</a:t>
            </a:r>
          </a:p>
          <a:p>
            <a:pPr lvl="2">
              <a:defRPr sz="1800">
                <a:uFillTx/>
              </a:defRPr>
            </a:pPr>
            <a:r>
              <a:rPr sz="4000">
                <a:uFill>
                  <a:solidFill/>
                </a:uFill>
              </a:rPr>
              <a:t>Body Level Three</a:t>
            </a:r>
          </a:p>
          <a:p>
            <a:pPr lvl="3">
              <a:defRPr sz="1800">
                <a:uFillTx/>
              </a:defRPr>
            </a:pPr>
            <a:r>
              <a:rPr sz="4000">
                <a:uFill>
                  <a:solidFill/>
                </a:uFill>
              </a:rPr>
              <a:t>Body Level Four</a:t>
            </a:r>
          </a:p>
          <a:p>
            <a:pPr lvl="4">
              <a:defRPr sz="1800">
                <a:uFillTx/>
              </a:defRPr>
            </a:pPr>
            <a:r>
              <a:rPr sz="4000">
                <a:uFill>
                  <a:solidFill/>
                </a:uFill>
              </a:rPr>
              <a:t>Body Level Five</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Readings">
    <p:spTree>
      <p:nvGrpSpPr>
        <p:cNvPr id="1" name=""/>
        <p:cNvGrpSpPr/>
        <p:nvPr/>
      </p:nvGrpSpPr>
      <p:grpSpPr>
        <a:xfrm>
          <a:off x="0" y="0"/>
          <a:ext cx="0" cy="0"/>
          <a:chOff x="0" y="0"/>
          <a:chExt cx="0" cy="0"/>
        </a:xfrm>
      </p:grpSpPr>
      <p:sp>
        <p:nvSpPr>
          <p:cNvPr id="85" name="Shape 85"/>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86" name="Shape 86"/>
          <p:cNvSpPr/>
          <p:nvPr/>
        </p:nvSpPr>
        <p:spPr>
          <a:xfrm>
            <a:off x="11811727" y="8873066"/>
            <a:ext cx="880535" cy="8805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87" name="glad mand blå graduate.pdf"/>
          <p:cNvPicPr/>
          <p:nvPr/>
        </p:nvPicPr>
        <p:blipFill>
          <a:blip r:embed="rId2">
            <a:extLst/>
          </a:blip>
          <a:stretch>
            <a:fillRect/>
          </a:stretch>
        </p:blipFill>
        <p:spPr>
          <a:xfrm>
            <a:off x="10295118" y="6400426"/>
            <a:ext cx="3733270" cy="5373021"/>
          </a:xfrm>
          <a:prstGeom prst="rect">
            <a:avLst/>
          </a:prstGeom>
          <a:ln w="12700">
            <a:miter lim="400000"/>
          </a:ln>
        </p:spPr>
      </p:pic>
      <p:sp>
        <p:nvSpPr>
          <p:cNvPr id="88" name="Shape 88"/>
          <p:cNvSpPr>
            <a:spLocks noGrp="1"/>
          </p:cNvSpPr>
          <p:nvPr>
            <p:ph type="body" idx="1"/>
          </p:nvPr>
        </p:nvSpPr>
        <p:spPr>
          <a:xfrm>
            <a:off x="658939" y="22368"/>
            <a:ext cx="11686922" cy="9058188"/>
          </a:xfrm>
          <a:prstGeom prst="rect">
            <a:avLst/>
          </a:prstGeom>
        </p:spPr>
        <p:txBody>
          <a:bodyPr lIns="50800" tIns="50800" rIns="50800" bIns="50800" anchor="ctr"/>
          <a:lstStyle>
            <a:lvl1pPr marL="0" indent="0">
              <a:spcBef>
                <a:spcPts val="300"/>
              </a:spcBef>
              <a:defRPr sz="3500">
                <a:latin typeface="Helvetica"/>
                <a:ea typeface="Helvetica"/>
                <a:cs typeface="Helvetica"/>
                <a:sym typeface="Helvetica"/>
              </a:defRPr>
            </a:lvl1pPr>
            <a:lvl2pPr marL="0" indent="0">
              <a:spcBef>
                <a:spcPts val="500"/>
              </a:spcBef>
              <a:defRPr sz="2800">
                <a:latin typeface="+mn-lt"/>
                <a:ea typeface="+mn-ea"/>
                <a:cs typeface="+mn-cs"/>
                <a:sym typeface="Helvetica Light"/>
              </a:defRPr>
            </a:lvl2pPr>
            <a:lvl3pPr marL="0" indent="0">
              <a:spcBef>
                <a:spcPts val="500"/>
              </a:spcBef>
              <a:defRPr sz="2800">
                <a:latin typeface="+mn-lt"/>
                <a:ea typeface="+mn-ea"/>
                <a:cs typeface="+mn-cs"/>
                <a:sym typeface="Helvetica Light"/>
              </a:defRPr>
            </a:lvl3pPr>
            <a:lvl4pPr marL="0" indent="0">
              <a:spcBef>
                <a:spcPts val="500"/>
              </a:spcBef>
              <a:defRPr sz="2800">
                <a:latin typeface="+mn-lt"/>
                <a:ea typeface="+mn-ea"/>
                <a:cs typeface="+mn-cs"/>
                <a:sym typeface="Helvetica Light"/>
              </a:defRPr>
            </a:lvl4pPr>
            <a:lvl5pPr marL="0" indent="0">
              <a:spcBef>
                <a:spcPts val="500"/>
              </a:spcBef>
              <a:defRPr sz="2800">
                <a:latin typeface="+mn-lt"/>
                <a:ea typeface="+mn-ea"/>
                <a:cs typeface="+mn-cs"/>
                <a:sym typeface="Helvetica Light"/>
              </a:defRPr>
            </a:lvl5pPr>
          </a:lstStyle>
          <a:p>
            <a:pPr lvl="0">
              <a:defRPr sz="1800">
                <a:uFillTx/>
              </a:defRPr>
            </a:pPr>
            <a:r>
              <a:rPr sz="3500">
                <a:uFill>
                  <a:solidFill/>
                </a:uFill>
              </a:rPr>
              <a:t>Body Level One</a:t>
            </a:r>
          </a:p>
          <a:p>
            <a:pPr lvl="1">
              <a:defRPr sz="1800">
                <a:uFillTx/>
              </a:defRPr>
            </a:pPr>
            <a:r>
              <a:rPr sz="2800">
                <a:uFill>
                  <a:solidFill/>
                </a:uFill>
              </a:rPr>
              <a:t>Body Level Two</a:t>
            </a:r>
          </a:p>
          <a:p>
            <a:pPr lvl="2">
              <a:defRPr sz="1800">
                <a:uFillTx/>
              </a:defRPr>
            </a:pPr>
            <a:r>
              <a:rPr sz="2800">
                <a:uFill>
                  <a:solidFill/>
                </a:uFill>
              </a:rPr>
              <a:t>Body Level Three</a:t>
            </a:r>
          </a:p>
          <a:p>
            <a:pPr lvl="3">
              <a:defRPr sz="1800">
                <a:uFillTx/>
              </a:defRPr>
            </a:pPr>
            <a:r>
              <a:rPr sz="2800">
                <a:uFill>
                  <a:solidFill/>
                </a:uFill>
              </a:rPr>
              <a:t>Body Level Four</a:t>
            </a:r>
          </a:p>
          <a:p>
            <a:pPr lvl="4">
              <a:defRPr sz="1800">
                <a:uFillTx/>
              </a:defRPr>
            </a:pPr>
            <a:r>
              <a:rPr sz="2800">
                <a:uFill>
                  <a:solidFill/>
                </a:uFill>
              </a:rPr>
              <a:t>Body Level Five</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el - lys">
    <p:spTree>
      <p:nvGrpSpPr>
        <p:cNvPr id="1" name=""/>
        <p:cNvGrpSpPr/>
        <p:nvPr/>
      </p:nvGrpSpPr>
      <p:grpSpPr>
        <a:xfrm>
          <a:off x="0" y="0"/>
          <a:ext cx="0" cy="0"/>
          <a:chOff x="0" y="0"/>
          <a:chExt cx="0" cy="0"/>
        </a:xfrm>
      </p:grpSpPr>
      <p:sp>
        <p:nvSpPr>
          <p:cNvPr id="90" name="Shape 90"/>
          <p:cNvSpPr>
            <a:spLocks noGrp="1"/>
          </p:cNvSpPr>
          <p:nvPr>
            <p:ph type="title"/>
          </p:nvPr>
        </p:nvSpPr>
        <p:spPr>
          <a:xfrm>
            <a:off x="660400" y="651933"/>
            <a:ext cx="11684000" cy="8449734"/>
          </a:xfrm>
          <a:prstGeom prst="rect">
            <a:avLst/>
          </a:prstGeom>
        </p:spPr>
        <p:txBody>
          <a:bodyPr>
            <a:normAutofit/>
          </a:bodyPr>
          <a:lstStyle>
            <a:lvl1pPr algn="ctr" defTabSz="584200">
              <a:lnSpc>
                <a:spcPct val="90000"/>
              </a:lnSpc>
              <a:defRPr sz="50000">
                <a:solidFill>
                  <a:srgbClr val="EE7501"/>
                </a:solidFill>
                <a:uFillTx/>
                <a:latin typeface="+mn-lt"/>
                <a:ea typeface="+mn-ea"/>
                <a:cs typeface="+mn-cs"/>
                <a:sym typeface="Helvetica Light"/>
              </a:defRPr>
            </a:lvl1pPr>
          </a:lstStyle>
          <a:p>
            <a:pPr lvl="0">
              <a:defRPr sz="1800">
                <a:solidFill>
                  <a:srgbClr val="000000"/>
                </a:solidFill>
              </a:defRPr>
            </a:pPr>
            <a:r>
              <a:rPr sz="50000">
                <a:solidFill>
                  <a:srgbClr val="EE7501"/>
                </a:solidFill>
              </a:rPr>
              <a:t>Title Text</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el - mørk">
    <p:bg>
      <p:bgPr>
        <a:solidFill>
          <a:srgbClr val="000000"/>
        </a:solidFill>
        <a:effectLst/>
      </p:bgPr>
    </p:bg>
    <p:spTree>
      <p:nvGrpSpPr>
        <p:cNvPr id="1" name=""/>
        <p:cNvGrpSpPr/>
        <p:nvPr/>
      </p:nvGrpSpPr>
      <p:grpSpPr>
        <a:xfrm>
          <a:off x="0" y="0"/>
          <a:ext cx="0" cy="0"/>
          <a:chOff x="0" y="0"/>
          <a:chExt cx="0" cy="0"/>
        </a:xfrm>
      </p:grpSpPr>
      <p:sp>
        <p:nvSpPr>
          <p:cNvPr id="92" name="Shape 92"/>
          <p:cNvSpPr>
            <a:spLocks noGrp="1"/>
          </p:cNvSpPr>
          <p:nvPr>
            <p:ph type="title"/>
          </p:nvPr>
        </p:nvSpPr>
        <p:spPr>
          <a:xfrm>
            <a:off x="660400" y="651933"/>
            <a:ext cx="11684000" cy="8449734"/>
          </a:xfrm>
          <a:prstGeom prst="rect">
            <a:avLst/>
          </a:prstGeom>
        </p:spPr>
        <p:txBody>
          <a:bodyPr>
            <a:normAutofit/>
          </a:bodyPr>
          <a:lstStyle>
            <a:lvl1pPr algn="ctr" defTabSz="584200">
              <a:lnSpc>
                <a:spcPct val="90000"/>
              </a:lnSpc>
              <a:defRPr sz="50000">
                <a:solidFill>
                  <a:srgbClr val="EE7501"/>
                </a:solidFill>
                <a:uFillTx/>
                <a:latin typeface="+mn-lt"/>
                <a:ea typeface="+mn-ea"/>
                <a:cs typeface="+mn-cs"/>
                <a:sym typeface="Helvetica Light"/>
              </a:defRPr>
            </a:lvl1pPr>
          </a:lstStyle>
          <a:p>
            <a:pPr lvl="0">
              <a:defRPr sz="1800">
                <a:solidFill>
                  <a:srgbClr val="000000"/>
                </a:solidFill>
              </a:defRPr>
            </a:pPr>
            <a:r>
              <a:rPr sz="50000">
                <a:solidFill>
                  <a:srgbClr val="EE7501"/>
                </a:solidFill>
              </a:rPr>
              <a:t>Title Text</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Forskning">
    <p:spTree>
      <p:nvGrpSpPr>
        <p:cNvPr id="1" name=""/>
        <p:cNvGrpSpPr/>
        <p:nvPr/>
      </p:nvGrpSpPr>
      <p:grpSpPr>
        <a:xfrm>
          <a:off x="0" y="0"/>
          <a:ext cx="0" cy="0"/>
          <a:chOff x="0" y="0"/>
          <a:chExt cx="0" cy="0"/>
        </a:xfrm>
      </p:grpSpPr>
      <p:sp>
        <p:nvSpPr>
          <p:cNvPr id="94" name="Shape 94"/>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95" name="Shape 95"/>
          <p:cNvSpPr/>
          <p:nvPr/>
        </p:nvSpPr>
        <p:spPr>
          <a:xfrm>
            <a:off x="11811727" y="8873066"/>
            <a:ext cx="880535" cy="8805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96" name="glad mand blå graduate.pdf"/>
          <p:cNvPicPr/>
          <p:nvPr/>
        </p:nvPicPr>
        <p:blipFill>
          <a:blip r:embed="rId2">
            <a:extLst/>
          </a:blip>
          <a:stretch>
            <a:fillRect/>
          </a:stretch>
        </p:blipFill>
        <p:spPr>
          <a:xfrm>
            <a:off x="10295118" y="6400426"/>
            <a:ext cx="3733270" cy="5373021"/>
          </a:xfrm>
          <a:prstGeom prst="rect">
            <a:avLst/>
          </a:prstGeom>
          <a:ln w="12700">
            <a:miter lim="400000"/>
          </a:ln>
        </p:spPr>
      </p:pic>
      <p:sp>
        <p:nvSpPr>
          <p:cNvPr id="97" name="Shape 97"/>
          <p:cNvSpPr>
            <a:spLocks noGrp="1"/>
          </p:cNvSpPr>
          <p:nvPr>
            <p:ph type="title"/>
          </p:nvPr>
        </p:nvSpPr>
        <p:spPr>
          <a:xfrm>
            <a:off x="651205" y="4167"/>
            <a:ext cx="11702390" cy="9077393"/>
          </a:xfrm>
          <a:prstGeom prst="rect">
            <a:avLst/>
          </a:prstGeom>
        </p:spPr>
        <p:txBody>
          <a:bodyPr lIns="50800" tIns="50800" rIns="50800" bIns="50800"/>
          <a:lstStyle>
            <a:lvl1pPr algn="ct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2 &amp; 2">
    <p:spTree>
      <p:nvGrpSpPr>
        <p:cNvPr id="1" name=""/>
        <p:cNvGrpSpPr/>
        <p:nvPr/>
      </p:nvGrpSpPr>
      <p:grpSpPr>
        <a:xfrm>
          <a:off x="0" y="0"/>
          <a:ext cx="0" cy="0"/>
          <a:chOff x="0" y="0"/>
          <a:chExt cx="0" cy="0"/>
        </a:xfrm>
      </p:grpSpPr>
      <p:sp>
        <p:nvSpPr>
          <p:cNvPr id="115" name="Shape 115"/>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116" name="samtale.pdf"/>
          <p:cNvPicPr/>
          <p:nvPr/>
        </p:nvPicPr>
        <p:blipFill>
          <a:blip r:embed="rId2">
            <a:extLst/>
          </a:blip>
          <a:srcRect t="172" b="172"/>
          <a:stretch>
            <a:fillRect/>
          </a:stretch>
        </p:blipFill>
        <p:spPr>
          <a:xfrm>
            <a:off x="5714630" y="6613128"/>
            <a:ext cx="8010402" cy="3115228"/>
          </a:xfrm>
          <a:prstGeom prst="rect">
            <a:avLst/>
          </a:prstGeom>
          <a:ln w="12700">
            <a:miter lim="400000"/>
          </a:ln>
        </p:spPr>
      </p:pic>
      <p:sp>
        <p:nvSpPr>
          <p:cNvPr id="117" name="Shape 117"/>
          <p:cNvSpPr>
            <a:spLocks noGrp="1"/>
          </p:cNvSpPr>
          <p:nvPr>
            <p:ph type="title"/>
          </p:nvPr>
        </p:nvSpPr>
        <p:spPr>
          <a:xfrm>
            <a:off x="651205" y="651933"/>
            <a:ext cx="11702390" cy="8429627"/>
          </a:xfrm>
          <a:prstGeom prst="rect">
            <a:avLst/>
          </a:prstGeom>
        </p:spPr>
        <p:txBody>
          <a:bodyPr lIns="50800" tIns="50800" rIns="50800" bIns="50800"/>
          <a:lstStyle>
            <a:lvl1pPr algn="ct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pørgsmål">
    <p:spTree>
      <p:nvGrpSpPr>
        <p:cNvPr id="1" name=""/>
        <p:cNvGrpSpPr/>
        <p:nvPr/>
      </p:nvGrpSpPr>
      <p:grpSpPr>
        <a:xfrm>
          <a:off x="0" y="0"/>
          <a:ext cx="0" cy="0"/>
          <a:chOff x="0" y="0"/>
          <a:chExt cx="0" cy="0"/>
        </a:xfrm>
      </p:grpSpPr>
      <p:sp>
        <p:nvSpPr>
          <p:cNvPr id="119" name="Shape 119"/>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120" name="spørgsmål.pdf"/>
          <p:cNvPicPr/>
          <p:nvPr/>
        </p:nvPicPr>
        <p:blipFill>
          <a:blip r:embed="rId2">
            <a:extLst/>
          </a:blip>
          <a:srcRect/>
          <a:stretch>
            <a:fillRect/>
          </a:stretch>
        </p:blipFill>
        <p:spPr>
          <a:xfrm>
            <a:off x="2065845" y="649155"/>
            <a:ext cx="8737784" cy="13424939"/>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mørk">
    <p:bg>
      <p:bgPr>
        <a:solidFill>
          <a:srgbClr val="000000"/>
        </a:solidFill>
        <a:effectLst/>
      </p:bgPr>
    </p:bg>
    <p:spTree>
      <p:nvGrpSpPr>
        <p:cNvPr id="1" name=""/>
        <p:cNvGrpSpPr/>
        <p:nvPr/>
      </p:nvGrpSpPr>
      <p:grpSpPr>
        <a:xfrm>
          <a:off x="0" y="0"/>
          <a:ext cx="0" cy="0"/>
          <a:chOff x="0" y="0"/>
          <a:chExt cx="0" cy="0"/>
        </a:xfrm>
      </p:grpSpPr>
      <p:sp>
        <p:nvSpPr>
          <p:cNvPr id="15" name="Shape 15"/>
          <p:cNvSpPr>
            <a:spLocks noGrp="1"/>
          </p:cNvSpPr>
          <p:nvPr>
            <p:ph type="title"/>
          </p:nvPr>
        </p:nvSpPr>
        <p:spPr>
          <a:xfrm>
            <a:off x="660400" y="651933"/>
            <a:ext cx="11684000" cy="8449734"/>
          </a:xfrm>
          <a:prstGeom prst="rect">
            <a:avLst/>
          </a:prstGeom>
        </p:spPr>
        <p:txBody>
          <a:bodyPr>
            <a:normAutofit/>
          </a:bodyPr>
          <a:lstStyle>
            <a:lvl1pPr algn="ctr" defTabSz="584200">
              <a:lnSpc>
                <a:spcPct val="90000"/>
              </a:lnSpc>
              <a:defRPr sz="14000">
                <a:solidFill>
                  <a:srgbClr val="EE7501"/>
                </a:solidFill>
                <a:uFillTx/>
                <a:latin typeface="+mn-lt"/>
                <a:ea typeface="+mn-ea"/>
                <a:cs typeface="+mn-cs"/>
                <a:sym typeface="Helvetica Light"/>
              </a:defRPr>
            </a:lvl1pPr>
          </a:lstStyle>
          <a:p>
            <a:pPr lvl="0">
              <a:defRPr sz="1800">
                <a:solidFill>
                  <a:srgbClr val="000000"/>
                </a:solidFill>
              </a:defRPr>
            </a:pPr>
            <a:r>
              <a:rPr sz="14000">
                <a:solidFill>
                  <a:srgbClr val="EE7501"/>
                </a:solidFill>
              </a:rPr>
              <a:t>Title Text</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p">
    <p:spTree>
      <p:nvGrpSpPr>
        <p:cNvPr id="1" name=""/>
        <p:cNvGrpSpPr/>
        <p:nvPr/>
      </p:nvGrpSpPr>
      <p:grpSpPr>
        <a:xfrm>
          <a:off x="0" y="0"/>
          <a:ext cx="0" cy="0"/>
          <a:chOff x="0" y="0"/>
          <a:chExt cx="0" cy="0"/>
        </a:xfrm>
      </p:grpSpPr>
      <p:sp>
        <p:nvSpPr>
          <p:cNvPr id="130" name="Shape 130"/>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131" name="Shape 131"/>
          <p:cNvSpPr>
            <a:spLocks noGrp="1"/>
          </p:cNvSpPr>
          <p:nvPr>
            <p:ph type="title"/>
          </p:nvPr>
        </p:nvSpPr>
        <p:spPr>
          <a:xfrm>
            <a:off x="651205" y="-2514"/>
            <a:ext cx="11702390" cy="9084074"/>
          </a:xfrm>
          <a:prstGeom prst="rect">
            <a:avLst/>
          </a:prstGeom>
        </p:spPr>
        <p:txBody>
          <a:bodyPr/>
          <a:lstStyle>
            <a:lvl1pPr algn="ct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grpSp>
        <p:nvGrpSpPr>
          <p:cNvPr id="134" name="Group 134"/>
          <p:cNvGrpSpPr/>
          <p:nvPr/>
        </p:nvGrpSpPr>
        <p:grpSpPr>
          <a:xfrm>
            <a:off x="10342650" y="6302407"/>
            <a:ext cx="3153164" cy="3059091"/>
            <a:chOff x="261255" y="120815"/>
            <a:chExt cx="3153163" cy="3059089"/>
          </a:xfrm>
        </p:grpSpPr>
        <p:sp>
          <p:nvSpPr>
            <p:cNvPr id="132" name="Shape 132"/>
            <p:cNvSpPr/>
            <p:nvPr/>
          </p:nvSpPr>
          <p:spPr>
            <a:xfrm>
              <a:off x="758280" y="2595893"/>
              <a:ext cx="552731" cy="5195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E6E6"/>
            </a:solidFill>
            <a:ln w="12700" cap="flat">
              <a:noFill/>
              <a:miter lim="400000"/>
            </a:ln>
            <a:effectLst/>
          </p:spPr>
          <p:txBody>
            <a:bodyPr wrap="square" lIns="0" tIns="0" rIns="0" bIns="0" numCol="1" anchor="ctr">
              <a:noAutofit/>
            </a:bodyPr>
            <a:lstStyle/>
            <a:p>
              <a:pPr lvl="0" algn="r">
                <a:defRPr>
                  <a:solidFill>
                    <a:srgbClr val="FFFFFF"/>
                  </a:solidFill>
                  <a:latin typeface="+mn-lt"/>
                  <a:ea typeface="+mn-ea"/>
                  <a:cs typeface="+mn-cs"/>
                  <a:sym typeface="Helvetica Light"/>
                </a:defRPr>
              </a:pPr>
              <a:endParaRPr/>
            </a:p>
          </p:txBody>
        </p:sp>
        <p:pic>
          <p:nvPicPr>
            <p:cNvPr id="133" name="glad mand thumbs up hjørne.pdf"/>
            <p:cNvPicPr/>
            <p:nvPr/>
          </p:nvPicPr>
          <p:blipFill>
            <a:blip r:embed="rId2">
              <a:extLst/>
            </a:blip>
            <a:srcRect r="22147"/>
            <a:stretch>
              <a:fillRect/>
            </a:stretch>
          </p:blipFill>
          <p:spPr>
            <a:xfrm>
              <a:off x="261255" y="120815"/>
              <a:ext cx="3153165" cy="3059090"/>
            </a:xfrm>
            <a:prstGeom prst="rect">
              <a:avLst/>
            </a:prstGeom>
            <a:ln w="25400" cap="flat">
              <a:noFill/>
              <a:miter lim="400000"/>
            </a:ln>
            <a:effectLst/>
          </p:spPr>
        </p:pic>
      </p:gr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Default">
    <p:bg>
      <p:bgPr>
        <a:solidFill>
          <a:srgbClr val="000000"/>
        </a:solidFill>
        <a:effectLst/>
      </p:bgPr>
    </p:bg>
    <p:spTree>
      <p:nvGrpSpPr>
        <p:cNvPr id="1" name=""/>
        <p:cNvGrpSpPr/>
        <p:nvPr/>
      </p:nvGrpSpPr>
      <p:grpSpPr>
        <a:xfrm>
          <a:off x="0" y="0"/>
          <a:ext cx="0" cy="0"/>
          <a:chOff x="0" y="0"/>
          <a:chExt cx="0" cy="0"/>
        </a:xfrm>
      </p:grpSpPr>
      <p:sp>
        <p:nvSpPr>
          <p:cNvPr id="136" name="Shape 136"/>
          <p:cNvSpPr>
            <a:spLocks noGrp="1"/>
          </p:cNvSpPr>
          <p:nvPr>
            <p:ph type="sldNum" sz="quarter" idx="2"/>
          </p:nvPr>
        </p:nvSpPr>
        <p:spPr>
          <a:xfrm>
            <a:off x="9330124" y="8888889"/>
            <a:ext cx="2897394" cy="876301"/>
          </a:xfrm>
          <a:prstGeom prst="rect">
            <a:avLst/>
          </a:prstGeom>
        </p:spPr>
        <p:txBody>
          <a:bodyPr wrap="square"/>
          <a:lstStyle>
            <a:lvl1pPr algn="ctr" defTabSz="457200">
              <a:lnSpc>
                <a:spcPct val="49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6000">
                <a:solidFill>
                  <a:srgbClr val="FFFFFF"/>
                </a:solidFill>
                <a:uFillTx/>
                <a:latin typeface="Trebuchet MS"/>
                <a:ea typeface="Trebuchet MS"/>
                <a:cs typeface="Trebuchet MS"/>
                <a:sym typeface="Trebuchet MS"/>
              </a:defRPr>
            </a:lvl1pPr>
          </a:lstStyle>
          <a:p>
            <a:pPr lvl="0"/>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erson">
    <p:bg>
      <p:bgPr>
        <a:solidFill>
          <a:srgbClr val="E6E6E6"/>
        </a:solidFill>
        <a:effectLst/>
      </p:bgPr>
    </p:bg>
    <p:spTree>
      <p:nvGrpSpPr>
        <p:cNvPr id="1" name=""/>
        <p:cNvGrpSpPr/>
        <p:nvPr/>
      </p:nvGrpSpPr>
      <p:grpSpPr>
        <a:xfrm>
          <a:off x="0" y="0"/>
          <a:ext cx="0" cy="0"/>
          <a:chOff x="0" y="0"/>
          <a:chExt cx="0" cy="0"/>
        </a:xfrm>
      </p:grpSpPr>
      <p:sp>
        <p:nvSpPr>
          <p:cNvPr id="138" name="Shape 138"/>
          <p:cNvSpPr/>
          <p:nvPr/>
        </p:nvSpPr>
        <p:spPr>
          <a:xfrm>
            <a:off x="-829734" y="9082285"/>
            <a:ext cx="14664269" cy="2590802"/>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139" name="Shape 139"/>
          <p:cNvSpPr>
            <a:spLocks noGrp="1"/>
          </p:cNvSpPr>
          <p:nvPr>
            <p:ph type="title"/>
          </p:nvPr>
        </p:nvSpPr>
        <p:spPr>
          <a:xfrm>
            <a:off x="651205" y="661987"/>
            <a:ext cx="7258765" cy="8429626"/>
          </a:xfrm>
          <a:prstGeom prst="rect">
            <a:avLst/>
          </a:prstGeom>
        </p:spPr>
        <p:txBody>
          <a:bodyPr anchor="t"/>
          <a:lstStyle>
            <a:lvl1pPr defTabSz="584200">
              <a:lnSpc>
                <a:spcPct val="100000"/>
              </a:lnSpc>
              <a:defRPr sz="6000">
                <a:uFillTx/>
                <a:latin typeface="Helvetica"/>
                <a:ea typeface="Helvetica"/>
                <a:cs typeface="Helvetica"/>
                <a:sym typeface="Helvetica"/>
              </a:defRPr>
            </a:lvl1pPr>
          </a:lstStyle>
          <a:p>
            <a:pPr lvl="0">
              <a:defRPr sz="1800"/>
            </a:pPr>
            <a:r>
              <a:rPr sz="6000"/>
              <a:t>Title Text</a:t>
            </a:r>
          </a:p>
        </p:txBody>
      </p:sp>
      <p:sp>
        <p:nvSpPr>
          <p:cNvPr id="140" name="Shape 140"/>
          <p:cNvSpPr>
            <a:spLocks noGrp="1"/>
          </p:cNvSpPr>
          <p:nvPr>
            <p:ph type="body" idx="1"/>
          </p:nvPr>
        </p:nvSpPr>
        <p:spPr>
          <a:xfrm>
            <a:off x="666657" y="1938006"/>
            <a:ext cx="6728379" cy="10398219"/>
          </a:xfrm>
          <a:prstGeom prst="rect">
            <a:avLst/>
          </a:prstGeom>
        </p:spPr>
        <p:txBody>
          <a:bodyPr/>
          <a:lstStyle>
            <a:lvl1pPr marL="0" indent="0">
              <a:buClr>
                <a:srgbClr val="000000"/>
              </a:buClr>
              <a:defRPr>
                <a:latin typeface="+mn-lt"/>
                <a:ea typeface="+mn-ea"/>
                <a:cs typeface="+mn-cs"/>
                <a:sym typeface="Helvetica Light"/>
              </a:defRPr>
            </a:lvl1pPr>
            <a:lvl2pPr>
              <a:buClr>
                <a:srgbClr val="000000"/>
              </a:buClr>
              <a:defRPr>
                <a:latin typeface="+mn-lt"/>
                <a:ea typeface="+mn-ea"/>
                <a:cs typeface="+mn-cs"/>
                <a:sym typeface="Helvetica Light"/>
              </a:defRPr>
            </a:lvl2pPr>
            <a:lvl3pPr>
              <a:buClr>
                <a:srgbClr val="000000"/>
              </a:buClr>
              <a:defRPr>
                <a:latin typeface="+mn-lt"/>
                <a:ea typeface="+mn-ea"/>
                <a:cs typeface="+mn-cs"/>
                <a:sym typeface="Helvetica Light"/>
              </a:defRPr>
            </a:lvl3pPr>
            <a:lvl4pPr>
              <a:buClr>
                <a:srgbClr val="000000"/>
              </a:buClr>
              <a:defRPr>
                <a:latin typeface="+mn-lt"/>
                <a:ea typeface="+mn-ea"/>
                <a:cs typeface="+mn-cs"/>
                <a:sym typeface="Helvetica Light"/>
              </a:defRPr>
            </a:lvl4pPr>
            <a:lvl5pPr>
              <a:buClr>
                <a:srgbClr val="000000"/>
              </a:buClr>
              <a:defRPr>
                <a:latin typeface="+mn-lt"/>
                <a:ea typeface="+mn-ea"/>
                <a:cs typeface="+mn-cs"/>
                <a:sym typeface="Helvetica Light"/>
              </a:defRPr>
            </a:lvl5pPr>
          </a:lstStyle>
          <a:p>
            <a:pPr lvl="0">
              <a:defRPr sz="1800">
                <a:uFillTx/>
              </a:defRPr>
            </a:pPr>
            <a:r>
              <a:rPr sz="4000">
                <a:uFill>
                  <a:solidFill/>
                </a:uFill>
              </a:rPr>
              <a:t>Body Level One</a:t>
            </a:r>
          </a:p>
          <a:p>
            <a:pPr lvl="1">
              <a:defRPr sz="1800">
                <a:uFillTx/>
              </a:defRPr>
            </a:pPr>
            <a:r>
              <a:rPr sz="4000">
                <a:uFill>
                  <a:solidFill/>
                </a:uFill>
              </a:rPr>
              <a:t>Body Level Two</a:t>
            </a:r>
          </a:p>
          <a:p>
            <a:pPr lvl="2">
              <a:defRPr sz="1800">
                <a:uFillTx/>
              </a:defRPr>
            </a:pPr>
            <a:r>
              <a:rPr sz="4000">
                <a:uFill>
                  <a:solidFill/>
                </a:uFill>
              </a:rPr>
              <a:t>Body Level Three</a:t>
            </a:r>
          </a:p>
          <a:p>
            <a:pPr lvl="3">
              <a:defRPr sz="1800">
                <a:uFillTx/>
              </a:defRPr>
            </a:pPr>
            <a:r>
              <a:rPr sz="4000">
                <a:uFill>
                  <a:solidFill/>
                </a:uFill>
              </a:rPr>
              <a:t>Body Level Four</a:t>
            </a:r>
          </a:p>
          <a:p>
            <a:pPr lvl="4">
              <a:defRPr sz="1800">
                <a:uFillTx/>
              </a:defRPr>
            </a:pPr>
            <a:r>
              <a:rPr sz="4000">
                <a:uFill>
                  <a:solidFill/>
                </a:uFill>
              </a:rPr>
              <a:t>Body Level Five</a:t>
            </a: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42" name="Shape 142"/>
          <p:cNvSpPr>
            <a:spLocks noGrp="1"/>
          </p:cNvSpPr>
          <p:nvPr>
            <p:ph type="sldNum" sz="quarter" idx="2"/>
          </p:nvPr>
        </p:nvSpPr>
        <p:spPr>
          <a:xfrm>
            <a:off x="9332173" y="8888889"/>
            <a:ext cx="3001897" cy="321061"/>
          </a:xfrm>
          <a:prstGeom prst="rect">
            <a:avLst/>
          </a:prstGeom>
        </p:spPr>
        <p:txBody>
          <a:bodyPr wrap="square"/>
          <a:lstStyle>
            <a:lvl1pPr defTabSz="457200">
              <a:lnSpc>
                <a:spcPct val="97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uFillTx/>
              </a:defRPr>
            </a:lvl1pPr>
          </a:lstStyle>
          <a:p>
            <a:pPr lvl="0"/>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44" name="Shape 144"/>
          <p:cNvSpPr>
            <a:spLocks noGrp="1"/>
          </p:cNvSpPr>
          <p:nvPr>
            <p:ph type="sldNum" sz="quarter" idx="2"/>
          </p:nvPr>
        </p:nvSpPr>
        <p:spPr>
          <a:xfrm>
            <a:off x="9332173" y="8888889"/>
            <a:ext cx="3001897" cy="321061"/>
          </a:xfrm>
          <a:prstGeom prst="rect">
            <a:avLst/>
          </a:prstGeom>
        </p:spPr>
        <p:txBody>
          <a:bodyPr wrap="square"/>
          <a:lstStyle>
            <a:lvl1pPr defTabSz="457200">
              <a:lnSpc>
                <a:spcPct val="97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uFillTx/>
              </a:defRPr>
            </a:lvl1pPr>
          </a:lstStyle>
          <a:p>
            <a:pPr lvl="0"/>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46" name="Shape 146"/>
          <p:cNvSpPr>
            <a:spLocks noGrp="1"/>
          </p:cNvSpPr>
          <p:nvPr>
            <p:ph type="sldNum" sz="quarter" idx="2"/>
          </p:nvPr>
        </p:nvSpPr>
        <p:spPr>
          <a:xfrm>
            <a:off x="9332173" y="8888889"/>
            <a:ext cx="3001897" cy="321061"/>
          </a:xfrm>
          <a:prstGeom prst="rect">
            <a:avLst/>
          </a:prstGeom>
        </p:spPr>
        <p:txBody>
          <a:bodyPr wrap="square"/>
          <a:lstStyle>
            <a:lvl1pPr defTabSz="457200">
              <a:lnSpc>
                <a:spcPct val="97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uFillTx/>
              </a:defRPr>
            </a:lvl1pPr>
          </a:lstStyle>
          <a:p>
            <a:pPr lvl="0"/>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48" name="Shape 148"/>
          <p:cNvSpPr>
            <a:spLocks noGrp="1"/>
          </p:cNvSpPr>
          <p:nvPr>
            <p:ph type="sldNum" sz="quarter" idx="2"/>
          </p:nvPr>
        </p:nvSpPr>
        <p:spPr>
          <a:xfrm>
            <a:off x="9332173" y="8888889"/>
            <a:ext cx="3016241" cy="321061"/>
          </a:xfrm>
          <a:prstGeom prst="rect">
            <a:avLst/>
          </a:prstGeom>
        </p:spPr>
        <p:txBody>
          <a:bodyPr wrap="square"/>
          <a:lstStyle>
            <a:lvl1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uFillTx/>
              </a:defRPr>
            </a:lvl1pPr>
          </a:lstStyle>
          <a:p>
            <a:pPr lvl="0"/>
            <a:fld id="{86CB4B4D-7CA3-9044-876B-883B54F8677D}" type="slidenum">
              <a:t>‹#›</a:t>
            </a:fld>
            <a:endParaRPr/>
          </a:p>
        </p:txBody>
      </p:sp>
      <p:sp>
        <p:nvSpPr>
          <p:cNvPr id="149" name="Shape 149"/>
          <p:cNvSpPr>
            <a:spLocks noGrp="1"/>
          </p:cNvSpPr>
          <p:nvPr>
            <p:ph type="title"/>
          </p:nvPr>
        </p:nvSpPr>
        <p:spPr>
          <a:xfrm>
            <a:off x="977682" y="2623537"/>
            <a:ext cx="11049436" cy="2903503"/>
          </a:xfrm>
          <a:prstGeom prst="rect">
            <a:avLst/>
          </a:prstGeom>
        </p:spPr>
        <p:txBody>
          <a:bodyPr/>
          <a:lstStyle>
            <a:lvl1pPr algn="ctr">
              <a:defRPr>
                <a:uFillTx/>
              </a:defRPr>
            </a:lvl1pPr>
          </a:lstStyle>
          <a:p>
            <a:pPr lvl="0">
              <a:defRPr sz="1800"/>
            </a:pPr>
            <a:r>
              <a:rPr sz="5600"/>
              <a:t>Title Text</a:t>
            </a:r>
          </a:p>
        </p:txBody>
      </p:sp>
      <p:sp>
        <p:nvSpPr>
          <p:cNvPr id="150" name="Shape 150"/>
          <p:cNvSpPr>
            <a:spLocks noGrp="1"/>
          </p:cNvSpPr>
          <p:nvPr>
            <p:ph type="body" idx="1"/>
          </p:nvPr>
        </p:nvSpPr>
        <p:spPr>
          <a:xfrm>
            <a:off x="1952632" y="5527039"/>
            <a:ext cx="9099536" cy="4226561"/>
          </a:xfrm>
          <a:prstGeom prst="rect">
            <a:avLst/>
          </a:prstGeom>
        </p:spPr>
        <p:txBody>
          <a:bodyPr/>
          <a:lstStyle>
            <a:lvl1pPr algn="ctr">
              <a:spcBef>
                <a:spcPts val="0"/>
              </a:spcBef>
              <a:buFontTx/>
              <a:defRPr>
                <a:uFillTx/>
              </a:defRPr>
            </a:lvl1pPr>
            <a:lvl2pPr indent="114300" algn="ctr">
              <a:spcBef>
                <a:spcPts val="0"/>
              </a:spcBef>
              <a:buFontTx/>
              <a:defRPr>
                <a:uFillTx/>
              </a:defRPr>
            </a:lvl2pPr>
            <a:lvl3pPr indent="571500" algn="ctr">
              <a:spcBef>
                <a:spcPts val="0"/>
              </a:spcBef>
              <a:buFontTx/>
              <a:defRPr>
                <a:uFillTx/>
              </a:defRPr>
            </a:lvl3pPr>
            <a:lvl4pPr indent="1028700" algn="ctr">
              <a:spcBef>
                <a:spcPts val="0"/>
              </a:spcBef>
              <a:buFontTx/>
              <a:defRPr>
                <a:uFillTx/>
              </a:defRPr>
            </a:lvl4pPr>
            <a:lvl5pPr indent="1485900" algn="ctr">
              <a:spcBef>
                <a:spcPts val="0"/>
              </a:spcBef>
              <a:buFontTx/>
              <a:defRPr>
                <a:uFillTx/>
              </a:defRPr>
            </a:lvl5pPr>
          </a:lstStyle>
          <a:p>
            <a:pPr lvl="0">
              <a:defRPr sz="1800"/>
            </a:pPr>
            <a:r>
              <a:rPr sz="4000"/>
              <a:t>Body Level One</a:t>
            </a:r>
          </a:p>
          <a:p>
            <a:pPr lvl="1">
              <a:defRPr sz="1800"/>
            </a:pPr>
            <a:r>
              <a:rPr sz="4000"/>
              <a:t>Body Level Two</a:t>
            </a:r>
          </a:p>
          <a:p>
            <a:pPr lvl="2">
              <a:defRPr sz="1800"/>
            </a:pPr>
            <a:r>
              <a:rPr sz="4000"/>
              <a:t>Body Level Three</a:t>
            </a:r>
          </a:p>
          <a:p>
            <a:pPr lvl="3">
              <a:defRPr sz="1800"/>
            </a:pPr>
            <a:r>
              <a:rPr sz="4000"/>
              <a:t>Body Level Four</a:t>
            </a:r>
          </a:p>
          <a:p>
            <a:pPr lvl="4">
              <a:defRPr sz="1800"/>
            </a:pPr>
            <a:r>
              <a:rPr sz="4000"/>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 lys">
    <p:spTree>
      <p:nvGrpSpPr>
        <p:cNvPr id="1" name=""/>
        <p:cNvGrpSpPr/>
        <p:nvPr/>
      </p:nvGrpSpPr>
      <p:grpSpPr>
        <a:xfrm>
          <a:off x="0" y="0"/>
          <a:ext cx="0" cy="0"/>
          <a:chOff x="0" y="0"/>
          <a:chExt cx="0" cy="0"/>
        </a:xfrm>
      </p:grpSpPr>
      <p:sp>
        <p:nvSpPr>
          <p:cNvPr id="17" name="Shape 17"/>
          <p:cNvSpPr>
            <a:spLocks noGrp="1"/>
          </p:cNvSpPr>
          <p:nvPr>
            <p:ph type="title"/>
          </p:nvPr>
        </p:nvSpPr>
        <p:spPr>
          <a:xfrm>
            <a:off x="660400" y="651933"/>
            <a:ext cx="11684000" cy="8449734"/>
          </a:xfrm>
          <a:prstGeom prst="rect">
            <a:avLst/>
          </a:prstGeom>
        </p:spPr>
        <p:txBody>
          <a:bodyPr>
            <a:normAutofit/>
          </a:bodyPr>
          <a:lstStyle>
            <a:lvl1pPr algn="ctr" defTabSz="584200">
              <a:lnSpc>
                <a:spcPct val="90000"/>
              </a:lnSpc>
              <a:defRPr sz="14000">
                <a:solidFill>
                  <a:srgbClr val="EE7501"/>
                </a:solidFill>
                <a:uFillTx/>
                <a:latin typeface="+mn-lt"/>
                <a:ea typeface="+mn-ea"/>
                <a:cs typeface="+mn-cs"/>
                <a:sym typeface="Helvetica Light"/>
              </a:defRPr>
            </a:lvl1pPr>
          </a:lstStyle>
          <a:p>
            <a:pPr lvl="0">
              <a:defRPr sz="1800">
                <a:solidFill>
                  <a:srgbClr val="000000"/>
                </a:solidFill>
              </a:defRPr>
            </a:pPr>
            <a:r>
              <a:rPr sz="14000">
                <a:solidFill>
                  <a:srgbClr val="EE7501"/>
                </a:solidFill>
              </a:rPr>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Foto - lodret">
    <p:bg>
      <p:bgPr>
        <a:solidFill>
          <a:srgbClr val="FFFFFF"/>
        </a:solidFill>
        <a:effectLst/>
      </p:bgPr>
    </p:bg>
    <p:spTree>
      <p:nvGrpSpPr>
        <p:cNvPr id="1" name=""/>
        <p:cNvGrpSpPr/>
        <p:nvPr/>
      </p:nvGrpSpPr>
      <p:grpSpPr>
        <a:xfrm>
          <a:off x="0" y="0"/>
          <a:ext cx="0" cy="0"/>
          <a:chOff x="0" y="0"/>
          <a:chExt cx="0" cy="0"/>
        </a:xfrm>
      </p:grpSpPr>
      <p:sp>
        <p:nvSpPr>
          <p:cNvPr id="19" name="Shape 19"/>
          <p:cNvSpPr>
            <a:spLocks noGrp="1"/>
          </p:cNvSpPr>
          <p:nvPr>
            <p:ph type="title"/>
          </p:nvPr>
        </p:nvSpPr>
        <p:spPr>
          <a:xfrm>
            <a:off x="952500" y="635000"/>
            <a:ext cx="5334000" cy="3987800"/>
          </a:xfrm>
          <a:prstGeom prst="rect">
            <a:avLst/>
          </a:prstGeom>
        </p:spPr>
        <p:txBody>
          <a:bodyPr anchor="b"/>
          <a:lstStyle>
            <a:lvl1pPr defTabSz="584200">
              <a:lnSpc>
                <a:spcPct val="100000"/>
              </a:lnSpc>
              <a:defRPr sz="2600">
                <a:uFillTx/>
                <a:latin typeface="Helvetica"/>
                <a:ea typeface="Helvetica"/>
                <a:cs typeface="Helvetica"/>
                <a:sym typeface="Helvetica"/>
              </a:defRPr>
            </a:lvl1pPr>
          </a:lstStyle>
          <a:p>
            <a:pPr lvl="0">
              <a:defRPr sz="1800"/>
            </a:pPr>
            <a:r>
              <a:rPr sz="2600"/>
              <a:t>Title Text</a:t>
            </a:r>
          </a:p>
        </p:txBody>
      </p:sp>
      <p:sp>
        <p:nvSpPr>
          <p:cNvPr id="20" name="Shape 20"/>
          <p:cNvSpPr>
            <a:spLocks noGrp="1"/>
          </p:cNvSpPr>
          <p:nvPr>
            <p:ph type="body" idx="1"/>
          </p:nvPr>
        </p:nvSpPr>
        <p:spPr>
          <a:xfrm>
            <a:off x="952500" y="4762500"/>
            <a:ext cx="5334000" cy="4114800"/>
          </a:xfrm>
          <a:prstGeom prst="rect">
            <a:avLst/>
          </a:prstGeom>
        </p:spPr>
        <p:txBody>
          <a:bodyPr>
            <a:normAutofit/>
          </a:bodyPr>
          <a:lstStyle>
            <a:lvl1pPr marL="0" indent="0" defTabSz="584200">
              <a:lnSpc>
                <a:spcPct val="100000"/>
              </a:lnSpc>
              <a:spcBef>
                <a:spcPts val="0"/>
              </a:spcBef>
              <a:buFontTx/>
              <a:defRPr sz="7500">
                <a:solidFill>
                  <a:srgbClr val="0E030A"/>
                </a:solidFill>
                <a:uFillTx/>
                <a:latin typeface="+mn-lt"/>
                <a:ea typeface="+mn-ea"/>
                <a:cs typeface="+mn-cs"/>
                <a:sym typeface="Helvetica Light"/>
              </a:defRPr>
            </a:lvl1pPr>
            <a:lvl2pPr marL="0" indent="228600" defTabSz="584200">
              <a:lnSpc>
                <a:spcPct val="100000"/>
              </a:lnSpc>
              <a:spcBef>
                <a:spcPts val="0"/>
              </a:spcBef>
              <a:buFontTx/>
              <a:defRPr sz="7500">
                <a:solidFill>
                  <a:srgbClr val="0E030A"/>
                </a:solidFill>
                <a:uFillTx/>
                <a:latin typeface="+mn-lt"/>
                <a:ea typeface="+mn-ea"/>
                <a:cs typeface="+mn-cs"/>
                <a:sym typeface="Helvetica Light"/>
              </a:defRPr>
            </a:lvl2pPr>
            <a:lvl3pPr marL="0" indent="457200" defTabSz="584200">
              <a:lnSpc>
                <a:spcPct val="100000"/>
              </a:lnSpc>
              <a:spcBef>
                <a:spcPts val="0"/>
              </a:spcBef>
              <a:buFontTx/>
              <a:defRPr sz="7500">
                <a:solidFill>
                  <a:srgbClr val="0E030A"/>
                </a:solidFill>
                <a:uFillTx/>
                <a:latin typeface="+mn-lt"/>
                <a:ea typeface="+mn-ea"/>
                <a:cs typeface="+mn-cs"/>
                <a:sym typeface="Helvetica Light"/>
              </a:defRPr>
            </a:lvl3pPr>
            <a:lvl4pPr marL="0" indent="685800" defTabSz="584200">
              <a:lnSpc>
                <a:spcPct val="100000"/>
              </a:lnSpc>
              <a:spcBef>
                <a:spcPts val="0"/>
              </a:spcBef>
              <a:buFontTx/>
              <a:defRPr sz="7500">
                <a:solidFill>
                  <a:srgbClr val="0E030A"/>
                </a:solidFill>
                <a:uFillTx/>
                <a:latin typeface="+mn-lt"/>
                <a:ea typeface="+mn-ea"/>
                <a:cs typeface="+mn-cs"/>
                <a:sym typeface="Helvetica Light"/>
              </a:defRPr>
            </a:lvl4pPr>
            <a:lvl5pPr marL="0" indent="914400" defTabSz="584200">
              <a:lnSpc>
                <a:spcPct val="100000"/>
              </a:lnSpc>
              <a:spcBef>
                <a:spcPts val="0"/>
              </a:spcBef>
              <a:buFontTx/>
              <a:defRPr sz="7500">
                <a:solidFill>
                  <a:srgbClr val="0E030A"/>
                </a:solidFill>
                <a:uFillTx/>
                <a:latin typeface="+mn-lt"/>
                <a:ea typeface="+mn-ea"/>
                <a:cs typeface="+mn-cs"/>
                <a:sym typeface="Helvetica Light"/>
              </a:defRPr>
            </a:lvl5pPr>
          </a:lstStyle>
          <a:p>
            <a:pPr lvl="0">
              <a:defRPr sz="1800">
                <a:solidFill>
                  <a:srgbClr val="000000"/>
                </a:solidFill>
              </a:defRPr>
            </a:pPr>
            <a:r>
              <a:rPr sz="7500">
                <a:solidFill>
                  <a:srgbClr val="0E030A"/>
                </a:solidFill>
              </a:rPr>
              <a:t>Body Level One</a:t>
            </a:r>
          </a:p>
          <a:p>
            <a:pPr lvl="1">
              <a:defRPr sz="1800">
                <a:solidFill>
                  <a:srgbClr val="000000"/>
                </a:solidFill>
              </a:defRPr>
            </a:pPr>
            <a:r>
              <a:rPr sz="7500">
                <a:solidFill>
                  <a:srgbClr val="0E030A"/>
                </a:solidFill>
              </a:rPr>
              <a:t>Body Level Two</a:t>
            </a:r>
          </a:p>
          <a:p>
            <a:pPr lvl="2">
              <a:defRPr sz="1800">
                <a:solidFill>
                  <a:srgbClr val="000000"/>
                </a:solidFill>
              </a:defRPr>
            </a:pPr>
            <a:r>
              <a:rPr sz="7500">
                <a:solidFill>
                  <a:srgbClr val="0E030A"/>
                </a:solidFill>
              </a:rPr>
              <a:t>Body Level Three</a:t>
            </a:r>
          </a:p>
          <a:p>
            <a:pPr lvl="3">
              <a:defRPr sz="1800">
                <a:solidFill>
                  <a:srgbClr val="000000"/>
                </a:solidFill>
              </a:defRPr>
            </a:pPr>
            <a:r>
              <a:rPr sz="7500">
                <a:solidFill>
                  <a:srgbClr val="0E030A"/>
                </a:solidFill>
              </a:rPr>
              <a:t>Body Level Four</a:t>
            </a:r>
          </a:p>
          <a:p>
            <a:pPr lvl="4">
              <a:defRPr sz="1800">
                <a:solidFill>
                  <a:srgbClr val="000000"/>
                </a:solidFill>
              </a:defRPr>
            </a:pPr>
            <a:r>
              <a:rPr sz="7500">
                <a:solidFill>
                  <a:srgbClr val="0E030A"/>
                </a:solidFill>
              </a:rP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 øverst">
    <p:bg>
      <p:bgPr>
        <a:solidFill>
          <a:srgbClr val="000000"/>
        </a:solidFill>
        <a:effectLst/>
      </p:bgPr>
    </p:bg>
    <p:spTree>
      <p:nvGrpSpPr>
        <p:cNvPr id="1" name=""/>
        <p:cNvGrpSpPr/>
        <p:nvPr/>
      </p:nvGrpSpPr>
      <p:grpSpPr>
        <a:xfrm>
          <a:off x="0" y="0"/>
          <a:ext cx="0" cy="0"/>
          <a:chOff x="0" y="0"/>
          <a:chExt cx="0" cy="0"/>
        </a:xfrm>
      </p:grpSpPr>
      <p:sp>
        <p:nvSpPr>
          <p:cNvPr id="22" name="Shape 22"/>
          <p:cNvSpPr>
            <a:spLocks noGrp="1"/>
          </p:cNvSpPr>
          <p:nvPr>
            <p:ph type="title"/>
          </p:nvPr>
        </p:nvSpPr>
        <p:spPr>
          <a:xfrm>
            <a:off x="952500" y="254000"/>
            <a:ext cx="11099800" cy="2159000"/>
          </a:xfrm>
          <a:prstGeom prst="rect">
            <a:avLst/>
          </a:prstGeom>
        </p:spPr>
        <p:txBody>
          <a:bodyPr>
            <a:normAutofit/>
          </a:bodyPr>
          <a:lstStyle>
            <a:lvl1pP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punkter &amp; foto">
    <p:bg>
      <p:bgPr>
        <a:solidFill>
          <a:srgbClr val="000000"/>
        </a:solidFill>
        <a:effectLst/>
      </p:bgPr>
    </p:bg>
    <p:spTree>
      <p:nvGrpSpPr>
        <p:cNvPr id="1" name=""/>
        <p:cNvGrpSpPr/>
        <p:nvPr/>
      </p:nvGrpSpPr>
      <p:grpSpPr>
        <a:xfrm>
          <a:off x="0" y="0"/>
          <a:ext cx="0" cy="0"/>
          <a:chOff x="0" y="0"/>
          <a:chExt cx="0" cy="0"/>
        </a:xfrm>
      </p:grpSpPr>
      <p:sp>
        <p:nvSpPr>
          <p:cNvPr id="27" name="Shape 27"/>
          <p:cNvSpPr>
            <a:spLocks noGrp="1"/>
          </p:cNvSpPr>
          <p:nvPr>
            <p:ph type="title"/>
          </p:nvPr>
        </p:nvSpPr>
        <p:spPr>
          <a:xfrm>
            <a:off x="952500" y="254000"/>
            <a:ext cx="11099800" cy="2159000"/>
          </a:xfrm>
          <a:prstGeom prst="rect">
            <a:avLst/>
          </a:prstGeom>
        </p:spPr>
        <p:txBody>
          <a:bodyPr>
            <a:normAutofit/>
          </a:bodyPr>
          <a:lstStyle>
            <a:lvl1pPr defTabSz="584200">
              <a:lnSpc>
                <a:spcPct val="100000"/>
              </a:lnSpc>
              <a:defRPr sz="10000">
                <a:solidFill>
                  <a:srgbClr val="EE7501"/>
                </a:solidFill>
                <a:uFillTx/>
                <a:latin typeface="+mn-lt"/>
                <a:ea typeface="+mn-ea"/>
                <a:cs typeface="+mn-cs"/>
                <a:sym typeface="Helvetica Light"/>
              </a:defRPr>
            </a:lvl1pPr>
          </a:lstStyle>
          <a:p>
            <a:pPr lvl="0">
              <a:defRPr sz="1800">
                <a:solidFill>
                  <a:srgbClr val="000000"/>
                </a:solidFill>
              </a:defRPr>
            </a:pPr>
            <a:r>
              <a:rPr sz="10000">
                <a:solidFill>
                  <a:srgbClr val="EE7501"/>
                </a:solidFill>
              </a:rPr>
              <a:t>Title Text</a:t>
            </a:r>
          </a:p>
        </p:txBody>
      </p:sp>
      <p:sp>
        <p:nvSpPr>
          <p:cNvPr id="28" name="Shape 28"/>
          <p:cNvSpPr>
            <a:spLocks noGrp="1"/>
          </p:cNvSpPr>
          <p:nvPr>
            <p:ph type="body" idx="1"/>
          </p:nvPr>
        </p:nvSpPr>
        <p:spPr>
          <a:xfrm>
            <a:off x="952500" y="2590800"/>
            <a:ext cx="5334000" cy="6286500"/>
          </a:xfrm>
          <a:prstGeom prst="rect">
            <a:avLst/>
          </a:prstGeom>
        </p:spPr>
        <p:txBody>
          <a:bodyPr anchor="ctr">
            <a:normAutofit/>
          </a:bodyPr>
          <a:lstStyle>
            <a:lvl1pPr marL="5510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1pPr>
            <a:lvl2pPr marL="8939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2pPr>
            <a:lvl3pPr marL="14400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3pPr>
            <a:lvl4pPr marL="18845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4pPr>
            <a:lvl5pPr marL="2329089" indent="-551089" defTabSz="584200">
              <a:lnSpc>
                <a:spcPct val="100000"/>
              </a:lnSpc>
              <a:spcBef>
                <a:spcPts val="3200"/>
              </a:spcBef>
              <a:buSzPct val="75000"/>
              <a:buFontTx/>
              <a:buChar char="•"/>
              <a:defRPr sz="4500">
                <a:solidFill>
                  <a:srgbClr val="FFFFFF"/>
                </a:solidFill>
                <a:uFillTx/>
                <a:latin typeface="+mn-lt"/>
                <a:ea typeface="+mn-ea"/>
                <a:cs typeface="+mn-cs"/>
                <a:sym typeface="Helvetica Light"/>
              </a:defRPr>
            </a:lvl5pPr>
          </a:lstStyle>
          <a:p>
            <a:pPr lvl="0">
              <a:defRPr sz="1800">
                <a:solidFill>
                  <a:srgbClr val="000000"/>
                </a:solidFill>
              </a:defRPr>
            </a:pPr>
            <a:r>
              <a:rPr sz="4500">
                <a:solidFill>
                  <a:srgbClr val="FFFFFF"/>
                </a:solidFill>
              </a:rPr>
              <a:t>Body Level One</a:t>
            </a:r>
          </a:p>
          <a:p>
            <a:pPr lvl="1">
              <a:defRPr sz="1800">
                <a:solidFill>
                  <a:srgbClr val="000000"/>
                </a:solidFill>
              </a:defRPr>
            </a:pPr>
            <a:r>
              <a:rPr sz="4500">
                <a:solidFill>
                  <a:srgbClr val="FFFFFF"/>
                </a:solidFill>
              </a:rPr>
              <a:t>Body Level Two</a:t>
            </a:r>
          </a:p>
          <a:p>
            <a:pPr lvl="2">
              <a:defRPr sz="1800">
                <a:solidFill>
                  <a:srgbClr val="000000"/>
                </a:solidFill>
              </a:defRPr>
            </a:pPr>
            <a:r>
              <a:rPr sz="4500">
                <a:solidFill>
                  <a:srgbClr val="FFFFFF"/>
                </a:solidFill>
              </a:rPr>
              <a:t>Body Level Three</a:t>
            </a:r>
          </a:p>
          <a:p>
            <a:pPr lvl="3">
              <a:defRPr sz="1800">
                <a:solidFill>
                  <a:srgbClr val="000000"/>
                </a:solidFill>
              </a:defRPr>
            </a:pPr>
            <a:r>
              <a:rPr sz="4500">
                <a:solidFill>
                  <a:srgbClr val="FFFFFF"/>
                </a:solidFill>
              </a:rPr>
              <a:t>Body Level Four</a:t>
            </a:r>
          </a:p>
          <a:p>
            <a:pPr lvl="4">
              <a:defRPr sz="1800">
                <a:solidFill>
                  <a:srgbClr val="000000"/>
                </a:solidFill>
              </a:defRPr>
            </a:pPr>
            <a:r>
              <a:rPr sz="4500">
                <a:solidFill>
                  <a:srgbClr val="FFFFFF"/>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kttegn">
    <p:bg>
      <p:bgPr>
        <a:solidFill>
          <a:srgbClr val="000000"/>
        </a:solidFill>
        <a:effectLst/>
      </p:bgPr>
    </p:bg>
    <p:spTree>
      <p:nvGrpSpPr>
        <p:cNvPr id="1" name=""/>
        <p:cNvGrpSpPr/>
        <p:nvPr/>
      </p:nvGrpSpPr>
      <p:grpSpPr>
        <a:xfrm>
          <a:off x="0" y="0"/>
          <a:ext cx="0" cy="0"/>
          <a:chOff x="0" y="0"/>
          <a:chExt cx="0" cy="0"/>
        </a:xfrm>
      </p:grpSpPr>
      <p:sp>
        <p:nvSpPr>
          <p:cNvPr id="30" name="Shape 30"/>
          <p:cNvSpPr>
            <a:spLocks noGrp="1"/>
          </p:cNvSpPr>
          <p:nvPr>
            <p:ph type="body" idx="1"/>
          </p:nvPr>
        </p:nvSpPr>
        <p:spPr>
          <a:xfrm>
            <a:off x="952500" y="1270000"/>
            <a:ext cx="11099800" cy="7213600"/>
          </a:xfrm>
          <a:prstGeom prst="rect">
            <a:avLst/>
          </a:prstGeom>
        </p:spPr>
        <p:txBody>
          <a:bodyPr anchor="ctr">
            <a:normAutofit/>
          </a:bodyPr>
          <a:lstStyle>
            <a:lvl1pPr marL="467894" indent="-467894">
              <a:buSzPct val="75000"/>
              <a:buFontTx/>
              <a:buChar char="•"/>
              <a:defRPr>
                <a:latin typeface="+mn-lt"/>
                <a:ea typeface="+mn-ea"/>
                <a:cs typeface="+mn-cs"/>
                <a:sym typeface="Helvetica Light"/>
              </a:defRPr>
            </a:lvl1pPr>
            <a:lvl2pPr marL="912394" indent="-467894">
              <a:buSzPct val="75000"/>
              <a:buFontTx/>
              <a:buChar char="•"/>
              <a:defRPr>
                <a:latin typeface="+mn-lt"/>
                <a:ea typeface="+mn-ea"/>
                <a:cs typeface="+mn-cs"/>
                <a:sym typeface="Helvetica Light"/>
              </a:defRPr>
            </a:lvl2pPr>
            <a:lvl3pPr marL="1356894" indent="-467894">
              <a:buSzPct val="75000"/>
              <a:buFontTx/>
              <a:buChar char="•"/>
              <a:defRPr>
                <a:latin typeface="+mn-lt"/>
                <a:ea typeface="+mn-ea"/>
                <a:cs typeface="+mn-cs"/>
                <a:sym typeface="Helvetica Light"/>
              </a:defRPr>
            </a:lvl3pPr>
            <a:lvl4pPr marL="1801394" indent="-467894">
              <a:buSzPct val="75000"/>
              <a:buFontTx/>
              <a:buChar char="•"/>
              <a:defRPr>
                <a:latin typeface="+mn-lt"/>
                <a:ea typeface="+mn-ea"/>
                <a:cs typeface="+mn-cs"/>
                <a:sym typeface="Helvetica Light"/>
              </a:defRPr>
            </a:lvl4pPr>
            <a:lvl5pPr marL="2245894" indent="-467894">
              <a:buSzPct val="75000"/>
              <a:buFontTx/>
              <a:buChar char="•"/>
              <a:defRPr>
                <a:latin typeface="+mn-lt"/>
                <a:ea typeface="+mn-ea"/>
                <a:cs typeface="+mn-cs"/>
                <a:sym typeface="Helvetica Light"/>
              </a:defRPr>
            </a:lvl5pPr>
          </a:lstStyle>
          <a:p>
            <a:pPr lvl="0">
              <a:defRPr sz="1800">
                <a:uFillTx/>
              </a:defRPr>
            </a:pPr>
            <a:r>
              <a:rPr sz="4000">
                <a:uFill>
                  <a:solidFill/>
                </a:uFill>
              </a:rPr>
              <a:t>Body Level One</a:t>
            </a:r>
          </a:p>
          <a:p>
            <a:pPr lvl="1">
              <a:defRPr sz="1800">
                <a:uFillTx/>
              </a:defRPr>
            </a:pPr>
            <a:r>
              <a:rPr sz="4000">
                <a:uFill>
                  <a:solidFill/>
                </a:uFill>
              </a:rPr>
              <a:t>Body Level Two</a:t>
            </a:r>
          </a:p>
          <a:p>
            <a:pPr lvl="2">
              <a:defRPr sz="1800">
                <a:uFillTx/>
              </a:defRPr>
            </a:pPr>
            <a:r>
              <a:rPr sz="4000">
                <a:uFill>
                  <a:solidFill/>
                </a:uFill>
              </a:rPr>
              <a:t>Body Level Three</a:t>
            </a:r>
          </a:p>
          <a:p>
            <a:pPr lvl="3">
              <a:defRPr sz="1800">
                <a:uFillTx/>
              </a:defRPr>
            </a:pPr>
            <a:r>
              <a:rPr sz="4000">
                <a:uFill>
                  <a:solidFill/>
                </a:uFill>
              </a:rPr>
              <a:t>Body Level Four</a:t>
            </a:r>
          </a:p>
          <a:p>
            <a:pPr lvl="4">
              <a:defRPr sz="1800">
                <a:uFillTx/>
              </a:defRPr>
            </a:pPr>
            <a:r>
              <a:rPr sz="4000">
                <a:uFill>
                  <a:solidFill/>
                </a:uFill>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pr. ark">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53823" y="118796"/>
            <a:ext cx="11686922" cy="21620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a:defRPr sz="1800">
                <a:uFillTx/>
              </a:defRPr>
            </a:pPr>
            <a:r>
              <a:rPr sz="5600">
                <a:uFill>
                  <a:solidFill/>
                </a:uFill>
              </a:rPr>
              <a:t>Title Text</a:t>
            </a:r>
          </a:p>
        </p:txBody>
      </p:sp>
      <p:sp>
        <p:nvSpPr>
          <p:cNvPr id="3" name="Shape 3"/>
          <p:cNvSpPr>
            <a:spLocks noGrp="1"/>
          </p:cNvSpPr>
          <p:nvPr>
            <p:ph type="body" idx="1"/>
          </p:nvPr>
        </p:nvSpPr>
        <p:spPr>
          <a:xfrm>
            <a:off x="653823" y="2281711"/>
            <a:ext cx="11686922" cy="74687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2pPr marL="742950" indent="-285750">
              <a:spcBef>
                <a:spcPts val="1100"/>
              </a:spcBef>
              <a:defRPr sz="3600"/>
            </a:lvl2pPr>
            <a:lvl3pPr marL="1143000" indent="-228600">
              <a:spcBef>
                <a:spcPts val="800"/>
              </a:spcBef>
              <a:defRPr sz="3000"/>
            </a:lvl3pPr>
            <a:lvl4pPr marL="1600200" indent="-228600">
              <a:spcBef>
                <a:spcPts val="500"/>
              </a:spcBef>
              <a:defRPr sz="2400"/>
            </a:lvl4pPr>
            <a:lvl5pPr marL="2057400" indent="-228600">
              <a:spcBef>
                <a:spcPts val="200"/>
              </a:spcBef>
              <a:defRPr sz="2400"/>
            </a:lvl5pPr>
          </a:lstStyle>
          <a:p>
            <a:pPr lvl="0">
              <a:defRPr sz="1800">
                <a:uFillTx/>
              </a:defRPr>
            </a:pPr>
            <a:r>
              <a:rPr sz="4000">
                <a:uFill>
                  <a:solidFill/>
                </a:uFill>
              </a:rPr>
              <a:t>Body Level One</a:t>
            </a:r>
          </a:p>
          <a:p>
            <a:pPr lvl="1">
              <a:defRPr sz="1800">
                <a:uFillTx/>
              </a:defRPr>
            </a:pPr>
            <a:r>
              <a:rPr sz="3600">
                <a:uFill>
                  <a:solidFill/>
                </a:uFill>
              </a:rPr>
              <a:t>Body Level Two</a:t>
            </a:r>
          </a:p>
          <a:p>
            <a:pPr lvl="2">
              <a:defRPr sz="1800">
                <a:uFillTx/>
              </a:defRPr>
            </a:pPr>
            <a:r>
              <a:rPr sz="3000">
                <a:uFill>
                  <a:solidFill/>
                </a:uFill>
              </a:rPr>
              <a:t>Body Level Three</a:t>
            </a:r>
          </a:p>
          <a:p>
            <a:pPr lvl="3">
              <a:defRPr sz="1800">
                <a:uFillTx/>
              </a:defRPr>
            </a:pPr>
            <a:r>
              <a:rPr sz="2400">
                <a:uFill>
                  <a:solidFill/>
                </a:uFill>
              </a:rPr>
              <a:t>Body Level Four</a:t>
            </a:r>
          </a:p>
          <a:p>
            <a:pPr lvl="4">
              <a:defRPr sz="1800">
                <a:uFillTx/>
              </a:defRPr>
            </a:pPr>
            <a:r>
              <a:rPr sz="2400">
                <a:uFill>
                  <a:solidFill/>
                </a:uFill>
              </a:rPr>
              <a:t>Body Level Five</a:t>
            </a:r>
          </a:p>
        </p:txBody>
      </p:sp>
      <p:sp>
        <p:nvSpPr>
          <p:cNvPr id="4" name="Shape 4"/>
          <p:cNvSpPr>
            <a:spLocks noGrp="1"/>
          </p:cNvSpPr>
          <p:nvPr>
            <p:ph type="sldNum" sz="quarter" idx="2"/>
          </p:nvPr>
        </p:nvSpPr>
        <p:spPr>
          <a:xfrm>
            <a:off x="10832556" y="8885156"/>
            <a:ext cx="323479" cy="321060"/>
          </a:xfrm>
          <a:prstGeom prst="rect">
            <a:avLst/>
          </a:prstGeom>
          <a:ln w="12700">
            <a:miter lim="400000"/>
          </a:ln>
        </p:spPr>
        <p:txBody>
          <a:bodyPr wrap="none" lIns="0" tIns="0" rIns="0" bIns="0">
            <a:spAutoFit/>
          </a:bodyPr>
          <a:lstStyle>
            <a:lvl1pPr>
              <a:defRPr sz="2200">
                <a:uFill>
                  <a:solidFill/>
                </a:uFill>
                <a:latin typeface="+mj-lt"/>
                <a:ea typeface="+mj-ea"/>
                <a:cs typeface="+mj-cs"/>
                <a:sym typeface="Aria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4" r:id="rId23"/>
    <p:sldLayoutId id="2147483675" r:id="rId24"/>
    <p:sldLayoutId id="2147483676" r:id="rId25"/>
    <p:sldLayoutId id="2147483677" r:id="rId26"/>
    <p:sldLayoutId id="2147483678" r:id="rId27"/>
    <p:sldLayoutId id="2147483682" r:id="rId28"/>
    <p:sldLayoutId id="2147483683" r:id="rId29"/>
    <p:sldLayoutId id="2147483686" r:id="rId30"/>
    <p:sldLayoutId id="2147483687" r:id="rId31"/>
    <p:sldLayoutId id="2147483688" r:id="rId32"/>
    <p:sldLayoutId id="2147483689" r:id="rId33"/>
    <p:sldLayoutId id="2147483690" r:id="rId34"/>
    <p:sldLayoutId id="2147483691" r:id="rId35"/>
    <p:sldLayoutId id="2147483692" r:id="rId36"/>
  </p:sldLayoutIdLst>
  <p:transition spd="med"/>
  <p:txStyles>
    <p:titleStyle>
      <a:lvl1pPr defTabSz="449262">
        <a:lnSpc>
          <a:spcPct val="93000"/>
        </a:lnSpc>
        <a:defRPr sz="5600">
          <a:uFill>
            <a:solidFill/>
          </a:uFill>
          <a:latin typeface="+mj-lt"/>
          <a:ea typeface="+mj-ea"/>
          <a:cs typeface="+mj-cs"/>
          <a:sym typeface="Arial"/>
        </a:defRPr>
      </a:lvl1pPr>
      <a:lvl2pPr indent="228600" defTabSz="449262">
        <a:lnSpc>
          <a:spcPct val="93000"/>
        </a:lnSpc>
        <a:defRPr sz="5600">
          <a:uFill>
            <a:solidFill/>
          </a:uFill>
          <a:latin typeface="+mj-lt"/>
          <a:ea typeface="+mj-ea"/>
          <a:cs typeface="+mj-cs"/>
          <a:sym typeface="Arial"/>
        </a:defRPr>
      </a:lvl2pPr>
      <a:lvl3pPr indent="457200" defTabSz="449262">
        <a:lnSpc>
          <a:spcPct val="93000"/>
        </a:lnSpc>
        <a:defRPr sz="5600">
          <a:uFill>
            <a:solidFill/>
          </a:uFill>
          <a:latin typeface="+mj-lt"/>
          <a:ea typeface="+mj-ea"/>
          <a:cs typeface="+mj-cs"/>
          <a:sym typeface="Arial"/>
        </a:defRPr>
      </a:lvl3pPr>
      <a:lvl4pPr indent="685800" defTabSz="449262">
        <a:lnSpc>
          <a:spcPct val="93000"/>
        </a:lnSpc>
        <a:defRPr sz="5600">
          <a:uFill>
            <a:solidFill/>
          </a:uFill>
          <a:latin typeface="+mj-lt"/>
          <a:ea typeface="+mj-ea"/>
          <a:cs typeface="+mj-cs"/>
          <a:sym typeface="Arial"/>
        </a:defRPr>
      </a:lvl4pPr>
      <a:lvl5pPr indent="914400" defTabSz="449262">
        <a:lnSpc>
          <a:spcPct val="93000"/>
        </a:lnSpc>
        <a:defRPr sz="5600">
          <a:uFill>
            <a:solidFill/>
          </a:uFill>
          <a:latin typeface="+mj-lt"/>
          <a:ea typeface="+mj-ea"/>
          <a:cs typeface="+mj-cs"/>
          <a:sym typeface="Arial"/>
        </a:defRPr>
      </a:lvl5pPr>
      <a:lvl6pPr indent="1143000" defTabSz="449262">
        <a:lnSpc>
          <a:spcPct val="93000"/>
        </a:lnSpc>
        <a:defRPr sz="5600">
          <a:uFill>
            <a:solidFill/>
          </a:uFill>
          <a:latin typeface="+mj-lt"/>
          <a:ea typeface="+mj-ea"/>
          <a:cs typeface="+mj-cs"/>
          <a:sym typeface="Arial"/>
        </a:defRPr>
      </a:lvl6pPr>
      <a:lvl7pPr indent="1371600" defTabSz="449262">
        <a:lnSpc>
          <a:spcPct val="93000"/>
        </a:lnSpc>
        <a:defRPr sz="5600">
          <a:uFill>
            <a:solidFill/>
          </a:uFill>
          <a:latin typeface="+mj-lt"/>
          <a:ea typeface="+mj-ea"/>
          <a:cs typeface="+mj-cs"/>
          <a:sym typeface="Arial"/>
        </a:defRPr>
      </a:lvl7pPr>
      <a:lvl8pPr indent="1600200" defTabSz="449262">
        <a:lnSpc>
          <a:spcPct val="93000"/>
        </a:lnSpc>
        <a:defRPr sz="5600">
          <a:uFill>
            <a:solidFill/>
          </a:uFill>
          <a:latin typeface="+mj-lt"/>
          <a:ea typeface="+mj-ea"/>
          <a:cs typeface="+mj-cs"/>
          <a:sym typeface="Arial"/>
        </a:defRPr>
      </a:lvl8pPr>
      <a:lvl9pPr indent="1828800" defTabSz="449262">
        <a:lnSpc>
          <a:spcPct val="93000"/>
        </a:lnSpc>
        <a:defRPr sz="5600">
          <a:uFill>
            <a:solidFill/>
          </a:uFill>
          <a:latin typeface="+mj-lt"/>
          <a:ea typeface="+mj-ea"/>
          <a:cs typeface="+mj-cs"/>
          <a:sym typeface="Arial"/>
        </a:defRPr>
      </a:lvl9pPr>
    </p:titleStyle>
    <p:bodyStyle>
      <a:lvl1pPr marL="342900" indent="-342900" defTabSz="449262">
        <a:lnSpc>
          <a:spcPct val="93000"/>
        </a:lnSpc>
        <a:spcBef>
          <a:spcPts val="1400"/>
        </a:spcBef>
        <a:buFont typeface="Times New Roman"/>
        <a:defRPr sz="4000">
          <a:uFill>
            <a:solidFill/>
          </a:uFill>
          <a:latin typeface="+mj-lt"/>
          <a:ea typeface="+mj-ea"/>
          <a:cs typeface="+mj-cs"/>
          <a:sym typeface="Arial"/>
        </a:defRPr>
      </a:lvl1pPr>
      <a:lvl2pPr marL="342900" indent="-342900" defTabSz="449262">
        <a:lnSpc>
          <a:spcPct val="93000"/>
        </a:lnSpc>
        <a:spcBef>
          <a:spcPts val="1400"/>
        </a:spcBef>
        <a:buFont typeface="Times New Roman"/>
        <a:defRPr sz="4000">
          <a:uFill>
            <a:solidFill/>
          </a:uFill>
          <a:latin typeface="+mj-lt"/>
          <a:ea typeface="+mj-ea"/>
          <a:cs typeface="+mj-cs"/>
          <a:sym typeface="Arial"/>
        </a:defRPr>
      </a:lvl2pPr>
      <a:lvl3pPr marL="342900" indent="-342900" defTabSz="449262">
        <a:lnSpc>
          <a:spcPct val="93000"/>
        </a:lnSpc>
        <a:spcBef>
          <a:spcPts val="1400"/>
        </a:spcBef>
        <a:buFont typeface="Times New Roman"/>
        <a:defRPr sz="4000">
          <a:uFill>
            <a:solidFill/>
          </a:uFill>
          <a:latin typeface="+mj-lt"/>
          <a:ea typeface="+mj-ea"/>
          <a:cs typeface="+mj-cs"/>
          <a:sym typeface="Arial"/>
        </a:defRPr>
      </a:lvl3pPr>
      <a:lvl4pPr marL="342900" indent="-342900" defTabSz="449262">
        <a:lnSpc>
          <a:spcPct val="93000"/>
        </a:lnSpc>
        <a:spcBef>
          <a:spcPts val="1400"/>
        </a:spcBef>
        <a:buFont typeface="Times New Roman"/>
        <a:defRPr sz="4000">
          <a:uFill>
            <a:solidFill/>
          </a:uFill>
          <a:latin typeface="+mj-lt"/>
          <a:ea typeface="+mj-ea"/>
          <a:cs typeface="+mj-cs"/>
          <a:sym typeface="Arial"/>
        </a:defRPr>
      </a:lvl4pPr>
      <a:lvl5pPr marL="342900" indent="-342900" defTabSz="449262">
        <a:lnSpc>
          <a:spcPct val="93000"/>
        </a:lnSpc>
        <a:spcBef>
          <a:spcPts val="1400"/>
        </a:spcBef>
        <a:buFont typeface="Times New Roman"/>
        <a:defRPr sz="4000">
          <a:uFill>
            <a:solidFill/>
          </a:uFill>
          <a:latin typeface="+mj-lt"/>
          <a:ea typeface="+mj-ea"/>
          <a:cs typeface="+mj-cs"/>
          <a:sym typeface="Arial"/>
        </a:defRPr>
      </a:lvl5pPr>
      <a:lvl6pPr marL="342900" indent="-342900" defTabSz="449262">
        <a:lnSpc>
          <a:spcPct val="93000"/>
        </a:lnSpc>
        <a:spcBef>
          <a:spcPts val="1400"/>
        </a:spcBef>
        <a:buFont typeface="Times New Roman"/>
        <a:defRPr sz="4000">
          <a:uFill>
            <a:solidFill/>
          </a:uFill>
          <a:latin typeface="+mj-lt"/>
          <a:ea typeface="+mj-ea"/>
          <a:cs typeface="+mj-cs"/>
          <a:sym typeface="Arial"/>
        </a:defRPr>
      </a:lvl6pPr>
      <a:lvl7pPr marL="342900" indent="-342900" defTabSz="449262">
        <a:lnSpc>
          <a:spcPct val="93000"/>
        </a:lnSpc>
        <a:spcBef>
          <a:spcPts val="1400"/>
        </a:spcBef>
        <a:buFont typeface="Times New Roman"/>
        <a:defRPr sz="4000">
          <a:uFill>
            <a:solidFill/>
          </a:uFill>
          <a:latin typeface="+mj-lt"/>
          <a:ea typeface="+mj-ea"/>
          <a:cs typeface="+mj-cs"/>
          <a:sym typeface="Arial"/>
        </a:defRPr>
      </a:lvl7pPr>
      <a:lvl8pPr marL="342900" indent="-342900" defTabSz="449262">
        <a:lnSpc>
          <a:spcPct val="93000"/>
        </a:lnSpc>
        <a:spcBef>
          <a:spcPts val="1400"/>
        </a:spcBef>
        <a:buFont typeface="Times New Roman"/>
        <a:defRPr sz="4000">
          <a:uFill>
            <a:solidFill/>
          </a:uFill>
          <a:latin typeface="+mj-lt"/>
          <a:ea typeface="+mj-ea"/>
          <a:cs typeface="+mj-cs"/>
          <a:sym typeface="Arial"/>
        </a:defRPr>
      </a:lvl8pPr>
      <a:lvl9pPr marL="342900" indent="-342900" defTabSz="449262">
        <a:lnSpc>
          <a:spcPct val="93000"/>
        </a:lnSpc>
        <a:spcBef>
          <a:spcPts val="1400"/>
        </a:spcBef>
        <a:buFont typeface="Times New Roman"/>
        <a:defRPr sz="4000">
          <a:uFill>
            <a:solidFill/>
          </a:uFill>
          <a:latin typeface="+mj-lt"/>
          <a:ea typeface="+mj-ea"/>
          <a:cs typeface="+mj-cs"/>
          <a:sym typeface="Arial"/>
        </a:defRPr>
      </a:lvl9pPr>
    </p:bodyStyle>
    <p:otherStyle>
      <a:lvl1pPr defTabSz="584200">
        <a:defRPr sz="2200">
          <a:solidFill>
            <a:schemeClr val="tx1"/>
          </a:solidFill>
          <a:uFill>
            <a:solidFill/>
          </a:uFill>
          <a:latin typeface="+mn-lt"/>
          <a:ea typeface="+mn-ea"/>
          <a:cs typeface="+mn-cs"/>
          <a:sym typeface="Arial"/>
        </a:defRPr>
      </a:lvl1pPr>
      <a:lvl2pPr indent="228600" defTabSz="584200">
        <a:defRPr sz="2200">
          <a:solidFill>
            <a:schemeClr val="tx1"/>
          </a:solidFill>
          <a:uFill>
            <a:solidFill/>
          </a:uFill>
          <a:latin typeface="+mn-lt"/>
          <a:ea typeface="+mn-ea"/>
          <a:cs typeface="+mn-cs"/>
          <a:sym typeface="Arial"/>
        </a:defRPr>
      </a:lvl2pPr>
      <a:lvl3pPr indent="457200" defTabSz="584200">
        <a:defRPr sz="2200">
          <a:solidFill>
            <a:schemeClr val="tx1"/>
          </a:solidFill>
          <a:uFill>
            <a:solidFill/>
          </a:uFill>
          <a:latin typeface="+mn-lt"/>
          <a:ea typeface="+mn-ea"/>
          <a:cs typeface="+mn-cs"/>
          <a:sym typeface="Arial"/>
        </a:defRPr>
      </a:lvl3pPr>
      <a:lvl4pPr indent="685800" defTabSz="584200">
        <a:defRPr sz="2200">
          <a:solidFill>
            <a:schemeClr val="tx1"/>
          </a:solidFill>
          <a:uFill>
            <a:solidFill/>
          </a:uFill>
          <a:latin typeface="+mn-lt"/>
          <a:ea typeface="+mn-ea"/>
          <a:cs typeface="+mn-cs"/>
          <a:sym typeface="Arial"/>
        </a:defRPr>
      </a:lvl4pPr>
      <a:lvl5pPr indent="914400" defTabSz="584200">
        <a:defRPr sz="2200">
          <a:solidFill>
            <a:schemeClr val="tx1"/>
          </a:solidFill>
          <a:uFill>
            <a:solidFill/>
          </a:uFill>
          <a:latin typeface="+mn-lt"/>
          <a:ea typeface="+mn-ea"/>
          <a:cs typeface="+mn-cs"/>
          <a:sym typeface="Arial"/>
        </a:defRPr>
      </a:lvl5pPr>
      <a:lvl6pPr indent="1143000" defTabSz="584200">
        <a:defRPr sz="2200">
          <a:solidFill>
            <a:schemeClr val="tx1"/>
          </a:solidFill>
          <a:uFill>
            <a:solidFill/>
          </a:uFill>
          <a:latin typeface="+mn-lt"/>
          <a:ea typeface="+mn-ea"/>
          <a:cs typeface="+mn-cs"/>
          <a:sym typeface="Arial"/>
        </a:defRPr>
      </a:lvl6pPr>
      <a:lvl7pPr indent="1371600" defTabSz="584200">
        <a:defRPr sz="2200">
          <a:solidFill>
            <a:schemeClr val="tx1"/>
          </a:solidFill>
          <a:uFill>
            <a:solidFill/>
          </a:uFill>
          <a:latin typeface="+mn-lt"/>
          <a:ea typeface="+mn-ea"/>
          <a:cs typeface="+mn-cs"/>
          <a:sym typeface="Arial"/>
        </a:defRPr>
      </a:lvl7pPr>
      <a:lvl8pPr indent="1600200" defTabSz="584200">
        <a:defRPr sz="2200">
          <a:solidFill>
            <a:schemeClr val="tx1"/>
          </a:solidFill>
          <a:uFill>
            <a:solidFill/>
          </a:uFill>
          <a:latin typeface="+mn-lt"/>
          <a:ea typeface="+mn-ea"/>
          <a:cs typeface="+mn-cs"/>
          <a:sym typeface="Arial"/>
        </a:defRPr>
      </a:lvl8pPr>
      <a:lvl9pPr indent="1828800" defTabSz="584200">
        <a:defRPr sz="2200">
          <a:solidFill>
            <a:schemeClr val="tx1"/>
          </a:solidFill>
          <a:uFill>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34" Type="http://schemas.openxmlformats.org/officeDocument/2006/relationships/image" Target="../media/image48.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6.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0.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hyperlink" Target="https://hbr.org/2013/12/should-leaders-focus-on-results-or-on-people/"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hyperlink" Target="https://hbr.org/2013/12/should-leaders-focus-on-results-or-on-people/" TargetMode="External"/><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hyperlink" Target="http://lostgarden.com"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67.tif"/><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660399" y="3173559"/>
            <a:ext cx="11684002" cy="1521367"/>
          </a:xfrm>
          <a:prstGeom prst="rect">
            <a:avLst/>
          </a:prstGeom>
        </p:spPr>
        <p:txBody>
          <a:bodyPr anchor="b">
            <a:normAutofit/>
          </a:bodyPr>
          <a:lstStyle/>
          <a:p>
            <a:pPr lvl="0" defTabSz="233679">
              <a:defRPr sz="1800">
                <a:solidFill>
                  <a:srgbClr val="000000"/>
                </a:solidFill>
              </a:defRPr>
            </a:pPr>
            <a:r>
              <a:rPr lang="nb-NO" sz="4400" dirty="0" smtClean="0">
                <a:latin typeface="Sketch Block Bold" panose="02000000000000000000" pitchFamily="50" charset="0"/>
              </a:rPr>
              <a:t>En arbeidsplass som ingen ønsker å gå hjem ifra!</a:t>
            </a:r>
            <a:endParaRPr sz="4000" dirty="0">
              <a:solidFill>
                <a:srgbClr val="EE7502"/>
              </a:solidFill>
            </a:endParaRPr>
          </a:p>
        </p:txBody>
      </p:sp>
      <p:sp>
        <p:nvSpPr>
          <p:cNvPr id="162" name="Shape 162"/>
          <p:cNvSpPr/>
          <p:nvPr/>
        </p:nvSpPr>
        <p:spPr>
          <a:xfrm>
            <a:off x="660399" y="7774965"/>
            <a:ext cx="11684003" cy="13572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p>
            <a:pPr lvl="0" algn="ctr">
              <a:lnSpc>
                <a:spcPct val="90000"/>
              </a:lnSpc>
              <a:defRPr sz="1800"/>
            </a:pPr>
            <a:r>
              <a:rPr lang="nb-NO" sz="4800" dirty="0" smtClean="0">
                <a:solidFill>
                  <a:srgbClr val="EE7501"/>
                </a:solidFill>
                <a:latin typeface="Sketch Block Bold" panose="02000000000000000000" pitchFamily="50" charset="0"/>
              </a:rPr>
              <a:t>Henrik Mærsk</a:t>
            </a:r>
          </a:p>
          <a:p>
            <a:pPr lvl="0" algn="ctr">
              <a:lnSpc>
                <a:spcPct val="90000"/>
              </a:lnSpc>
              <a:defRPr sz="1800"/>
            </a:pPr>
            <a:r>
              <a:rPr sz="4800" dirty="0" smtClean="0">
                <a:latin typeface="Sketch Block Bold" panose="02000000000000000000" pitchFamily="50" charset="0"/>
                <a:ea typeface="+mn-ea"/>
                <a:cs typeface="+mn-cs"/>
                <a:sym typeface="Helvetica Light"/>
              </a:rPr>
              <a:t>Chief </a:t>
            </a:r>
            <a:r>
              <a:rPr sz="4800" dirty="0">
                <a:latin typeface="Sketch Block Bold" panose="02000000000000000000" pitchFamily="50" charset="0"/>
                <a:ea typeface="+mn-ea"/>
                <a:cs typeface="+mn-cs"/>
                <a:sym typeface="Helvetica Light"/>
              </a:rPr>
              <a:t>Happiness Officer</a:t>
            </a:r>
          </a:p>
        </p:txBody>
      </p:sp>
      <p:pic>
        <p:nvPicPr>
          <p:cNvPr id="163" name="woohoo partner logo.png"/>
          <p:cNvPicPr/>
          <p:nvPr/>
        </p:nvPicPr>
        <p:blipFill>
          <a:blip r:embed="rId3">
            <a:extLst/>
          </a:blip>
          <a:stretch>
            <a:fillRect/>
          </a:stretch>
        </p:blipFill>
        <p:spPr>
          <a:xfrm>
            <a:off x="3262400" y="5121606"/>
            <a:ext cx="6480000" cy="1800000"/>
          </a:xfrm>
          <a:prstGeom prst="rect">
            <a:avLst/>
          </a:prstGeom>
          <a:ln w="12700">
            <a:miter lim="400000"/>
          </a:ln>
        </p:spPr>
      </p:pic>
      <p:sp>
        <p:nvSpPr>
          <p:cNvPr id="7" name="Shape 162"/>
          <p:cNvSpPr/>
          <p:nvPr/>
        </p:nvSpPr>
        <p:spPr>
          <a:xfrm>
            <a:off x="660399" y="1417284"/>
            <a:ext cx="11684003" cy="13295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p>
            <a:pPr lvl="0" algn="ctr">
              <a:lnSpc>
                <a:spcPct val="90000"/>
              </a:lnSpc>
              <a:defRPr sz="1800"/>
            </a:pPr>
            <a:r>
              <a:rPr lang="nb-NO" sz="9600" dirty="0" smtClean="0">
                <a:solidFill>
                  <a:srgbClr val="EE7501"/>
                </a:solidFill>
                <a:latin typeface="Sketch Block Bold" panose="02000000000000000000" pitchFamily="50" charset="0"/>
              </a:rPr>
              <a:t>NOKAS</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38E97"/>
        </a:solidFill>
        <a:effectLst/>
      </p:bgPr>
    </p:bg>
    <p:spTree>
      <p:nvGrpSpPr>
        <p:cNvPr id="1" name=""/>
        <p:cNvGrpSpPr/>
        <p:nvPr/>
      </p:nvGrpSpPr>
      <p:grpSpPr>
        <a:xfrm>
          <a:off x="0" y="0"/>
          <a:ext cx="0" cy="0"/>
          <a:chOff x="0" y="0"/>
          <a:chExt cx="0" cy="0"/>
        </a:xfrm>
      </p:grpSpPr>
      <p:pic>
        <p:nvPicPr>
          <p:cNvPr id="173" name="slides.jpg"/>
          <p:cNvPicPr/>
          <p:nvPr/>
        </p:nvPicPr>
        <p:blipFill>
          <a:blip r:embed="rId2">
            <a:alphaModFix amt="10273"/>
            <a:extLst/>
          </a:blip>
          <a:stretch>
            <a:fillRect/>
          </a:stretch>
        </p:blipFill>
        <p:spPr>
          <a:xfrm>
            <a:off x="-12081" y="3968"/>
            <a:ext cx="13028962" cy="9745664"/>
          </a:xfrm>
          <a:prstGeom prst="rect">
            <a:avLst/>
          </a:prstGeom>
          <a:ln w="12700">
            <a:miter lim="400000"/>
          </a:ln>
        </p:spPr>
      </p:pic>
      <p:sp>
        <p:nvSpPr>
          <p:cNvPr id="174" name="Shape 174"/>
          <p:cNvSpPr/>
          <p:nvPr/>
        </p:nvSpPr>
        <p:spPr>
          <a:xfrm>
            <a:off x="-1337735" y="9082285"/>
            <a:ext cx="15189203" cy="2150535"/>
          </a:xfrm>
          <a:prstGeom prst="rect">
            <a:avLst/>
          </a:prstGeom>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
        <p:nvSpPr>
          <p:cNvPr id="175" name="Shape 175"/>
          <p:cNvSpPr>
            <a:spLocks noGrp="1"/>
          </p:cNvSpPr>
          <p:nvPr>
            <p:ph type="title" idx="4294967295"/>
          </p:nvPr>
        </p:nvSpPr>
        <p:spPr>
          <a:xfrm>
            <a:off x="694795" y="650743"/>
            <a:ext cx="11615209" cy="8452114"/>
          </a:xfrm>
          <a:prstGeom prst="rect">
            <a:avLst/>
          </a:prstGeom>
        </p:spPr>
        <p:txBody>
          <a:bodyPr>
            <a:normAutofit/>
          </a:bodyPr>
          <a:lstStyle/>
          <a:p>
            <a:pPr lvl="0" algn="ctr" defTabSz="584200">
              <a:lnSpc>
                <a:spcPct val="90000"/>
              </a:lnSpc>
              <a:defRPr sz="1800">
                <a:uFillTx/>
              </a:defRPr>
            </a:pPr>
            <a:r>
              <a:rPr lang="nb-NO" sz="7200" dirty="0" smtClean="0">
                <a:solidFill>
                  <a:srgbClr val="FFFFFF"/>
                </a:solidFill>
                <a:latin typeface="Sketch Block Bold" panose="02000000000000000000" pitchFamily="50" charset="0"/>
                <a:ea typeface="+mn-ea"/>
                <a:cs typeface="+mn-cs"/>
                <a:sym typeface="Helvetica Light"/>
              </a:rPr>
              <a:t>Du får</a:t>
            </a:r>
            <a:endParaRPr sz="7200" dirty="0">
              <a:solidFill>
                <a:srgbClr val="FFFFFF"/>
              </a:solidFill>
              <a:latin typeface="Sketch Block Bold" panose="02000000000000000000" pitchFamily="50" charset="0"/>
              <a:ea typeface="+mn-ea"/>
              <a:cs typeface="+mn-cs"/>
              <a:sym typeface="Helvetica Light"/>
            </a:endParaRPr>
          </a:p>
          <a:p>
            <a:pPr lvl="0" algn="ctr" defTabSz="584200">
              <a:lnSpc>
                <a:spcPct val="90000"/>
              </a:lnSpc>
              <a:defRPr sz="1800">
                <a:uFillTx/>
              </a:defRPr>
            </a:pPr>
            <a:r>
              <a:rPr lang="nb-NO" sz="7200" dirty="0" smtClean="0">
                <a:solidFill>
                  <a:srgbClr val="EE7501"/>
                </a:solidFill>
                <a:latin typeface="Sketch Block Bold" panose="02000000000000000000" pitchFamily="50" charset="0"/>
                <a:ea typeface="Helvetica"/>
                <a:cs typeface="Helvetica"/>
                <a:sym typeface="Helvetica"/>
              </a:rPr>
              <a:t>PRESENTASJONEN</a:t>
            </a:r>
            <a:endParaRPr sz="7200" dirty="0">
              <a:solidFill>
                <a:srgbClr val="EE7501"/>
              </a:solidFill>
              <a:latin typeface="Sketch Block Bold" panose="02000000000000000000" pitchFamily="50" charset="0"/>
              <a:ea typeface="Helvetica"/>
              <a:cs typeface="Helvetica"/>
              <a:sym typeface="Helvetica"/>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p:nvPr>
        </p:nvSpPr>
        <p:spPr>
          <a:xfrm>
            <a:off x="651205" y="-14354"/>
            <a:ext cx="11702390" cy="9095914"/>
          </a:xfrm>
          <a:prstGeom prst="rect">
            <a:avLst/>
          </a:prstGeom>
        </p:spPr>
        <p:txBody>
          <a:bodyPr/>
          <a:lstStyle/>
          <a:p>
            <a:pPr lvl="0">
              <a:defRPr sz="1800">
                <a:solidFill>
                  <a:srgbClr val="000000"/>
                </a:solidFill>
              </a:defRPr>
            </a:pPr>
            <a:r>
              <a:rPr lang="nb-NO" sz="10000" dirty="0" smtClean="0">
                <a:solidFill>
                  <a:srgbClr val="EE7502"/>
                </a:solidFill>
                <a:latin typeface="Sketch Block Bold" panose="02000000000000000000" pitchFamily="50" charset="0"/>
              </a:rPr>
              <a:t>Forskning</a:t>
            </a:r>
            <a:endParaRPr sz="10000" dirty="0">
              <a:solidFill>
                <a:srgbClr val="EE7502"/>
              </a:solidFill>
              <a:latin typeface="Sketch Block Bold" panose="02000000000000000000" pitchFamily="50" charset="0"/>
            </a:endParaRPr>
          </a:p>
          <a:p>
            <a:pPr lvl="0">
              <a:defRPr sz="1800">
                <a:solidFill>
                  <a:srgbClr val="000000"/>
                </a:solidFill>
              </a:defRPr>
            </a:pPr>
            <a:r>
              <a:rPr lang="nb-NO" sz="7500" dirty="0" smtClean="0">
                <a:solidFill>
                  <a:srgbClr val="0E030A"/>
                </a:solidFill>
                <a:latin typeface="Sketch Block Bold" panose="02000000000000000000" pitchFamily="50" charset="0"/>
              </a:rPr>
              <a:t>Psykologi</a:t>
            </a:r>
            <a:endParaRPr sz="7500" dirty="0">
              <a:solidFill>
                <a:srgbClr val="0E030A"/>
              </a:solidFill>
              <a:latin typeface="Sketch Block Bold" panose="02000000000000000000" pitchFamily="50" charset="0"/>
            </a:endParaRPr>
          </a:p>
          <a:p>
            <a:pPr lvl="0">
              <a:defRPr sz="1800">
                <a:solidFill>
                  <a:srgbClr val="000000"/>
                </a:solidFill>
              </a:defRPr>
            </a:pPr>
            <a:r>
              <a:rPr sz="7500" dirty="0" smtClean="0">
                <a:solidFill>
                  <a:srgbClr val="0E030A"/>
                </a:solidFill>
                <a:latin typeface="Sketch Block Bold" panose="02000000000000000000" pitchFamily="50" charset="0"/>
              </a:rPr>
              <a:t>So</a:t>
            </a:r>
            <a:r>
              <a:rPr lang="nb-NO" sz="7500" dirty="0" smtClean="0">
                <a:solidFill>
                  <a:srgbClr val="0E030A"/>
                </a:solidFill>
                <a:latin typeface="Sketch Block Bold" panose="02000000000000000000" pitchFamily="50" charset="0"/>
              </a:rPr>
              <a:t>s</a:t>
            </a:r>
            <a:r>
              <a:rPr sz="7500" dirty="0" err="1" smtClean="0">
                <a:solidFill>
                  <a:srgbClr val="0E030A"/>
                </a:solidFill>
                <a:latin typeface="Sketch Block Bold" panose="02000000000000000000" pitchFamily="50" charset="0"/>
              </a:rPr>
              <a:t>iolog</a:t>
            </a:r>
            <a:r>
              <a:rPr lang="nb-NO" sz="7500" dirty="0" smtClean="0">
                <a:solidFill>
                  <a:srgbClr val="0E030A"/>
                </a:solidFill>
                <a:latin typeface="Sketch Block Bold" panose="02000000000000000000" pitchFamily="50" charset="0"/>
              </a:rPr>
              <a:t>i</a:t>
            </a:r>
            <a:endParaRPr sz="7500" dirty="0">
              <a:solidFill>
                <a:srgbClr val="0E030A"/>
              </a:solidFill>
              <a:latin typeface="Sketch Block Bold" panose="02000000000000000000" pitchFamily="50" charset="0"/>
            </a:endParaRPr>
          </a:p>
          <a:p>
            <a:pPr lvl="0">
              <a:defRPr sz="1800">
                <a:solidFill>
                  <a:srgbClr val="000000"/>
                </a:solidFill>
              </a:defRPr>
            </a:pPr>
            <a:r>
              <a:rPr sz="7500" dirty="0" smtClean="0">
                <a:solidFill>
                  <a:srgbClr val="0E030A"/>
                </a:solidFill>
                <a:latin typeface="Sketch Block Bold" panose="02000000000000000000" pitchFamily="50" charset="0"/>
              </a:rPr>
              <a:t>Ne</a:t>
            </a:r>
            <a:r>
              <a:rPr lang="nb-NO" sz="7500" dirty="0" err="1" smtClean="0">
                <a:solidFill>
                  <a:srgbClr val="0E030A"/>
                </a:solidFill>
                <a:latin typeface="Sketch Block Bold" panose="02000000000000000000" pitchFamily="50" charset="0"/>
              </a:rPr>
              <a:t>vrologi</a:t>
            </a:r>
            <a:r>
              <a:rPr sz="7500" dirty="0">
                <a:solidFill>
                  <a:srgbClr val="0E030A"/>
                </a:solidFill>
                <a:latin typeface="Sketch Block Bold" panose="02000000000000000000" pitchFamily="50" charset="0"/>
              </a:rPr>
              <a:t/>
            </a:r>
            <a:br>
              <a:rPr sz="7500" dirty="0">
                <a:solidFill>
                  <a:srgbClr val="0E030A"/>
                </a:solidFill>
                <a:latin typeface="Sketch Block Bold" panose="02000000000000000000" pitchFamily="50" charset="0"/>
              </a:rPr>
            </a:br>
            <a:r>
              <a:rPr lang="nb-NO" sz="7500" dirty="0" smtClean="0">
                <a:solidFill>
                  <a:srgbClr val="0E030A"/>
                </a:solidFill>
                <a:latin typeface="Sketch Block Bold" panose="02000000000000000000" pitchFamily="50" charset="0"/>
              </a:rPr>
              <a:t>Ledelse</a:t>
            </a:r>
            <a:endParaRPr sz="75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104607373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177" name="Shape 177"/>
          <p:cNvSpPr/>
          <p:nvPr/>
        </p:nvSpPr>
        <p:spPr>
          <a:xfrm>
            <a:off x="-1337735" y="9082285"/>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178" name="hand.png"/>
          <p:cNvPicPr/>
          <p:nvPr/>
        </p:nvPicPr>
        <p:blipFill>
          <a:blip r:embed="rId3">
            <a:extLst/>
          </a:blip>
          <a:stretch>
            <a:fillRect/>
          </a:stretch>
        </p:blipFill>
        <p:spPr>
          <a:xfrm>
            <a:off x="-881629" y="-631246"/>
            <a:ext cx="14627349" cy="1038484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p:cNvSpPr>
          <p:nvPr>
            <p:ph type="title"/>
          </p:nvPr>
        </p:nvSpPr>
        <p:spPr>
          <a:xfrm>
            <a:off x="651205" y="974221"/>
            <a:ext cx="7258765" cy="8429626"/>
          </a:xfrm>
          <a:prstGeom prst="rect">
            <a:avLst/>
          </a:prstGeom>
        </p:spPr>
        <p:txBody>
          <a:bodyPr/>
          <a:lstStyle/>
          <a:p>
            <a:pPr lvl="0">
              <a:defRPr sz="1800"/>
            </a:pPr>
            <a:r>
              <a:rPr lang="nb-NO" sz="5400" dirty="0" smtClean="0">
                <a:solidFill>
                  <a:srgbClr val="EE7501"/>
                </a:solidFill>
                <a:latin typeface="Sketch Block Bold" panose="02000000000000000000" pitchFamily="50" charset="0"/>
              </a:rPr>
              <a:t>Henrik Mærsk</a:t>
            </a:r>
            <a:endParaRPr sz="5400" dirty="0">
              <a:latin typeface="Sketch Block Bold" panose="02000000000000000000" pitchFamily="50" charset="0"/>
            </a:endParaRPr>
          </a:p>
        </p:txBody>
      </p:sp>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2660" y="1018570"/>
            <a:ext cx="4933600" cy="7392365"/>
          </a:xfrm>
          <a:prstGeom prst="rect">
            <a:avLst/>
          </a:prstGeom>
        </p:spPr>
      </p:pic>
      <p:sp>
        <p:nvSpPr>
          <p:cNvPr id="5" name="Shape 208"/>
          <p:cNvSpPr txBox="1">
            <a:spLocks/>
          </p:cNvSpPr>
          <p:nvPr/>
        </p:nvSpPr>
        <p:spPr bwMode="auto">
          <a:xfrm>
            <a:off x="569977" y="1849634"/>
            <a:ext cx="6838529" cy="656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84200">
              <a:defRPr>
                <a:solidFill>
                  <a:schemeClr val="tx1"/>
                </a:solidFill>
                <a:latin typeface="Calibri" panose="020F0502020204030204" pitchFamily="34" charset="0"/>
              </a:defRPr>
            </a:lvl1pPr>
            <a:lvl2pPr marL="685800" indent="-228600" defTabSz="584200">
              <a:defRPr>
                <a:solidFill>
                  <a:schemeClr val="tx1"/>
                </a:solidFill>
                <a:latin typeface="Calibri" panose="020F0502020204030204" pitchFamily="34" charset="0"/>
              </a:defRPr>
            </a:lvl2pPr>
            <a:lvl3pPr marL="1143000" indent="-228600" defTabSz="584200">
              <a:defRPr>
                <a:solidFill>
                  <a:schemeClr val="tx1"/>
                </a:solidFill>
                <a:latin typeface="Calibri" panose="020F0502020204030204" pitchFamily="34" charset="0"/>
              </a:defRPr>
            </a:lvl3pPr>
            <a:lvl4pPr marL="1600200" indent="-228600" defTabSz="584200">
              <a:defRPr>
                <a:solidFill>
                  <a:schemeClr val="tx1"/>
                </a:solidFill>
                <a:latin typeface="Calibri" panose="020F0502020204030204" pitchFamily="34" charset="0"/>
              </a:defRPr>
            </a:lvl4pPr>
            <a:lvl5pPr marL="2057400" indent="-228600" defTabSz="584200">
              <a:defRPr>
                <a:solidFill>
                  <a:schemeClr val="tx1"/>
                </a:solidFill>
                <a:latin typeface="Calibri" panose="020F0502020204030204" pitchFamily="34" charset="0"/>
              </a:defRPr>
            </a:lvl5pPr>
            <a:lvl6pPr marL="2514600" indent="-228600" defTabSz="584200" eaLnBrk="0" fontAlgn="base" hangingPunct="0">
              <a:spcBef>
                <a:spcPct val="0"/>
              </a:spcBef>
              <a:spcAft>
                <a:spcPct val="0"/>
              </a:spcAft>
              <a:defRPr>
                <a:solidFill>
                  <a:schemeClr val="tx1"/>
                </a:solidFill>
                <a:latin typeface="Calibri" panose="020F0502020204030204" pitchFamily="34" charset="0"/>
              </a:defRPr>
            </a:lvl6pPr>
            <a:lvl7pPr marL="2971800" indent="-228600" defTabSz="584200" eaLnBrk="0" fontAlgn="base" hangingPunct="0">
              <a:spcBef>
                <a:spcPct val="0"/>
              </a:spcBef>
              <a:spcAft>
                <a:spcPct val="0"/>
              </a:spcAft>
              <a:defRPr>
                <a:solidFill>
                  <a:schemeClr val="tx1"/>
                </a:solidFill>
                <a:latin typeface="Calibri" panose="020F0502020204030204" pitchFamily="34" charset="0"/>
              </a:defRPr>
            </a:lvl7pPr>
            <a:lvl8pPr marL="3429000" indent="-228600" defTabSz="584200" eaLnBrk="0" fontAlgn="base" hangingPunct="0">
              <a:spcBef>
                <a:spcPct val="0"/>
              </a:spcBef>
              <a:spcAft>
                <a:spcPct val="0"/>
              </a:spcAft>
              <a:defRPr>
                <a:solidFill>
                  <a:schemeClr val="tx1"/>
                </a:solidFill>
                <a:latin typeface="Calibri" panose="020F0502020204030204" pitchFamily="34" charset="0"/>
              </a:defRPr>
            </a:lvl8pPr>
            <a:lvl9pPr marL="3886200" indent="-228600" defTabSz="5842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None/>
            </a:pPr>
            <a:r>
              <a:rPr lang="nb-NO" altLang="nb-NO" sz="2400" dirty="0">
                <a:latin typeface="Sketch Block Bold" panose="02000000000000000000" pitchFamily="50" charset="0"/>
              </a:rPr>
              <a:t>VISJON:</a:t>
            </a:r>
          </a:p>
          <a:p>
            <a:pPr>
              <a:buFont typeface="Arial" panose="020B0604020202020204" pitchFamily="34" charset="0"/>
              <a:buNone/>
            </a:pPr>
            <a:r>
              <a:rPr lang="nb-NO" altLang="nb-NO" sz="2400" dirty="0">
                <a:solidFill>
                  <a:srgbClr val="60CCF5"/>
                </a:solidFill>
                <a:latin typeface="Sketch Block Bold" panose="02000000000000000000" pitchFamily="50" charset="0"/>
              </a:rPr>
              <a:t>Jeg jobber for å skape arbeidsplasser der ingen ønsker å gå hjem ifra og hvor kundene haster tilbake til. Jeg tror på det er mulig å skape en verden der det er reglen mer enn unntakelsen.</a:t>
            </a:r>
          </a:p>
          <a:p>
            <a:pPr>
              <a:buFont typeface="Arial" panose="020B0604020202020204" pitchFamily="34" charset="0"/>
              <a:buNone/>
            </a:pPr>
            <a:endParaRPr lang="nb-NO" altLang="nb-NO" sz="2400" dirty="0">
              <a:solidFill>
                <a:srgbClr val="0E030A"/>
              </a:solidFill>
              <a:latin typeface="Sketch Block Bold" panose="02000000000000000000" pitchFamily="50" charset="0"/>
            </a:endParaRPr>
          </a:p>
          <a:p>
            <a:pPr>
              <a:buFont typeface="Arial" panose="020B0604020202020204" pitchFamily="34" charset="0"/>
              <a:buNone/>
            </a:pPr>
            <a:r>
              <a:rPr lang="nb-NO" altLang="nb-NO" sz="2400" dirty="0" smtClean="0">
                <a:solidFill>
                  <a:srgbClr val="0E030A"/>
                </a:solidFill>
                <a:latin typeface="Sketch Block Bold" panose="02000000000000000000" pitchFamily="50" charset="0"/>
              </a:rPr>
              <a:t>- </a:t>
            </a:r>
            <a:r>
              <a:rPr lang="nb-NO" altLang="nb-NO" sz="2400" dirty="0">
                <a:solidFill>
                  <a:srgbClr val="0E030A"/>
                </a:solidFill>
                <a:latin typeface="Sketch Block Bold" panose="02000000000000000000" pitchFamily="50" charset="0"/>
              </a:rPr>
              <a:t>Forfatter til boken </a:t>
            </a:r>
            <a:r>
              <a:rPr lang="nb-NO" altLang="nb-NO" sz="2400" dirty="0" smtClean="0">
                <a:solidFill>
                  <a:srgbClr val="0E030A"/>
                </a:solidFill>
                <a:latin typeface="Sketch Block Bold" panose="02000000000000000000" pitchFamily="50" charset="0"/>
              </a:rPr>
              <a:t>FREMGANG om målsetning</a:t>
            </a:r>
            <a:r>
              <a:rPr lang="nb-NO" altLang="nb-NO" sz="2400" dirty="0">
                <a:solidFill>
                  <a:srgbClr val="0E030A"/>
                </a:solidFill>
                <a:latin typeface="Sketch Block Bold" panose="02000000000000000000" pitchFamily="50" charset="0"/>
              </a:rPr>
              <a:t>, motivasjon og mindset – Sertifisert Goal Mapping instruktør</a:t>
            </a:r>
          </a:p>
          <a:p>
            <a:pPr>
              <a:buFont typeface="Arial" panose="020B0604020202020204" pitchFamily="34" charset="0"/>
              <a:buNone/>
            </a:pPr>
            <a:endParaRPr lang="nb-NO" altLang="nb-NO" sz="900" dirty="0">
              <a:solidFill>
                <a:srgbClr val="0E030A"/>
              </a:solidFill>
              <a:latin typeface="Sketch Block Bold" panose="02000000000000000000" pitchFamily="50" charset="0"/>
            </a:endParaRPr>
          </a:p>
          <a:p>
            <a:pPr>
              <a:buFont typeface="Arial" panose="020B0604020202020204" pitchFamily="34" charset="0"/>
              <a:buNone/>
            </a:pPr>
            <a:r>
              <a:rPr lang="nb-NO" altLang="nb-NO" sz="2400" dirty="0">
                <a:solidFill>
                  <a:srgbClr val="0E030A"/>
                </a:solidFill>
                <a:latin typeface="Sketch Block Bold" panose="02000000000000000000" pitchFamily="50" charset="0"/>
              </a:rPr>
              <a:t>- Sertifisert coach &amp; mentaltrener</a:t>
            </a:r>
          </a:p>
          <a:p>
            <a:pPr>
              <a:buFont typeface="Arial" panose="020B0604020202020204" pitchFamily="34" charset="0"/>
              <a:buNone/>
            </a:pPr>
            <a:endParaRPr lang="nb-NO" altLang="nb-NO" sz="900" dirty="0">
              <a:solidFill>
                <a:srgbClr val="0E030A"/>
              </a:solidFill>
              <a:latin typeface="Sketch Block Bold" panose="02000000000000000000" pitchFamily="50" charset="0"/>
            </a:endParaRPr>
          </a:p>
          <a:p>
            <a:r>
              <a:rPr lang="nb-NO" altLang="nb-NO" sz="2400" dirty="0" smtClean="0">
                <a:solidFill>
                  <a:srgbClr val="0E030A"/>
                </a:solidFill>
                <a:latin typeface="Sketch Block Bold" panose="02000000000000000000" pitchFamily="50" charset="0"/>
              </a:rPr>
              <a:t>- Profesjonell </a:t>
            </a:r>
            <a:r>
              <a:rPr lang="nb-NO" altLang="nb-NO" sz="2400" dirty="0">
                <a:solidFill>
                  <a:srgbClr val="0E030A"/>
                </a:solidFill>
                <a:latin typeface="Sketch Block Bold" panose="02000000000000000000" pitchFamily="50" charset="0"/>
              </a:rPr>
              <a:t>håndballtrener, Smed, </a:t>
            </a:r>
            <a:r>
              <a:rPr lang="nb-NO" altLang="nb-NO" sz="2400" dirty="0" err="1">
                <a:solidFill>
                  <a:srgbClr val="0E030A"/>
                </a:solidFill>
                <a:latin typeface="Sketch Block Bold" panose="02000000000000000000" pitchFamily="50" charset="0"/>
              </a:rPr>
              <a:t>Marketing</a:t>
            </a:r>
            <a:r>
              <a:rPr lang="nb-NO" altLang="nb-NO" sz="2400" dirty="0">
                <a:solidFill>
                  <a:srgbClr val="0E030A"/>
                </a:solidFill>
                <a:latin typeface="Sketch Block Bold" panose="02000000000000000000" pitchFamily="50" charset="0"/>
              </a:rPr>
              <a:t> &amp; </a:t>
            </a:r>
            <a:r>
              <a:rPr lang="nb-NO" altLang="nb-NO" sz="2400" dirty="0" smtClean="0">
                <a:solidFill>
                  <a:srgbClr val="0E030A"/>
                </a:solidFill>
                <a:latin typeface="Sketch Block Bold" panose="02000000000000000000" pitchFamily="50" charset="0"/>
              </a:rPr>
              <a:t>salg</a:t>
            </a:r>
          </a:p>
          <a:p>
            <a:pPr marL="171450" indent="-171450">
              <a:buFontTx/>
              <a:buChar char="-"/>
            </a:pPr>
            <a:endParaRPr lang="nb-NO" altLang="nb-NO" sz="900" dirty="0" smtClean="0">
              <a:solidFill>
                <a:srgbClr val="0E030A"/>
              </a:solidFill>
              <a:latin typeface="Sketch Block Bold" panose="02000000000000000000" pitchFamily="50" charset="0"/>
            </a:endParaRPr>
          </a:p>
          <a:p>
            <a:r>
              <a:rPr lang="nb-NO" altLang="nb-NO" sz="2400" dirty="0" smtClean="0">
                <a:solidFill>
                  <a:srgbClr val="0E030A"/>
                </a:solidFill>
                <a:latin typeface="Sketch Block Bold" panose="02000000000000000000" pitchFamily="50" charset="0"/>
              </a:rPr>
              <a:t>- </a:t>
            </a:r>
            <a:r>
              <a:rPr lang="nb-NO" altLang="nb-NO" sz="2400" dirty="0">
                <a:solidFill>
                  <a:srgbClr val="0E030A"/>
                </a:solidFill>
                <a:latin typeface="Sketch Block Bold" panose="02000000000000000000" pitchFamily="50" charset="0"/>
              </a:rPr>
              <a:t>Ivrig golfspiller, Ivrig bokleser, gift og pappa til to på 5 og 9 år</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3" name="international 2014.png"/>
          <p:cNvPicPr/>
          <p:nvPr/>
        </p:nvPicPr>
        <p:blipFill>
          <a:blip r:embed="rId2">
            <a:extLst/>
          </a:blip>
          <a:stretch>
            <a:fillRect/>
          </a:stretch>
        </p:blipFill>
        <p:spPr>
          <a:xfrm>
            <a:off x="0" y="562"/>
            <a:ext cx="13004800" cy="91440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whole world grey.png"/>
          <p:cNvPicPr/>
          <p:nvPr/>
        </p:nvPicPr>
        <p:blipFill>
          <a:blip r:embed="rId3">
            <a:alphaModFix amt="64087"/>
            <a:extLst/>
          </a:blip>
          <a:srcRect l="2804" t="3569" r="109" b="1936"/>
          <a:stretch>
            <a:fillRect/>
          </a:stretch>
        </p:blipFill>
        <p:spPr>
          <a:xfrm>
            <a:off x="-275432" y="2683933"/>
            <a:ext cx="13280254" cy="6462856"/>
          </a:xfrm>
          <a:prstGeom prst="rect">
            <a:avLst/>
          </a:prstGeom>
          <a:ln w="12700">
            <a:miter lim="400000"/>
          </a:ln>
          <a:effectLst>
            <a:outerShdw blurRad="279400" dir="4620000" rotWithShape="0">
              <a:srgbClr val="FFFFFF"/>
            </a:outerShdw>
          </a:effectLst>
        </p:spPr>
      </p:pic>
      <p:pic>
        <p:nvPicPr>
          <p:cNvPr id="216" name="jp.png"/>
          <p:cNvPicPr/>
          <p:nvPr/>
        </p:nvPicPr>
        <p:blipFill>
          <a:blip r:embed="rId4">
            <a:extLst/>
          </a:blip>
          <a:stretch>
            <a:fillRect/>
          </a:stretch>
        </p:blipFill>
        <p:spPr>
          <a:xfrm>
            <a:off x="5887418" y="4274635"/>
            <a:ext cx="1186336" cy="1186337"/>
          </a:xfrm>
          <a:prstGeom prst="rect">
            <a:avLst/>
          </a:prstGeom>
          <a:ln w="12700">
            <a:miter lim="400000"/>
          </a:ln>
        </p:spPr>
      </p:pic>
      <p:pic>
        <p:nvPicPr>
          <p:cNvPr id="217" name="bs.png"/>
          <p:cNvPicPr/>
          <p:nvPr/>
        </p:nvPicPr>
        <p:blipFill>
          <a:blip r:embed="rId5">
            <a:extLst/>
          </a:blip>
          <a:stretch>
            <a:fillRect/>
          </a:stretch>
        </p:blipFill>
        <p:spPr>
          <a:xfrm>
            <a:off x="2780531" y="1533075"/>
            <a:ext cx="1186337" cy="1186336"/>
          </a:xfrm>
          <a:prstGeom prst="rect">
            <a:avLst/>
          </a:prstGeom>
          <a:ln w="12700">
            <a:miter lim="400000"/>
          </a:ln>
        </p:spPr>
      </p:pic>
      <p:pic>
        <p:nvPicPr>
          <p:cNvPr id="218" name="bg.png"/>
          <p:cNvPicPr/>
          <p:nvPr/>
        </p:nvPicPr>
        <p:blipFill>
          <a:blip r:embed="rId6">
            <a:extLst/>
          </a:blip>
          <a:stretch>
            <a:fillRect/>
          </a:stretch>
        </p:blipFill>
        <p:spPr>
          <a:xfrm>
            <a:off x="4338168" y="1533075"/>
            <a:ext cx="1186336" cy="1186336"/>
          </a:xfrm>
          <a:prstGeom prst="rect">
            <a:avLst/>
          </a:prstGeom>
          <a:ln w="12700">
            <a:miter lim="400000"/>
          </a:ln>
        </p:spPr>
      </p:pic>
      <p:pic>
        <p:nvPicPr>
          <p:cNvPr id="219" name="cl.png"/>
          <p:cNvPicPr/>
          <p:nvPr/>
        </p:nvPicPr>
        <p:blipFill>
          <a:blip r:embed="rId7">
            <a:extLst/>
          </a:blip>
          <a:stretch>
            <a:fillRect/>
          </a:stretch>
        </p:blipFill>
        <p:spPr>
          <a:xfrm>
            <a:off x="5895804" y="1533075"/>
            <a:ext cx="1186337" cy="1186336"/>
          </a:xfrm>
          <a:prstGeom prst="rect">
            <a:avLst/>
          </a:prstGeom>
          <a:ln w="12700">
            <a:miter lim="400000"/>
          </a:ln>
        </p:spPr>
      </p:pic>
      <p:pic>
        <p:nvPicPr>
          <p:cNvPr id="220" name="do.png"/>
          <p:cNvPicPr/>
          <p:nvPr/>
        </p:nvPicPr>
        <p:blipFill>
          <a:blip r:embed="rId8">
            <a:extLst/>
          </a:blip>
          <a:stretch>
            <a:fillRect/>
          </a:stretch>
        </p:blipFill>
        <p:spPr>
          <a:xfrm>
            <a:off x="10582141" y="1533075"/>
            <a:ext cx="1186337" cy="1186336"/>
          </a:xfrm>
          <a:prstGeom prst="rect">
            <a:avLst/>
          </a:prstGeom>
          <a:ln w="12700">
            <a:miter lim="400000"/>
          </a:ln>
        </p:spPr>
      </p:pic>
      <p:pic>
        <p:nvPicPr>
          <p:cNvPr id="221" name="ag.png"/>
          <p:cNvPicPr/>
          <p:nvPr/>
        </p:nvPicPr>
        <p:blipFill>
          <a:blip r:embed="rId9">
            <a:extLst/>
          </a:blip>
          <a:stretch>
            <a:fillRect/>
          </a:stretch>
        </p:blipFill>
        <p:spPr>
          <a:xfrm>
            <a:off x="1236322" y="1533075"/>
            <a:ext cx="1186337" cy="1186336"/>
          </a:xfrm>
          <a:prstGeom prst="rect">
            <a:avLst/>
          </a:prstGeom>
          <a:ln w="12700">
            <a:miter lim="400000"/>
          </a:ln>
        </p:spPr>
      </p:pic>
      <p:grpSp>
        <p:nvGrpSpPr>
          <p:cNvPr id="228" name="Group 228"/>
          <p:cNvGrpSpPr/>
          <p:nvPr/>
        </p:nvGrpSpPr>
        <p:grpSpPr>
          <a:xfrm>
            <a:off x="2031467" y="2890224"/>
            <a:ext cx="8961092" cy="1199968"/>
            <a:chOff x="0" y="0"/>
            <a:chExt cx="8961091" cy="1199966"/>
          </a:xfrm>
        </p:grpSpPr>
        <p:pic>
          <p:nvPicPr>
            <p:cNvPr id="222" name="image.png"/>
            <p:cNvPicPr/>
            <p:nvPr/>
          </p:nvPicPr>
          <p:blipFill>
            <a:blip r:embed="rId10">
              <a:extLst/>
            </a:blip>
            <a:srcRect/>
            <a:stretch>
              <a:fillRect/>
            </a:stretch>
          </p:blipFill>
          <p:spPr>
            <a:xfrm>
              <a:off x="0" y="13630"/>
              <a:ext cx="1186336" cy="1186337"/>
            </a:xfrm>
            <a:prstGeom prst="rect">
              <a:avLst/>
            </a:prstGeom>
            <a:ln w="12700" cap="flat">
              <a:noFill/>
              <a:miter lim="400000"/>
            </a:ln>
            <a:effectLst/>
          </p:spPr>
        </p:pic>
        <p:pic>
          <p:nvPicPr>
            <p:cNvPr id="223" name="ee.png"/>
            <p:cNvPicPr/>
            <p:nvPr/>
          </p:nvPicPr>
          <p:blipFill>
            <a:blip r:embed="rId11">
              <a:extLst/>
            </a:blip>
            <a:srcRect/>
            <a:stretch>
              <a:fillRect/>
            </a:stretch>
          </p:blipFill>
          <p:spPr>
            <a:xfrm>
              <a:off x="1550922" y="0"/>
              <a:ext cx="1186337" cy="1186336"/>
            </a:xfrm>
            <a:prstGeom prst="rect">
              <a:avLst/>
            </a:prstGeom>
            <a:ln w="12700" cap="flat">
              <a:noFill/>
              <a:miter lim="400000"/>
            </a:ln>
            <a:effectLst/>
          </p:spPr>
        </p:pic>
        <p:pic>
          <p:nvPicPr>
            <p:cNvPr id="224" name="fr.png"/>
            <p:cNvPicPr/>
            <p:nvPr/>
          </p:nvPicPr>
          <p:blipFill>
            <a:blip r:embed="rId12">
              <a:extLst/>
            </a:blip>
            <a:srcRect/>
            <a:stretch>
              <a:fillRect/>
            </a:stretch>
          </p:blipFill>
          <p:spPr>
            <a:xfrm>
              <a:off x="3101845" y="13630"/>
              <a:ext cx="1186337" cy="1186337"/>
            </a:xfrm>
            <a:prstGeom prst="rect">
              <a:avLst/>
            </a:prstGeom>
            <a:ln w="12700" cap="flat">
              <a:noFill/>
              <a:miter lim="400000"/>
            </a:ln>
            <a:effectLst/>
          </p:spPr>
        </p:pic>
        <p:pic>
          <p:nvPicPr>
            <p:cNvPr id="225" name="gl.png"/>
            <p:cNvPicPr/>
            <p:nvPr/>
          </p:nvPicPr>
          <p:blipFill>
            <a:blip r:embed="rId13">
              <a:extLst/>
            </a:blip>
            <a:srcRect/>
            <a:stretch>
              <a:fillRect/>
            </a:stretch>
          </p:blipFill>
          <p:spPr>
            <a:xfrm>
              <a:off x="4670952" y="13630"/>
              <a:ext cx="1186336" cy="1186337"/>
            </a:xfrm>
            <a:prstGeom prst="rect">
              <a:avLst/>
            </a:prstGeom>
            <a:ln w="12700" cap="flat">
              <a:noFill/>
              <a:miter lim="400000"/>
            </a:ln>
            <a:effectLst/>
          </p:spPr>
        </p:pic>
        <p:pic>
          <p:nvPicPr>
            <p:cNvPr id="226" name="gt.png"/>
            <p:cNvPicPr/>
            <p:nvPr/>
          </p:nvPicPr>
          <p:blipFill>
            <a:blip r:embed="rId14">
              <a:extLst/>
            </a:blip>
            <a:srcRect/>
            <a:stretch>
              <a:fillRect/>
            </a:stretch>
          </p:blipFill>
          <p:spPr>
            <a:xfrm>
              <a:off x="6195391" y="13630"/>
              <a:ext cx="1186336" cy="1186337"/>
            </a:xfrm>
            <a:prstGeom prst="rect">
              <a:avLst/>
            </a:prstGeom>
            <a:ln w="12700" cap="flat">
              <a:noFill/>
              <a:miter lim="400000"/>
            </a:ln>
            <a:effectLst/>
          </p:spPr>
        </p:pic>
        <p:pic>
          <p:nvPicPr>
            <p:cNvPr id="227" name="nl.png"/>
            <p:cNvPicPr/>
            <p:nvPr/>
          </p:nvPicPr>
          <p:blipFill>
            <a:blip r:embed="rId15">
              <a:extLst/>
            </a:blip>
            <a:srcRect/>
            <a:stretch>
              <a:fillRect/>
            </a:stretch>
          </p:blipFill>
          <p:spPr>
            <a:xfrm>
              <a:off x="7774755" y="13630"/>
              <a:ext cx="1186337" cy="1186337"/>
            </a:xfrm>
            <a:prstGeom prst="rect">
              <a:avLst/>
            </a:prstGeom>
            <a:ln w="12700" cap="flat">
              <a:noFill/>
              <a:miter lim="400000"/>
            </a:ln>
            <a:effectLst/>
          </p:spPr>
        </p:pic>
      </p:grpSp>
      <p:pic>
        <p:nvPicPr>
          <p:cNvPr id="229" name="in.png"/>
          <p:cNvPicPr/>
          <p:nvPr/>
        </p:nvPicPr>
        <p:blipFill>
          <a:blip r:embed="rId16">
            <a:extLst/>
          </a:blip>
          <a:stretch>
            <a:fillRect/>
          </a:stretch>
        </p:blipFill>
        <p:spPr>
          <a:xfrm>
            <a:off x="1236322" y="4276321"/>
            <a:ext cx="1186337" cy="1186336"/>
          </a:xfrm>
          <a:prstGeom prst="rect">
            <a:avLst/>
          </a:prstGeom>
          <a:ln w="12700">
            <a:miter lim="400000"/>
          </a:ln>
        </p:spPr>
      </p:pic>
      <p:pic>
        <p:nvPicPr>
          <p:cNvPr id="230" name="ie.png"/>
          <p:cNvPicPr/>
          <p:nvPr/>
        </p:nvPicPr>
        <p:blipFill>
          <a:blip r:embed="rId17">
            <a:extLst/>
          </a:blip>
          <a:stretch>
            <a:fillRect/>
          </a:stretch>
        </p:blipFill>
        <p:spPr>
          <a:xfrm>
            <a:off x="2787245" y="4276321"/>
            <a:ext cx="1186336" cy="1186336"/>
          </a:xfrm>
          <a:prstGeom prst="rect">
            <a:avLst/>
          </a:prstGeom>
          <a:ln w="12700">
            <a:miter lim="400000"/>
          </a:ln>
        </p:spPr>
      </p:pic>
      <p:pic>
        <p:nvPicPr>
          <p:cNvPr id="231" name="il.png"/>
          <p:cNvPicPr/>
          <p:nvPr/>
        </p:nvPicPr>
        <p:blipFill>
          <a:blip r:embed="rId18">
            <a:extLst/>
          </a:blip>
          <a:stretch>
            <a:fillRect/>
          </a:stretch>
        </p:blipFill>
        <p:spPr>
          <a:xfrm>
            <a:off x="4338168" y="4276321"/>
            <a:ext cx="1186336" cy="1186336"/>
          </a:xfrm>
          <a:prstGeom prst="rect">
            <a:avLst/>
          </a:prstGeom>
          <a:ln w="12700">
            <a:miter lim="400000"/>
          </a:ln>
        </p:spPr>
      </p:pic>
      <p:pic>
        <p:nvPicPr>
          <p:cNvPr id="232" name="kw.png"/>
          <p:cNvPicPr/>
          <p:nvPr/>
        </p:nvPicPr>
        <p:blipFill>
          <a:blip r:embed="rId19">
            <a:extLst/>
          </a:blip>
          <a:stretch>
            <a:fillRect/>
          </a:stretch>
        </p:blipFill>
        <p:spPr>
          <a:xfrm>
            <a:off x="9011077" y="4274635"/>
            <a:ext cx="1186337" cy="1186337"/>
          </a:xfrm>
          <a:prstGeom prst="rect">
            <a:avLst/>
          </a:prstGeom>
          <a:ln w="12700">
            <a:miter lim="400000"/>
          </a:ln>
        </p:spPr>
      </p:pic>
      <p:pic>
        <p:nvPicPr>
          <p:cNvPr id="233" name="no.png"/>
          <p:cNvPicPr/>
          <p:nvPr/>
        </p:nvPicPr>
        <p:blipFill>
          <a:blip r:embed="rId20">
            <a:extLst/>
          </a:blip>
          <a:stretch>
            <a:fillRect/>
          </a:stretch>
        </p:blipFill>
        <p:spPr>
          <a:xfrm>
            <a:off x="10582141" y="4274635"/>
            <a:ext cx="1186337" cy="1186337"/>
          </a:xfrm>
          <a:prstGeom prst="rect">
            <a:avLst/>
          </a:prstGeom>
          <a:ln w="12700">
            <a:miter lim="400000"/>
          </a:ln>
        </p:spPr>
      </p:pic>
      <p:pic>
        <p:nvPicPr>
          <p:cNvPr id="234" name="hr.png"/>
          <p:cNvPicPr/>
          <p:nvPr/>
        </p:nvPicPr>
        <p:blipFill>
          <a:blip r:embed="rId21">
            <a:extLst/>
          </a:blip>
          <a:stretch>
            <a:fillRect/>
          </a:stretch>
        </p:blipFill>
        <p:spPr>
          <a:xfrm>
            <a:off x="7431713" y="4274635"/>
            <a:ext cx="1186337" cy="1186337"/>
          </a:xfrm>
          <a:prstGeom prst="rect">
            <a:avLst/>
          </a:prstGeom>
          <a:ln w="12700">
            <a:miter lim="400000"/>
          </a:ln>
        </p:spPr>
      </p:pic>
      <p:pic>
        <p:nvPicPr>
          <p:cNvPr id="235" name="dk.png"/>
          <p:cNvPicPr/>
          <p:nvPr/>
        </p:nvPicPr>
        <p:blipFill>
          <a:blip r:embed="rId22">
            <a:extLst/>
          </a:blip>
          <a:stretch>
            <a:fillRect/>
          </a:stretch>
        </p:blipFill>
        <p:spPr>
          <a:xfrm>
            <a:off x="9011077" y="1533075"/>
            <a:ext cx="1186337" cy="1186336"/>
          </a:xfrm>
          <a:prstGeom prst="rect">
            <a:avLst/>
          </a:prstGeom>
          <a:ln w="12700">
            <a:miter lim="400000"/>
          </a:ln>
        </p:spPr>
      </p:pic>
      <p:pic>
        <p:nvPicPr>
          <p:cNvPr id="236" name="es.png"/>
          <p:cNvPicPr/>
          <p:nvPr/>
        </p:nvPicPr>
        <p:blipFill>
          <a:blip r:embed="rId23">
            <a:extLst/>
          </a:blip>
          <a:stretch>
            <a:fillRect/>
          </a:stretch>
        </p:blipFill>
        <p:spPr>
          <a:xfrm>
            <a:off x="1236322" y="7021282"/>
            <a:ext cx="1186337" cy="1186336"/>
          </a:xfrm>
          <a:prstGeom prst="rect">
            <a:avLst/>
          </a:prstGeom>
          <a:ln w="12700">
            <a:miter lim="400000"/>
          </a:ln>
        </p:spPr>
      </p:pic>
      <p:pic>
        <p:nvPicPr>
          <p:cNvPr id="237" name="se.png"/>
          <p:cNvPicPr/>
          <p:nvPr/>
        </p:nvPicPr>
        <p:blipFill>
          <a:blip r:embed="rId24">
            <a:extLst/>
          </a:blip>
          <a:stretch>
            <a:fillRect/>
          </a:stretch>
        </p:blipFill>
        <p:spPr>
          <a:xfrm>
            <a:off x="2787245" y="7021282"/>
            <a:ext cx="1186336" cy="1186336"/>
          </a:xfrm>
          <a:prstGeom prst="rect">
            <a:avLst/>
          </a:prstGeom>
          <a:ln w="12700">
            <a:miter lim="400000"/>
          </a:ln>
        </p:spPr>
      </p:pic>
      <p:pic>
        <p:nvPicPr>
          <p:cNvPr id="238" name="za.png"/>
          <p:cNvPicPr/>
          <p:nvPr/>
        </p:nvPicPr>
        <p:blipFill>
          <a:blip r:embed="rId25">
            <a:extLst/>
          </a:blip>
          <a:stretch>
            <a:fillRect/>
          </a:stretch>
        </p:blipFill>
        <p:spPr>
          <a:xfrm>
            <a:off x="4337331" y="7021282"/>
            <a:ext cx="1186337" cy="1186336"/>
          </a:xfrm>
          <a:prstGeom prst="rect">
            <a:avLst/>
          </a:prstGeom>
          <a:ln w="12700">
            <a:miter lim="400000"/>
          </a:ln>
        </p:spPr>
      </p:pic>
      <p:pic>
        <p:nvPicPr>
          <p:cNvPr id="239" name="de.png"/>
          <p:cNvPicPr/>
          <p:nvPr/>
        </p:nvPicPr>
        <p:blipFill>
          <a:blip r:embed="rId26">
            <a:extLst/>
          </a:blip>
          <a:stretch>
            <a:fillRect/>
          </a:stretch>
        </p:blipFill>
        <p:spPr>
          <a:xfrm>
            <a:off x="9011077" y="7034189"/>
            <a:ext cx="1186337" cy="1186336"/>
          </a:xfrm>
          <a:prstGeom prst="rect">
            <a:avLst/>
          </a:prstGeom>
          <a:ln w="12700">
            <a:miter lim="400000"/>
          </a:ln>
        </p:spPr>
      </p:pic>
      <p:pic>
        <p:nvPicPr>
          <p:cNvPr id="240" name="cz.png"/>
          <p:cNvPicPr/>
          <p:nvPr/>
        </p:nvPicPr>
        <p:blipFill>
          <a:blip r:embed="rId27">
            <a:extLst/>
          </a:blip>
          <a:stretch>
            <a:fillRect/>
          </a:stretch>
        </p:blipFill>
        <p:spPr>
          <a:xfrm>
            <a:off x="5880791" y="7018873"/>
            <a:ext cx="1186336" cy="1186336"/>
          </a:xfrm>
          <a:prstGeom prst="rect">
            <a:avLst/>
          </a:prstGeom>
          <a:ln w="12700">
            <a:miter lim="400000"/>
          </a:ln>
        </p:spPr>
      </p:pic>
      <p:grpSp>
        <p:nvGrpSpPr>
          <p:cNvPr id="247" name="Group 247"/>
          <p:cNvGrpSpPr/>
          <p:nvPr/>
        </p:nvGrpSpPr>
        <p:grpSpPr>
          <a:xfrm>
            <a:off x="2031467" y="5650501"/>
            <a:ext cx="8961092" cy="1197559"/>
            <a:chOff x="0" y="0"/>
            <a:chExt cx="8961091" cy="1197557"/>
          </a:xfrm>
        </p:grpSpPr>
        <p:pic>
          <p:nvPicPr>
            <p:cNvPr id="241" name="pt.png"/>
            <p:cNvPicPr/>
            <p:nvPr/>
          </p:nvPicPr>
          <p:blipFill>
            <a:blip r:embed="rId28">
              <a:extLst/>
            </a:blip>
            <a:srcRect/>
            <a:stretch>
              <a:fillRect/>
            </a:stretch>
          </p:blipFill>
          <p:spPr>
            <a:xfrm>
              <a:off x="1544209" y="9618"/>
              <a:ext cx="1186336" cy="1186337"/>
            </a:xfrm>
            <a:prstGeom prst="rect">
              <a:avLst/>
            </a:prstGeom>
            <a:ln w="12700" cap="flat">
              <a:noFill/>
              <a:miter lim="400000"/>
            </a:ln>
            <a:effectLst/>
          </p:spPr>
        </p:pic>
        <p:pic>
          <p:nvPicPr>
            <p:cNvPr id="242" name="ru.png"/>
            <p:cNvPicPr/>
            <p:nvPr/>
          </p:nvPicPr>
          <p:blipFill>
            <a:blip r:embed="rId29">
              <a:extLst/>
            </a:blip>
            <a:srcRect/>
            <a:stretch>
              <a:fillRect/>
            </a:stretch>
          </p:blipFill>
          <p:spPr>
            <a:xfrm>
              <a:off x="3101009" y="9618"/>
              <a:ext cx="1186336" cy="1186337"/>
            </a:xfrm>
            <a:prstGeom prst="rect">
              <a:avLst/>
            </a:prstGeom>
            <a:ln w="12700" cap="flat">
              <a:noFill/>
              <a:miter lim="400000"/>
            </a:ln>
            <a:effectLst/>
          </p:spPr>
        </p:pic>
        <p:pic>
          <p:nvPicPr>
            <p:cNvPr id="243" name="ch.png"/>
            <p:cNvPicPr/>
            <p:nvPr/>
          </p:nvPicPr>
          <p:blipFill>
            <a:blip r:embed="rId30">
              <a:extLst/>
            </a:blip>
            <a:srcRect/>
            <a:stretch>
              <a:fillRect/>
            </a:stretch>
          </p:blipFill>
          <p:spPr>
            <a:xfrm>
              <a:off x="4644468" y="9618"/>
              <a:ext cx="1186336" cy="1186337"/>
            </a:xfrm>
            <a:prstGeom prst="rect">
              <a:avLst/>
            </a:prstGeom>
            <a:ln w="12700" cap="flat">
              <a:noFill/>
              <a:miter lim="400000"/>
            </a:ln>
            <a:effectLst/>
          </p:spPr>
        </p:pic>
        <p:pic>
          <p:nvPicPr>
            <p:cNvPr id="244" name="pl.png"/>
            <p:cNvPicPr/>
            <p:nvPr/>
          </p:nvPicPr>
          <p:blipFill>
            <a:blip r:embed="rId31">
              <a:extLst/>
            </a:blip>
            <a:srcRect/>
            <a:stretch>
              <a:fillRect/>
            </a:stretch>
          </p:blipFill>
          <p:spPr>
            <a:xfrm>
              <a:off x="0" y="0"/>
              <a:ext cx="1186336" cy="1186336"/>
            </a:xfrm>
            <a:prstGeom prst="rect">
              <a:avLst/>
            </a:prstGeom>
            <a:ln w="12700" cap="flat">
              <a:noFill/>
              <a:miter lim="400000"/>
            </a:ln>
            <a:effectLst/>
          </p:spPr>
        </p:pic>
        <p:pic>
          <p:nvPicPr>
            <p:cNvPr id="245" name="si.png"/>
            <p:cNvPicPr/>
            <p:nvPr/>
          </p:nvPicPr>
          <p:blipFill>
            <a:blip r:embed="rId32">
              <a:extLst/>
            </a:blip>
            <a:srcRect/>
            <a:stretch>
              <a:fillRect/>
            </a:stretch>
          </p:blipFill>
          <p:spPr>
            <a:xfrm>
              <a:off x="7774755" y="11222"/>
              <a:ext cx="1186337" cy="1186336"/>
            </a:xfrm>
            <a:prstGeom prst="rect">
              <a:avLst/>
            </a:prstGeom>
            <a:ln w="12700" cap="flat">
              <a:noFill/>
              <a:miter lim="400000"/>
            </a:ln>
            <a:effectLst/>
          </p:spPr>
        </p:pic>
        <p:pic>
          <p:nvPicPr>
            <p:cNvPr id="246" name="sk.png"/>
            <p:cNvPicPr/>
            <p:nvPr/>
          </p:nvPicPr>
          <p:blipFill>
            <a:blip r:embed="rId33">
              <a:extLst/>
            </a:blip>
            <a:srcRect/>
            <a:stretch>
              <a:fillRect/>
            </a:stretch>
          </p:blipFill>
          <p:spPr>
            <a:xfrm>
              <a:off x="6203691" y="9618"/>
              <a:ext cx="1186336" cy="1186337"/>
            </a:xfrm>
            <a:prstGeom prst="rect">
              <a:avLst/>
            </a:prstGeom>
            <a:ln w="12700" cap="flat">
              <a:noFill/>
              <a:miter lim="400000"/>
            </a:ln>
            <a:effectLst/>
          </p:spPr>
        </p:pic>
      </p:grpSp>
      <p:pic>
        <p:nvPicPr>
          <p:cNvPr id="248" name="tr.png"/>
          <p:cNvPicPr/>
          <p:nvPr/>
        </p:nvPicPr>
        <p:blipFill>
          <a:blip r:embed="rId34">
            <a:extLst/>
          </a:blip>
          <a:stretch>
            <a:fillRect/>
          </a:stretch>
        </p:blipFill>
        <p:spPr>
          <a:xfrm>
            <a:off x="7440014" y="7034189"/>
            <a:ext cx="1186336" cy="1186336"/>
          </a:xfrm>
          <a:prstGeom prst="rect">
            <a:avLst/>
          </a:prstGeom>
          <a:ln w="12700">
            <a:miter lim="400000"/>
          </a:ln>
        </p:spPr>
      </p:pic>
      <p:pic>
        <p:nvPicPr>
          <p:cNvPr id="249" name="us.png"/>
          <p:cNvPicPr/>
          <p:nvPr/>
        </p:nvPicPr>
        <p:blipFill>
          <a:blip r:embed="rId35">
            <a:extLst/>
          </a:blip>
          <a:stretch>
            <a:fillRect/>
          </a:stretch>
        </p:blipFill>
        <p:spPr>
          <a:xfrm>
            <a:off x="10582141" y="7021282"/>
            <a:ext cx="1186337" cy="1186336"/>
          </a:xfrm>
          <a:prstGeom prst="rect">
            <a:avLst/>
          </a:prstGeom>
          <a:ln w="12700">
            <a:miter lim="400000"/>
          </a:ln>
        </p:spPr>
      </p:pic>
      <p:pic>
        <p:nvPicPr>
          <p:cNvPr id="250" name="curacao.png"/>
          <p:cNvPicPr/>
          <p:nvPr/>
        </p:nvPicPr>
        <p:blipFill>
          <a:blip r:embed="rId36">
            <a:extLst/>
          </a:blip>
          <a:srcRect/>
          <a:stretch>
            <a:fillRect/>
          </a:stretch>
        </p:blipFill>
        <p:spPr>
          <a:xfrm>
            <a:off x="7438340" y="1533075"/>
            <a:ext cx="1186336" cy="118633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 name="Shape 254"/>
          <p:cNvSpPr/>
          <p:nvPr/>
        </p:nvSpPr>
        <p:spPr>
          <a:xfrm>
            <a:off x="532312" y="8827593"/>
            <a:ext cx="11940176" cy="838201"/>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lvl1pPr marR="457200" algn="ctr" defTabSz="457200">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2400" i="1">
                <a:latin typeface="+mn-lt"/>
                <a:ea typeface="+mn-ea"/>
                <a:cs typeface="+mn-cs"/>
                <a:sym typeface="Helvetica Light"/>
              </a:defRPr>
            </a:lvl1pPr>
          </a:lstStyle>
          <a:p>
            <a:pPr lvl="0">
              <a:defRPr sz="1800" i="0"/>
            </a:pPr>
            <a:r>
              <a:rPr sz="2400" i="1"/>
              <a:t>Source: European Social Survey</a:t>
            </a:r>
          </a:p>
        </p:txBody>
      </p:sp>
      <p:sp>
        <p:nvSpPr>
          <p:cNvPr id="255" name="Shape 255"/>
          <p:cNvSpPr/>
          <p:nvPr/>
        </p:nvSpPr>
        <p:spPr>
          <a:xfrm>
            <a:off x="790765" y="358095"/>
            <a:ext cx="11423270" cy="953991"/>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lvl1pPr marL="39199" marR="39199" algn="ctr" defTabSz="449262">
              <a:lnSpc>
                <a:spcPct val="80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3000">
                <a:uFill>
                  <a:solidFill/>
                </a:uFill>
              </a:defRPr>
            </a:lvl1pPr>
          </a:lstStyle>
          <a:p>
            <a:pPr lvl="0">
              <a:defRPr sz="1800">
                <a:uFillTx/>
              </a:defRPr>
            </a:pPr>
            <a:r>
              <a:rPr sz="3000">
                <a:uFill>
                  <a:solidFill/>
                </a:uFill>
              </a:rPr>
              <a:t>Job Satisfaction and satisfaction with work-life balance among people in paid work, by European country</a:t>
            </a:r>
          </a:p>
        </p:txBody>
      </p:sp>
      <p:pic>
        <p:nvPicPr>
          <p:cNvPr id="256" name="Work_and_wellbeing_beskåret.png"/>
          <p:cNvPicPr/>
          <p:nvPr/>
        </p:nvPicPr>
        <p:blipFill>
          <a:blip r:embed="rId3">
            <a:extLst/>
          </a:blip>
          <a:stretch>
            <a:fillRect/>
          </a:stretch>
        </p:blipFill>
        <p:spPr>
          <a:xfrm>
            <a:off x="3229506" y="1430329"/>
            <a:ext cx="6545788" cy="727902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sp>
        <p:nvSpPr>
          <p:cNvPr id="262" name="Shape 262"/>
          <p:cNvSpPr>
            <a:spLocks noGrp="1"/>
          </p:cNvSpPr>
          <p:nvPr>
            <p:ph type="title"/>
          </p:nvPr>
        </p:nvSpPr>
        <p:spPr>
          <a:xfrm>
            <a:off x="377527" y="728033"/>
            <a:ext cx="12249746" cy="1964400"/>
          </a:xfrm>
          <a:prstGeom prst="rect">
            <a:avLst/>
          </a:prstGeom>
        </p:spPr>
        <p:txBody>
          <a:bodyPr/>
          <a:lstStyle>
            <a:lvl1pPr algn="ctr">
              <a:defRPr>
                <a:solidFill>
                  <a:srgbClr val="0E030A"/>
                </a:solidFill>
              </a:defRPr>
            </a:lvl1pPr>
          </a:lstStyle>
          <a:p>
            <a:pPr lvl="0">
              <a:defRPr sz="1800">
                <a:solidFill>
                  <a:srgbClr val="000000"/>
                </a:solidFill>
              </a:defRPr>
            </a:pPr>
            <a:r>
              <a:rPr lang="nb-NO" sz="10000" dirty="0" err="1" smtClean="0">
                <a:solidFill>
                  <a:srgbClr val="F38900"/>
                </a:solidFill>
                <a:latin typeface="Sketch Block Bold" panose="02000000000000000000" pitchFamily="50" charset="0"/>
              </a:rPr>
              <a:t>Arbeidsgle</a:t>
            </a:r>
            <a:r>
              <a:rPr sz="10000" dirty="0" smtClean="0">
                <a:solidFill>
                  <a:srgbClr val="F38900"/>
                </a:solidFill>
                <a:latin typeface="Sketch Block Bold" panose="02000000000000000000" pitchFamily="50" charset="0"/>
              </a:rPr>
              <a:t>de</a:t>
            </a:r>
            <a:endParaRPr sz="10000" dirty="0">
              <a:solidFill>
                <a:srgbClr val="F38900"/>
              </a:solidFill>
              <a:latin typeface="Sketch Block Bold" panose="02000000000000000000" pitchFamily="50" charset="0"/>
            </a:endParaRPr>
          </a:p>
        </p:txBody>
      </p:sp>
      <p:sp>
        <p:nvSpPr>
          <p:cNvPr id="263" name="Shape 263"/>
          <p:cNvSpPr>
            <a:spLocks noGrp="1"/>
          </p:cNvSpPr>
          <p:nvPr>
            <p:ph type="body" idx="1"/>
          </p:nvPr>
        </p:nvSpPr>
        <p:spPr>
          <a:xfrm>
            <a:off x="20041" y="5795466"/>
            <a:ext cx="12964718" cy="3230101"/>
          </a:xfrm>
          <a:prstGeom prst="rect">
            <a:avLst/>
          </a:prstGeom>
        </p:spPr>
        <p:txBody>
          <a:bodyPr>
            <a:noAutofit/>
          </a:bodyPr>
          <a:lstStyle/>
          <a:p>
            <a:pPr lvl="0" algn="ctr">
              <a:defRPr sz="1800">
                <a:solidFill>
                  <a:srgbClr val="000000"/>
                </a:solidFill>
              </a:defRPr>
            </a:pPr>
            <a:r>
              <a:rPr lang="nb-NO" sz="10000" dirty="0" smtClean="0">
                <a:solidFill>
                  <a:srgbClr val="EE7501"/>
                </a:solidFill>
                <a:latin typeface="Sketch Block Bold" panose="02000000000000000000" pitchFamily="50" charset="0"/>
              </a:rPr>
              <a:t>Et skandinavisk fenomen</a:t>
            </a:r>
            <a:endParaRPr sz="10000" dirty="0">
              <a:solidFill>
                <a:srgbClr val="EE7501"/>
              </a:solidFill>
              <a:latin typeface="Sketch Block Bold" panose="02000000000000000000" pitchFamily="50" charset="0"/>
            </a:endParaRPr>
          </a:p>
        </p:txBody>
      </p:sp>
      <p:pic>
        <p:nvPicPr>
          <p:cNvPr id="264" name="dk.png"/>
          <p:cNvPicPr/>
          <p:nvPr/>
        </p:nvPicPr>
        <p:blipFill>
          <a:blip r:embed="rId2">
            <a:extLst/>
          </a:blip>
          <a:stretch>
            <a:fillRect/>
          </a:stretch>
        </p:blipFill>
        <p:spPr>
          <a:xfrm>
            <a:off x="656166" y="3291449"/>
            <a:ext cx="1905001" cy="1905001"/>
          </a:xfrm>
          <a:prstGeom prst="rect">
            <a:avLst/>
          </a:prstGeom>
          <a:ln w="12700">
            <a:miter lim="400000"/>
          </a:ln>
        </p:spPr>
      </p:pic>
      <p:pic>
        <p:nvPicPr>
          <p:cNvPr id="265" name="is.png"/>
          <p:cNvPicPr/>
          <p:nvPr/>
        </p:nvPicPr>
        <p:blipFill>
          <a:blip r:embed="rId3">
            <a:extLst/>
          </a:blip>
          <a:stretch>
            <a:fillRect/>
          </a:stretch>
        </p:blipFill>
        <p:spPr>
          <a:xfrm>
            <a:off x="3103032" y="3291449"/>
            <a:ext cx="1905001" cy="1905001"/>
          </a:xfrm>
          <a:prstGeom prst="rect">
            <a:avLst/>
          </a:prstGeom>
          <a:ln w="12700">
            <a:miter lim="400000"/>
          </a:ln>
        </p:spPr>
      </p:pic>
      <p:pic>
        <p:nvPicPr>
          <p:cNvPr id="266" name="fi.png"/>
          <p:cNvPicPr/>
          <p:nvPr/>
        </p:nvPicPr>
        <p:blipFill>
          <a:blip r:embed="rId4">
            <a:extLst/>
          </a:blip>
          <a:stretch>
            <a:fillRect/>
          </a:stretch>
        </p:blipFill>
        <p:spPr>
          <a:xfrm>
            <a:off x="5549899" y="3291449"/>
            <a:ext cx="1905001" cy="1905001"/>
          </a:xfrm>
          <a:prstGeom prst="rect">
            <a:avLst/>
          </a:prstGeom>
          <a:ln w="12700">
            <a:miter lim="400000"/>
          </a:ln>
        </p:spPr>
      </p:pic>
      <p:pic>
        <p:nvPicPr>
          <p:cNvPr id="267" name="no.png"/>
          <p:cNvPicPr/>
          <p:nvPr/>
        </p:nvPicPr>
        <p:blipFill>
          <a:blip r:embed="rId5">
            <a:extLst/>
          </a:blip>
          <a:stretch>
            <a:fillRect/>
          </a:stretch>
        </p:blipFill>
        <p:spPr>
          <a:xfrm>
            <a:off x="7996766" y="3291449"/>
            <a:ext cx="1905001" cy="1905001"/>
          </a:xfrm>
          <a:prstGeom prst="rect">
            <a:avLst/>
          </a:prstGeom>
          <a:ln w="12700">
            <a:miter lim="400000"/>
          </a:ln>
        </p:spPr>
      </p:pic>
      <p:pic>
        <p:nvPicPr>
          <p:cNvPr id="268" name="se.png"/>
          <p:cNvPicPr/>
          <p:nvPr/>
        </p:nvPicPr>
        <p:blipFill>
          <a:blip r:embed="rId6">
            <a:extLst/>
          </a:blip>
          <a:stretch>
            <a:fillRect/>
          </a:stretch>
        </p:blipFill>
        <p:spPr>
          <a:xfrm>
            <a:off x="10443633" y="3291449"/>
            <a:ext cx="1905001" cy="1905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6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26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26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26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6" animBg="1" advAuto="0"/>
      <p:bldP spid="264" grpId="1" animBg="1" advAuto="0"/>
      <p:bldP spid="265" grpId="2" animBg="1" advAuto="0"/>
      <p:bldP spid="266" grpId="3" animBg="1" advAuto="0"/>
      <p:bldP spid="267" grpId="4" animBg="1" advAuto="0"/>
      <p:bldP spid="268" grpId="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idx="4294967295"/>
          </p:nvPr>
        </p:nvSpPr>
        <p:spPr>
          <a:xfrm>
            <a:off x="1301750" y="1249363"/>
            <a:ext cx="11703050" cy="5572351"/>
          </a:xfrm>
          <a:prstGeom prst="rect">
            <a:avLst/>
          </a:prstGeom>
        </p:spPr>
        <p:txBody>
          <a:bodyPr/>
          <a:lstStyle/>
          <a:p>
            <a:pPr lvl="0">
              <a:defRPr sz="1800">
                <a:solidFill>
                  <a:srgbClr val="000000"/>
                </a:solidFill>
              </a:defRPr>
            </a:pPr>
            <a:r>
              <a:rPr sz="6000" b="1" dirty="0" err="1">
                <a:latin typeface="Century Schoolbook"/>
                <a:ea typeface="Century Schoolbook"/>
                <a:cs typeface="Century Schoolbook"/>
                <a:sym typeface="Century Schoolbook"/>
              </a:rPr>
              <a:t>Arbeitsfreude</a:t>
            </a:r>
            <a:endParaRPr sz="6000" b="1" dirty="0">
              <a:latin typeface="Century Schoolbook"/>
              <a:ea typeface="Century Schoolbook"/>
              <a:cs typeface="Century Schoolbook"/>
              <a:sym typeface="Century Schoolbook"/>
            </a:endParaRPr>
          </a:p>
          <a:p>
            <a:pPr lvl="0">
              <a:defRPr sz="1800">
                <a:solidFill>
                  <a:srgbClr val="000000"/>
                </a:solidFill>
              </a:defRPr>
            </a:pPr>
            <a:r>
              <a:rPr sz="6000" dirty="0">
                <a:solidFill>
                  <a:srgbClr val="0E030A"/>
                </a:solidFill>
                <a:latin typeface="Century Schoolbook"/>
                <a:ea typeface="Century Schoolbook"/>
                <a:cs typeface="Century Schoolbook"/>
                <a:sym typeface="Century Schoolbook"/>
              </a:rPr>
              <a:t>Happiness at </a:t>
            </a:r>
            <a:r>
              <a:rPr sz="6000" dirty="0" smtClean="0">
                <a:solidFill>
                  <a:srgbClr val="0E030A"/>
                </a:solidFill>
                <a:latin typeface="Century Schoolbook"/>
                <a:ea typeface="Century Schoolbook"/>
                <a:cs typeface="Century Schoolbook"/>
                <a:sym typeface="Century Schoolbook"/>
              </a:rPr>
              <a:t>work</a:t>
            </a:r>
            <a:r>
              <a:rPr lang="nb-NO" sz="6000" dirty="0" smtClean="0">
                <a:solidFill>
                  <a:srgbClr val="0E030A"/>
                </a:solidFill>
                <a:latin typeface="Century Schoolbook"/>
                <a:ea typeface="Century Schoolbook"/>
                <a:cs typeface="Century Schoolbook"/>
                <a:sym typeface="Century Schoolbook"/>
              </a:rPr>
              <a:t/>
            </a:r>
            <a:br>
              <a:rPr lang="nb-NO" sz="6000" dirty="0" smtClean="0">
                <a:solidFill>
                  <a:srgbClr val="0E030A"/>
                </a:solidFill>
                <a:latin typeface="Century Schoolbook"/>
                <a:ea typeface="Century Schoolbook"/>
                <a:cs typeface="Century Schoolbook"/>
                <a:sym typeface="Century Schoolbook"/>
              </a:rPr>
            </a:br>
            <a:r>
              <a:rPr lang="nb-NO" sz="6000" dirty="0" smtClean="0">
                <a:solidFill>
                  <a:srgbClr val="0E030A"/>
                </a:solidFill>
                <a:latin typeface="Century Schoolbook"/>
                <a:ea typeface="Century Schoolbook"/>
                <a:cs typeface="Century Schoolbook"/>
                <a:sym typeface="Century Schoolbook"/>
              </a:rPr>
              <a:t>Arbeidsglede</a:t>
            </a:r>
            <a:endParaRPr sz="6000" dirty="0">
              <a:solidFill>
                <a:srgbClr val="0E030A"/>
              </a:solidFill>
              <a:latin typeface="Century Schoolbook"/>
              <a:ea typeface="Century Schoolbook"/>
              <a:cs typeface="Century Schoolbook"/>
              <a:sym typeface="Century Schoolbook"/>
            </a:endParaRPr>
          </a:p>
        </p:txBody>
      </p:sp>
      <p:pic>
        <p:nvPicPr>
          <p:cNvPr id="271" name="de.png"/>
          <p:cNvPicPr/>
          <p:nvPr/>
        </p:nvPicPr>
        <p:blipFill>
          <a:blip r:embed="rId2">
            <a:extLst/>
          </a:blip>
          <a:stretch>
            <a:fillRect/>
          </a:stretch>
        </p:blipFill>
        <p:spPr>
          <a:xfrm>
            <a:off x="634272" y="1265766"/>
            <a:ext cx="1270001" cy="1270001"/>
          </a:xfrm>
          <a:prstGeom prst="rect">
            <a:avLst/>
          </a:prstGeom>
          <a:ln w="12700">
            <a:miter lim="400000"/>
          </a:ln>
        </p:spPr>
      </p:pic>
      <p:sp>
        <p:nvSpPr>
          <p:cNvPr id="272" name="Shape 272"/>
          <p:cNvSpPr/>
          <p:nvPr/>
        </p:nvSpPr>
        <p:spPr>
          <a:xfrm>
            <a:off x="1269272" y="5513614"/>
            <a:ext cx="9864776" cy="10160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pPr>
            <a:r>
              <a:rPr sz="6000" dirty="0">
                <a:solidFill>
                  <a:srgbClr val="0E030A"/>
                </a:solidFill>
                <a:latin typeface="Century Schoolbook"/>
                <a:ea typeface="Century Schoolbook"/>
                <a:cs typeface="Century Schoolbook"/>
                <a:sym typeface="Century Schoolbook"/>
              </a:rPr>
              <a:t>Usage: </a:t>
            </a:r>
            <a:r>
              <a:rPr sz="6000" dirty="0">
                <a:solidFill>
                  <a:srgbClr val="EE7501"/>
                </a:solidFill>
                <a:latin typeface="Century Schoolbook"/>
                <a:ea typeface="Century Schoolbook"/>
                <a:cs typeface="Century Schoolbook"/>
                <a:sym typeface="Century Schoolbook"/>
              </a:rPr>
              <a:t>Very rare</a:t>
            </a:r>
          </a:p>
        </p:txBody>
      </p:sp>
    </p:spTree>
    <p:extLst>
      <p:ext uri="{BB962C8B-B14F-4D97-AF65-F5344CB8AC3E}">
        <p14:creationId xmlns:p14="http://schemas.microsoft.com/office/powerpoint/2010/main" val="373268090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74" name="Shape 274"/>
          <p:cNvSpPr>
            <a:spLocks noGrp="1"/>
          </p:cNvSpPr>
          <p:nvPr>
            <p:ph type="title" idx="4294967295"/>
          </p:nvPr>
        </p:nvSpPr>
        <p:spPr>
          <a:xfrm>
            <a:off x="2302205" y="1850483"/>
            <a:ext cx="11702390" cy="6674380"/>
          </a:xfrm>
          <a:prstGeom prst="rect">
            <a:avLst/>
          </a:prstGeom>
        </p:spPr>
        <p:txBody>
          <a:bodyPr anchor="t">
            <a:normAutofit/>
          </a:bodyPr>
          <a:lstStyle>
            <a:lvl1pPr defTabSz="584200">
              <a:lnSpc>
                <a:spcPct val="50000"/>
              </a:lnSpc>
              <a:defRPr sz="7200" b="1">
                <a:solidFill>
                  <a:srgbClr val="0E030A"/>
                </a:solidFill>
                <a:uFillTx/>
                <a:latin typeface="Century Schoolbook"/>
                <a:ea typeface="Century Schoolbook"/>
                <a:cs typeface="Century Schoolbook"/>
                <a:sym typeface="Century Schoolbook"/>
              </a:defRPr>
            </a:lvl1pPr>
          </a:lstStyle>
          <a:p>
            <a:pPr lvl="0">
              <a:defRPr sz="1800" b="0">
                <a:solidFill>
                  <a:srgbClr val="000000"/>
                </a:solidFill>
              </a:defRPr>
            </a:pPr>
            <a:r>
              <a:rPr sz="7200" b="1" dirty="0" err="1">
                <a:solidFill>
                  <a:srgbClr val="0E030A"/>
                </a:solidFill>
              </a:rPr>
              <a:t>過労死</a:t>
            </a:r>
            <a:r>
              <a:rPr sz="7200" b="1" dirty="0">
                <a:solidFill>
                  <a:srgbClr val="0E030A"/>
                </a:solidFill>
              </a:rPr>
              <a:t> (</a:t>
            </a:r>
            <a:r>
              <a:rPr sz="7200" b="1" dirty="0" err="1">
                <a:solidFill>
                  <a:srgbClr val="0E030A"/>
                </a:solidFill>
              </a:rPr>
              <a:t>karoshi</a:t>
            </a:r>
            <a:r>
              <a:rPr sz="7200" b="1" dirty="0">
                <a:solidFill>
                  <a:srgbClr val="0E030A"/>
                </a:solidFill>
              </a:rPr>
              <a:t>)</a:t>
            </a:r>
          </a:p>
        </p:txBody>
      </p:sp>
      <p:pic>
        <p:nvPicPr>
          <p:cNvPr id="275" name="jp.png"/>
          <p:cNvPicPr/>
          <p:nvPr/>
        </p:nvPicPr>
        <p:blipFill>
          <a:blip r:embed="rId3">
            <a:extLst/>
          </a:blip>
          <a:stretch>
            <a:fillRect/>
          </a:stretch>
        </p:blipFill>
        <p:spPr>
          <a:xfrm>
            <a:off x="651205" y="1831821"/>
            <a:ext cx="1270001" cy="1270001"/>
          </a:xfrm>
          <a:prstGeom prst="rect">
            <a:avLst/>
          </a:prstGeom>
          <a:ln w="12700">
            <a:miter lim="400000"/>
          </a:ln>
        </p:spPr>
      </p:pic>
      <p:sp>
        <p:nvSpPr>
          <p:cNvPr id="276" name="Shape 276"/>
          <p:cNvSpPr/>
          <p:nvPr/>
        </p:nvSpPr>
        <p:spPr>
          <a:xfrm>
            <a:off x="-1337735" y="9104058"/>
            <a:ext cx="15189203" cy="2150535"/>
          </a:xfrm>
          <a:prstGeom prst="rect">
            <a:avLst/>
          </a:prstGeom>
          <a:solidFill>
            <a:srgbClr val="6E8E99"/>
          </a:solid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277" name="Dictionary.png"/>
          <p:cNvPicPr/>
          <p:nvPr/>
        </p:nvPicPr>
        <p:blipFill>
          <a:blip r:embed="rId4">
            <a:extLst/>
          </a:blip>
          <a:srcRect l="4053" r="4053"/>
          <a:stretch>
            <a:fillRect/>
          </a:stretch>
        </p:blipFill>
        <p:spPr>
          <a:xfrm>
            <a:off x="5382090" y="5590865"/>
            <a:ext cx="7250178" cy="5437633"/>
          </a:xfrm>
          <a:prstGeom prst="rect">
            <a:avLst/>
          </a:prstGeom>
          <a:ln w="12700">
            <a:miter lim="400000"/>
          </a:ln>
        </p:spPr>
      </p:pic>
      <p:sp>
        <p:nvSpPr>
          <p:cNvPr id="278" name="Shape 278"/>
          <p:cNvSpPr/>
          <p:nvPr/>
        </p:nvSpPr>
        <p:spPr>
          <a:xfrm>
            <a:off x="2324943" y="3173061"/>
            <a:ext cx="9287799"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pPr>
            <a:r>
              <a:rPr sz="6000" dirty="0">
                <a:solidFill>
                  <a:srgbClr val="EE7501"/>
                </a:solidFill>
                <a:latin typeface="Sketch Block Bold" panose="02000000000000000000" pitchFamily="50" charset="0"/>
                <a:ea typeface="Century Schoolbook"/>
                <a:cs typeface="Century Schoolbook"/>
                <a:sym typeface="Century Schoolbook"/>
              </a:rPr>
              <a:t>Death</a:t>
            </a:r>
            <a:r>
              <a:rPr sz="6000" dirty="0">
                <a:solidFill>
                  <a:srgbClr val="0E030A"/>
                </a:solidFill>
                <a:latin typeface="Sketch Block Bold" panose="02000000000000000000" pitchFamily="50" charset="0"/>
                <a:ea typeface="Century Schoolbook"/>
                <a:cs typeface="Century Schoolbook"/>
                <a:sym typeface="Century Schoolbook"/>
              </a:rPr>
              <a:t> from overwork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Clockg.png"/>
          <p:cNvPicPr/>
          <p:nvPr/>
        </p:nvPicPr>
        <p:blipFill>
          <a:blip r:embed="rId3">
            <a:alphaModFix amt="44656"/>
            <a:extLst/>
          </a:blip>
          <a:stretch>
            <a:fillRect/>
          </a:stretch>
        </p:blipFill>
        <p:spPr>
          <a:xfrm>
            <a:off x="-5492638" y="-146089"/>
            <a:ext cx="20709753" cy="10045777"/>
          </a:xfrm>
          <a:prstGeom prst="rect">
            <a:avLst/>
          </a:prstGeom>
          <a:ln w="12700">
            <a:miter lim="400000"/>
          </a:ln>
          <a:effectLst>
            <a:outerShdw dist="25400" dir="5400000" rotWithShape="0">
              <a:srgbClr val="595959">
                <a:alpha val="50000"/>
              </a:srgbClr>
            </a:outerShdw>
          </a:effectLst>
        </p:spPr>
      </p:pic>
      <p:sp>
        <p:nvSpPr>
          <p:cNvPr id="143" name="Shape 143"/>
          <p:cNvSpPr>
            <a:spLocks noGrp="1"/>
          </p:cNvSpPr>
          <p:nvPr>
            <p:ph type="title"/>
          </p:nvPr>
        </p:nvSpPr>
        <p:spPr>
          <a:xfrm>
            <a:off x="660400" y="893233"/>
            <a:ext cx="11684000" cy="6761936"/>
          </a:xfrm>
          <a:prstGeom prst="rect">
            <a:avLst/>
          </a:prstGeom>
        </p:spPr>
        <p:txBody>
          <a:bodyPr/>
          <a:lstStyle/>
          <a:p>
            <a:pPr lvl="0" algn="l" defTabSz="502412">
              <a:lnSpc>
                <a:spcPct val="100000"/>
              </a:lnSpc>
              <a:defRPr sz="1800">
                <a:solidFill>
                  <a:srgbClr val="000000"/>
                </a:solidFill>
              </a:defRPr>
            </a:pPr>
            <a:r>
              <a:rPr lang="nb-NO" sz="3440" dirty="0" smtClean="0">
                <a:latin typeface="Sketch Block Bold" panose="02000000000000000000" pitchFamily="50" charset="0"/>
              </a:rPr>
              <a:t>	10</a:t>
            </a:r>
            <a:r>
              <a:rPr sz="3440" dirty="0" smtClean="0">
                <a:latin typeface="Sketch Block Bold" panose="02000000000000000000" pitchFamily="50" charset="0"/>
              </a:rPr>
              <a:t>:00 </a:t>
            </a:r>
            <a:r>
              <a:rPr lang="nb-NO" sz="3440" dirty="0" smtClean="0">
                <a:latin typeface="Sketch Block Bold" panose="02000000000000000000" pitchFamily="50" charset="0"/>
              </a:rPr>
              <a:t>	Introduksjon til arbeidsglede</a:t>
            </a:r>
            <a:r>
              <a:rPr lang="nb-NO" sz="3440" dirty="0">
                <a:latin typeface="Sketch Block Bold" panose="02000000000000000000" pitchFamily="50" charset="0"/>
              </a:rPr>
              <a:t/>
            </a:r>
            <a:br>
              <a:rPr lang="nb-NO" sz="3440" dirty="0">
                <a:latin typeface="Sketch Block Bold" panose="02000000000000000000" pitchFamily="50" charset="0"/>
              </a:rPr>
            </a:br>
            <a:r>
              <a:rPr lang="nb-NO" sz="3440" dirty="0">
                <a:latin typeface="Sketch Block Bold" panose="02000000000000000000" pitchFamily="50" charset="0"/>
              </a:rPr>
              <a:t>	</a:t>
            </a:r>
            <a:r>
              <a:rPr sz="3440" dirty="0" smtClean="0">
                <a:latin typeface="Sketch Block Bold" panose="02000000000000000000" pitchFamily="50" charset="0"/>
              </a:rPr>
              <a:t>1</a:t>
            </a:r>
            <a:r>
              <a:rPr lang="nb-NO" sz="3440" dirty="0" smtClean="0">
                <a:latin typeface="Sketch Block Bold" panose="02000000000000000000" pitchFamily="50" charset="0"/>
              </a:rPr>
              <a:t>1</a:t>
            </a:r>
            <a:r>
              <a:rPr sz="3440" dirty="0" smtClean="0">
                <a:latin typeface="Sketch Block Bold" panose="02000000000000000000" pitchFamily="50" charset="0"/>
              </a:rPr>
              <a:t>:</a:t>
            </a:r>
            <a:r>
              <a:rPr lang="nb-NO" sz="3440" dirty="0" smtClean="0">
                <a:latin typeface="Sketch Block Bold" panose="02000000000000000000" pitchFamily="50" charset="0"/>
              </a:rPr>
              <a:t>0</a:t>
            </a:r>
            <a:r>
              <a:rPr sz="3440" dirty="0" smtClean="0">
                <a:latin typeface="Sketch Block Bold" panose="02000000000000000000" pitchFamily="50" charset="0"/>
              </a:rPr>
              <a:t>0 </a:t>
            </a:r>
            <a:r>
              <a:rPr lang="nb-NO" sz="3440" dirty="0" smtClean="0">
                <a:latin typeface="Sketch Block Bold" panose="02000000000000000000" pitchFamily="50" charset="0"/>
              </a:rPr>
              <a:t>	Pause</a:t>
            </a:r>
            <a:endParaRPr sz="3440" dirty="0">
              <a:latin typeface="Sketch Block Bold" panose="02000000000000000000" pitchFamily="50" charset="0"/>
            </a:endParaRPr>
          </a:p>
          <a:p>
            <a:pPr lvl="0" algn="l" defTabSz="502412">
              <a:lnSpc>
                <a:spcPct val="100000"/>
              </a:lnSpc>
              <a:defRPr sz="1800">
                <a:solidFill>
                  <a:srgbClr val="000000"/>
                </a:solidFill>
              </a:defRPr>
            </a:pPr>
            <a:r>
              <a:rPr lang="nb-NO" sz="3440" smtClean="0">
                <a:latin typeface="Sketch Block Bold" panose="02000000000000000000" pitchFamily="50" charset="0"/>
              </a:rPr>
              <a:t>	11.05</a:t>
            </a:r>
            <a:r>
              <a:rPr lang="nb-NO" sz="3440" dirty="0" smtClean="0">
                <a:latin typeface="Sketch Block Bold" panose="02000000000000000000" pitchFamily="50" charset="0"/>
              </a:rPr>
              <a:t>		Introduksjon til arbeidsglede fortsatt	</a:t>
            </a:r>
            <a:br>
              <a:rPr lang="nb-NO" sz="3440" dirty="0" smtClean="0">
                <a:latin typeface="Sketch Block Bold" panose="02000000000000000000" pitchFamily="50" charset="0"/>
              </a:rPr>
            </a:br>
            <a:r>
              <a:rPr lang="nb-NO" sz="3440" dirty="0" smtClean="0">
                <a:latin typeface="Sketch Block Bold" panose="02000000000000000000" pitchFamily="50" charset="0"/>
              </a:rPr>
              <a:t>	12</a:t>
            </a:r>
            <a:r>
              <a:rPr sz="3440" dirty="0" smtClean="0">
                <a:latin typeface="Sketch Block Bold" panose="02000000000000000000" pitchFamily="50" charset="0"/>
              </a:rPr>
              <a:t>:</a:t>
            </a:r>
            <a:r>
              <a:rPr lang="nb-NO" sz="3440" dirty="0">
                <a:latin typeface="Sketch Block Bold" panose="02000000000000000000" pitchFamily="50" charset="0"/>
              </a:rPr>
              <a:t>0</a:t>
            </a:r>
            <a:r>
              <a:rPr lang="nb-NO" sz="3440" dirty="0" smtClean="0">
                <a:latin typeface="Sketch Block Bold" panose="02000000000000000000" pitchFamily="50" charset="0"/>
              </a:rPr>
              <a:t>0		Pause</a:t>
            </a:r>
            <a:br>
              <a:rPr lang="nb-NO" sz="3440" dirty="0" smtClean="0">
                <a:latin typeface="Sketch Block Bold" panose="02000000000000000000" pitchFamily="50" charset="0"/>
              </a:rPr>
            </a:br>
            <a:r>
              <a:rPr lang="nb-NO" sz="3440" dirty="0">
                <a:latin typeface="Sketch Block Bold" panose="02000000000000000000" pitchFamily="50" charset="0"/>
              </a:rPr>
              <a:t>	</a:t>
            </a:r>
            <a:r>
              <a:rPr lang="nb-NO" sz="3440" dirty="0" smtClean="0">
                <a:latin typeface="Sketch Block Bold" panose="02000000000000000000" pitchFamily="50" charset="0"/>
              </a:rPr>
              <a:t>12.20		Plan </a:t>
            </a:r>
            <a:r>
              <a:rPr lang="nb-NO" sz="3440" dirty="0">
                <a:latin typeface="Sketch Block Bold" panose="02000000000000000000" pitchFamily="50" charset="0"/>
              </a:rPr>
              <a:t>for arbeidsglede</a:t>
            </a:r>
            <a:r>
              <a:rPr sz="3440" dirty="0">
                <a:latin typeface="Sketch Block Bold" panose="02000000000000000000" pitchFamily="50" charset="0"/>
              </a:rPr>
              <a:t/>
            </a:r>
            <a:br>
              <a:rPr sz="3440" dirty="0">
                <a:latin typeface="Sketch Block Bold" panose="02000000000000000000" pitchFamily="50" charset="0"/>
              </a:rPr>
            </a:br>
            <a:r>
              <a:rPr lang="nb-NO" sz="3440" dirty="0" smtClean="0">
                <a:latin typeface="Sketch Block Bold" panose="02000000000000000000" pitchFamily="50" charset="0"/>
              </a:rPr>
              <a:t>	13</a:t>
            </a:r>
            <a:r>
              <a:rPr sz="3440" dirty="0" smtClean="0">
                <a:latin typeface="Sketch Block Bold" panose="02000000000000000000" pitchFamily="50" charset="0"/>
              </a:rPr>
              <a:t>:</a:t>
            </a:r>
            <a:r>
              <a:rPr lang="nb-NO" sz="3440" dirty="0" smtClean="0">
                <a:latin typeface="Sketch Block Bold" panose="02000000000000000000" pitchFamily="50" charset="0"/>
              </a:rPr>
              <a:t>30</a:t>
            </a:r>
            <a:r>
              <a:rPr sz="3440" dirty="0" smtClean="0">
                <a:latin typeface="Sketch Block Bold" panose="02000000000000000000" pitchFamily="50" charset="0"/>
              </a:rPr>
              <a:t>   </a:t>
            </a:r>
            <a:r>
              <a:rPr lang="nb-NO" sz="3440" dirty="0" smtClean="0">
                <a:latin typeface="Sketch Block Bold" panose="02000000000000000000" pitchFamily="50" charset="0"/>
              </a:rPr>
              <a:t>	Ros og annerkjennelse</a:t>
            </a:r>
            <a:r>
              <a:rPr sz="3440" dirty="0" smtClean="0">
                <a:latin typeface="Sketch Block Bold" panose="02000000000000000000" pitchFamily="50" charset="0"/>
              </a:rPr>
              <a:t>: </a:t>
            </a:r>
            <a:r>
              <a:rPr sz="3440" dirty="0">
                <a:latin typeface="Sketch Block Bold" panose="02000000000000000000" pitchFamily="50" charset="0"/>
              </a:rPr>
              <a:t>The poncho </a:t>
            </a:r>
          </a:p>
          <a:p>
            <a:pPr lvl="0" algn="l" defTabSz="502412">
              <a:lnSpc>
                <a:spcPct val="100000"/>
              </a:lnSpc>
              <a:defRPr sz="1800">
                <a:solidFill>
                  <a:srgbClr val="000000"/>
                </a:solidFill>
              </a:defRPr>
            </a:pPr>
            <a:r>
              <a:rPr lang="nb-NO" sz="3440" dirty="0" smtClean="0">
                <a:latin typeface="Sketch Block Bold" panose="02000000000000000000" pitchFamily="50" charset="0"/>
              </a:rPr>
              <a:t>	14</a:t>
            </a:r>
            <a:r>
              <a:rPr sz="3440" dirty="0" smtClean="0">
                <a:latin typeface="Sketch Block Bold" panose="02000000000000000000" pitchFamily="50" charset="0"/>
              </a:rPr>
              <a:t>:00   </a:t>
            </a:r>
            <a:r>
              <a:rPr lang="nb-NO" sz="3440" dirty="0" smtClean="0">
                <a:latin typeface="Sketch Block Bold" panose="02000000000000000000" pitchFamily="50" charset="0"/>
              </a:rPr>
              <a:t>	Slutt</a:t>
            </a:r>
            <a:r>
              <a:rPr sz="3440" dirty="0" smtClean="0">
                <a:latin typeface="Sketch Block Bold" panose="02000000000000000000" pitchFamily="50" charset="0"/>
              </a:rPr>
              <a:t> </a:t>
            </a:r>
            <a:endParaRPr sz="3440" dirty="0">
              <a:latin typeface="Sketch Block Bold" panose="02000000000000000000" pitchFamily="50" charset="0"/>
            </a:endParaRPr>
          </a:p>
        </p:txBody>
      </p:sp>
      <p:sp>
        <p:nvSpPr>
          <p:cNvPr id="144" name="Shape 144"/>
          <p:cNvSpPr/>
          <p:nvPr/>
        </p:nvSpPr>
        <p:spPr>
          <a:xfrm>
            <a:off x="660400" y="456207"/>
            <a:ext cx="11684000" cy="148722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fontScale="92500"/>
          </a:bodyPr>
          <a:lstStyle>
            <a:lvl1pPr defTabSz="443991">
              <a:lnSpc>
                <a:spcPct val="90000"/>
              </a:lnSpc>
              <a:defRPr sz="9120">
                <a:solidFill>
                  <a:srgbClr val="EE7501"/>
                </a:solidFill>
              </a:defRPr>
            </a:lvl1pPr>
          </a:lstStyle>
          <a:p>
            <a:pPr lvl="0">
              <a:defRPr sz="1800">
                <a:solidFill>
                  <a:srgbClr val="000000"/>
                </a:solidFill>
              </a:defRPr>
            </a:pPr>
            <a:r>
              <a:rPr sz="9120" dirty="0">
                <a:solidFill>
                  <a:srgbClr val="EE7501"/>
                </a:solidFill>
                <a:latin typeface="Sketch Block Bold" panose="02000000000000000000" pitchFamily="50" charset="0"/>
              </a:rPr>
              <a:t>Workshop program</a:t>
            </a:r>
          </a:p>
        </p:txBody>
      </p:sp>
    </p:spTree>
    <p:extLst>
      <p:ext uri="{BB962C8B-B14F-4D97-AF65-F5344CB8AC3E}">
        <p14:creationId xmlns:p14="http://schemas.microsoft.com/office/powerpoint/2010/main" val="2757032882"/>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title"/>
          </p:nvPr>
        </p:nvSpPr>
        <p:spPr>
          <a:xfrm>
            <a:off x="660400" y="-35653"/>
            <a:ext cx="11684000" cy="9137320"/>
          </a:xfrm>
          <a:prstGeom prst="rect">
            <a:avLst/>
          </a:prstGeom>
        </p:spPr>
        <p:txBody>
          <a:bodyPr/>
          <a:lstStyle/>
          <a:p>
            <a:pPr lvl="0">
              <a:defRPr sz="1800">
                <a:solidFill>
                  <a:srgbClr val="000000"/>
                </a:solidFill>
              </a:defRPr>
            </a:pPr>
            <a:r>
              <a:rPr lang="nb-NO" sz="13000" dirty="0" smtClean="0">
                <a:solidFill>
                  <a:srgbClr val="F38900"/>
                </a:solidFill>
                <a:latin typeface="Sketch Block Bold" panose="02000000000000000000" pitchFamily="50" charset="0"/>
                <a:ea typeface="Helvetica"/>
                <a:cs typeface="Helvetica"/>
                <a:sym typeface="Helvetica"/>
              </a:rPr>
              <a:t>HVOR</a:t>
            </a:r>
            <a:endParaRPr sz="13000" dirty="0">
              <a:solidFill>
                <a:srgbClr val="F38900"/>
              </a:solidFill>
              <a:latin typeface="Sketch Block Bold" panose="02000000000000000000" pitchFamily="50" charset="0"/>
              <a:ea typeface="Helvetica"/>
              <a:cs typeface="Helvetica"/>
              <a:sym typeface="Helvetica"/>
            </a:endParaRPr>
          </a:p>
          <a:p>
            <a:pPr lvl="0">
              <a:defRPr sz="1800">
                <a:solidFill>
                  <a:srgbClr val="000000"/>
                </a:solidFill>
              </a:defRPr>
            </a:pPr>
            <a:r>
              <a:rPr lang="nb-NO" sz="8000" dirty="0" smtClean="0">
                <a:latin typeface="Sketch Block Bold" panose="02000000000000000000" pitchFamily="50" charset="0"/>
              </a:rPr>
              <a:t>glade er dere</a:t>
            </a:r>
            <a:r>
              <a:rPr sz="8000" dirty="0" smtClean="0">
                <a:latin typeface="Sketch Block Bold" panose="02000000000000000000" pitchFamily="50" charset="0"/>
              </a:rPr>
              <a:t>?</a:t>
            </a:r>
            <a:endParaRPr sz="8000" dirty="0">
              <a:latin typeface="Sketch Block Bold" panose="02000000000000000000" pitchFamily="50" charset="0"/>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MarkTwain.png"/>
          <p:cNvPicPr/>
          <p:nvPr/>
        </p:nvPicPr>
        <p:blipFill>
          <a:blip r:embed="rId3">
            <a:extLst/>
          </a:blip>
          <a:stretch>
            <a:fillRect/>
          </a:stretch>
        </p:blipFill>
        <p:spPr>
          <a:xfrm flipH="1">
            <a:off x="0" y="0"/>
            <a:ext cx="13004800" cy="9753600"/>
          </a:xfrm>
          <a:prstGeom prst="rect">
            <a:avLst/>
          </a:prstGeom>
          <a:ln w="12700">
            <a:miter lim="400000"/>
          </a:ln>
        </p:spPr>
      </p:pic>
      <p:sp>
        <p:nvSpPr>
          <p:cNvPr id="314" name="Shape 314"/>
          <p:cNvSpPr/>
          <p:nvPr/>
        </p:nvSpPr>
        <p:spPr>
          <a:xfrm>
            <a:off x="679953" y="20041"/>
            <a:ext cx="5822580" cy="910543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a:defRPr sz="1800"/>
            </a:pPr>
            <a:r>
              <a:rPr sz="5600" i="1" dirty="0">
                <a:solidFill>
                  <a:srgbClr val="FFFFFF"/>
                </a:solidFill>
                <a:latin typeface="Sketch Block Bold" panose="02000000000000000000" pitchFamily="50" charset="0"/>
                <a:ea typeface="+mn-ea"/>
                <a:cs typeface="+mn-cs"/>
                <a:sym typeface="Helvetica Light"/>
              </a:rPr>
              <a:t>“There are 3 kinds of lies: Lies, damned lies and </a:t>
            </a:r>
            <a:r>
              <a:rPr sz="5600" i="1" dirty="0">
                <a:solidFill>
                  <a:srgbClr val="EE7501"/>
                </a:solidFill>
                <a:latin typeface="Sketch Block Bold" panose="02000000000000000000" pitchFamily="50" charset="0"/>
                <a:ea typeface="+mn-ea"/>
                <a:cs typeface="+mn-cs"/>
                <a:sym typeface="Helvetica Light"/>
              </a:rPr>
              <a:t>statistics</a:t>
            </a:r>
            <a:r>
              <a:rPr sz="5600" i="1" dirty="0">
                <a:solidFill>
                  <a:srgbClr val="FFFFFF"/>
                </a:solidFill>
                <a:latin typeface="Sketch Block Bold" panose="02000000000000000000" pitchFamily="50" charset="0"/>
                <a:ea typeface="+mn-ea"/>
                <a:cs typeface="+mn-cs"/>
                <a:sym typeface="Helvetica Light"/>
              </a:rPr>
              <a:t>.”</a:t>
            </a:r>
          </a:p>
          <a:p>
            <a:pPr lvl="0">
              <a:defRPr sz="1800"/>
            </a:pPr>
            <a:endParaRPr sz="2600" dirty="0">
              <a:solidFill>
                <a:srgbClr val="FFFFFF"/>
              </a:solidFill>
              <a:latin typeface="Sketch Block Bold" panose="02000000000000000000" pitchFamily="50" charset="0"/>
              <a:ea typeface="+mn-ea"/>
              <a:cs typeface="+mn-cs"/>
              <a:sym typeface="Helvetica Light"/>
            </a:endParaRPr>
          </a:p>
          <a:p>
            <a:pPr lvl="0">
              <a:defRPr sz="1800"/>
            </a:pPr>
            <a:r>
              <a:rPr sz="3000" dirty="0">
                <a:solidFill>
                  <a:srgbClr val="FFFFFF"/>
                </a:solidFill>
                <a:latin typeface="Sketch Block Bold" panose="02000000000000000000" pitchFamily="50" charset="0"/>
                <a:ea typeface="+mn-ea"/>
                <a:cs typeface="+mn-cs"/>
                <a:sym typeface="Helvetica Light"/>
              </a:rPr>
              <a:t>- Mark Twain</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title="%"/>
          <p:cNvGraphicFramePr/>
          <p:nvPr>
            <p:extLst>
              <p:ext uri="{D42A27DB-BD31-4B8C-83A1-F6EECF244321}">
                <p14:modId xmlns:p14="http://schemas.microsoft.com/office/powerpoint/2010/main" val="813933779"/>
              </p:ext>
            </p:extLst>
          </p:nvPr>
        </p:nvGraphicFramePr>
        <p:xfrm>
          <a:off x="617735" y="228600"/>
          <a:ext cx="12079705" cy="80611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92061307"/>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body" idx="1"/>
          </p:nvPr>
        </p:nvSpPr>
        <p:spPr>
          <a:xfrm>
            <a:off x="542970" y="858148"/>
            <a:ext cx="11686922" cy="4611757"/>
          </a:xfrm>
          <a:prstGeom prst="rect">
            <a:avLst/>
          </a:prstGeom>
        </p:spPr>
        <p:txBody>
          <a:bodyPr/>
          <a:lstStyle/>
          <a:p>
            <a:pPr rtl="0"/>
            <a:r>
              <a:rPr lang="nb-NO" sz="3600" dirty="0"/>
              <a:t>Jobber bevisst med å motivere til egen arbeidsglede med viten om at egen glede smitter over på andre</a:t>
            </a:r>
            <a:r>
              <a:rPr lang="nb-NO" sz="3600" dirty="0" smtClean="0"/>
              <a:t>.</a:t>
            </a:r>
          </a:p>
          <a:p>
            <a:pPr rtl="0"/>
            <a:endParaRPr lang="nb-NO" sz="3600" dirty="0"/>
          </a:p>
          <a:p>
            <a:pPr rtl="0"/>
            <a:r>
              <a:rPr lang="nb-NO" sz="3600" dirty="0"/>
              <a:t>Det har vært tunge uker med mye overtid, men resultatene gir motivasjon. Det er tungt å holde fast på langsiktige mål i et meget operativt miljø</a:t>
            </a:r>
            <a:r>
              <a:rPr lang="nb-NO" sz="3600" dirty="0" smtClean="0"/>
              <a:t>.</a:t>
            </a:r>
          </a:p>
          <a:p>
            <a:pPr rtl="0"/>
            <a:endParaRPr lang="nb-NO" sz="3600" dirty="0"/>
          </a:p>
          <a:p>
            <a:pPr rtl="0"/>
            <a:r>
              <a:rPr lang="nb-NO" sz="3600" dirty="0"/>
              <a:t>Det er viktig med positive og blide </a:t>
            </a:r>
            <a:r>
              <a:rPr lang="nb-NO" sz="3600" dirty="0" smtClean="0"/>
              <a:t>kollegaer</a:t>
            </a:r>
            <a:r>
              <a:rPr lang="nb-NO" sz="3600" dirty="0"/>
              <a:t>. Det gir masse energi. </a:t>
            </a:r>
          </a:p>
        </p:txBody>
      </p:sp>
    </p:spTree>
    <p:extLst>
      <p:ext uri="{BB962C8B-B14F-4D97-AF65-F5344CB8AC3E}">
        <p14:creationId xmlns:p14="http://schemas.microsoft.com/office/powerpoint/2010/main" val="3059165456"/>
      </p:ext>
    </p:extLst>
  </p:cSld>
  <p:clrMapOvr>
    <a:masterClrMapping/>
  </p:clrMapOvr>
  <p:transition spd="med"/>
  <p:timing>
    <p:tnLst>
      <p:par>
        <p:cTn id="1" dur="indefinite" restart="never" fill="hold"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body" idx="1"/>
          </p:nvPr>
        </p:nvSpPr>
        <p:spPr>
          <a:xfrm>
            <a:off x="600120" y="2210698"/>
            <a:ext cx="11686922" cy="4611757"/>
          </a:xfrm>
          <a:prstGeom prst="rect">
            <a:avLst/>
          </a:prstGeom>
        </p:spPr>
        <p:txBody>
          <a:bodyPr/>
          <a:lstStyle/>
          <a:p>
            <a:pPr marL="342900" lvl="0" indent="-342900" algn="ctr">
              <a:buSzTx/>
              <a:buFont typeface="Times New Roman"/>
              <a:buNone/>
              <a:defRPr sz="1800">
                <a:uFillTx/>
              </a:defRPr>
            </a:pPr>
            <a:r>
              <a:rPr lang="nb-NO" sz="6000" dirty="0" smtClean="0">
                <a:uFill>
                  <a:solidFill/>
                </a:uFill>
                <a:latin typeface="Sketch Block Bold" panose="02000000000000000000" pitchFamily="50" charset="0"/>
              </a:rPr>
              <a:t>En</a:t>
            </a:r>
            <a:r>
              <a:rPr sz="6000" dirty="0" smtClean="0">
                <a:uFill>
                  <a:solidFill/>
                </a:uFill>
                <a:latin typeface="Sketch Block Bold" panose="02000000000000000000" pitchFamily="50" charset="0"/>
              </a:rPr>
              <a:t> </a:t>
            </a:r>
            <a:r>
              <a:rPr lang="nb-NO" sz="6000" dirty="0" smtClean="0">
                <a:solidFill>
                  <a:srgbClr val="EE7502"/>
                </a:solidFill>
                <a:uFill>
                  <a:solidFill/>
                </a:uFill>
                <a:latin typeface="Sketch Block Bold" panose="02000000000000000000" pitchFamily="50" charset="0"/>
              </a:rPr>
              <a:t>følelse</a:t>
            </a:r>
            <a:r>
              <a:rPr sz="6000" dirty="0" smtClean="0">
                <a:uFill>
                  <a:solidFill/>
                </a:uFill>
                <a:latin typeface="Sketch Block Bold" panose="02000000000000000000" pitchFamily="50" charset="0"/>
              </a:rPr>
              <a:t> </a:t>
            </a:r>
            <a:r>
              <a:rPr lang="nb-NO" sz="6000" dirty="0" smtClean="0">
                <a:uFill>
                  <a:solidFill/>
                </a:uFill>
                <a:latin typeface="Sketch Block Bold" panose="02000000000000000000" pitchFamily="50" charset="0"/>
              </a:rPr>
              <a:t>av glede du får på jobben</a:t>
            </a:r>
            <a:r>
              <a:rPr sz="6000" dirty="0" smtClean="0">
                <a:uFill>
                  <a:solidFill/>
                </a:uFill>
                <a:latin typeface="Sketch Block Bold" panose="02000000000000000000" pitchFamily="50" charset="0"/>
              </a:rPr>
              <a:t>!</a:t>
            </a:r>
            <a:endParaRPr sz="6000" dirty="0">
              <a:uFill>
                <a:solidFill/>
              </a:uFill>
              <a:latin typeface="Sketch Block Bold" panose="02000000000000000000" pitchFamily="50" charset="0"/>
            </a:endParaRPr>
          </a:p>
        </p:txBody>
      </p:sp>
      <p:sp>
        <p:nvSpPr>
          <p:cNvPr id="288" name="Shape 288"/>
          <p:cNvSpPr>
            <a:spLocks noGrp="1"/>
          </p:cNvSpPr>
          <p:nvPr>
            <p:ph type="title" idx="4294967295"/>
          </p:nvPr>
        </p:nvSpPr>
        <p:spPr>
          <a:xfrm>
            <a:off x="2063669" y="1131198"/>
            <a:ext cx="8759825" cy="2159000"/>
          </a:xfrm>
          <a:prstGeom prst="rect">
            <a:avLst/>
          </a:prstGeom>
        </p:spPr>
        <p:txBody>
          <a:bodyPr>
            <a:normAutofit fontScale="90000"/>
          </a:bodyPr>
          <a:lstStyle>
            <a:lvl1pPr defTabSz="473201">
              <a:defRPr sz="8343">
                <a:solidFill>
                  <a:srgbClr val="0E030A"/>
                </a:solidFill>
              </a:defRPr>
            </a:lvl1pPr>
          </a:lstStyle>
          <a:p>
            <a:pPr lvl="0" algn="ctr">
              <a:defRPr sz="1800">
                <a:solidFill>
                  <a:srgbClr val="000000"/>
                </a:solidFill>
              </a:defRPr>
            </a:pPr>
            <a:r>
              <a:rPr lang="nb-NO" sz="8343" dirty="0" smtClean="0">
                <a:solidFill>
                  <a:srgbClr val="0E030A"/>
                </a:solidFill>
                <a:latin typeface="Sketch Block Bold" panose="02000000000000000000" pitchFamily="50" charset="0"/>
              </a:rPr>
              <a:t>Arbeidsglede er</a:t>
            </a:r>
            <a:r>
              <a:rPr sz="8343" dirty="0" smtClean="0">
                <a:solidFill>
                  <a:srgbClr val="0E030A"/>
                </a:solidFill>
                <a:latin typeface="Sketch Block Bold" panose="02000000000000000000" pitchFamily="50" charset="0"/>
              </a:rPr>
              <a:t>…</a:t>
            </a:r>
            <a:endParaRPr sz="8343"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81663968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sp>
        <p:nvSpPr>
          <p:cNvPr id="349" name="Shape 349"/>
          <p:cNvSpPr>
            <a:spLocks noGrp="1"/>
          </p:cNvSpPr>
          <p:nvPr>
            <p:ph type="title"/>
          </p:nvPr>
        </p:nvSpPr>
        <p:spPr>
          <a:xfrm>
            <a:off x="1270000" y="2899833"/>
            <a:ext cx="10464800" cy="3302001"/>
          </a:xfrm>
          <a:prstGeom prst="rect">
            <a:avLst/>
          </a:prstGeom>
        </p:spPr>
        <p:txBody>
          <a:bodyPr>
            <a:normAutofit/>
          </a:bodyPr>
          <a:lstStyle/>
          <a:p>
            <a:pPr lvl="0" defTabSz="455675">
              <a:defRPr sz="1800">
                <a:solidFill>
                  <a:srgbClr val="000000"/>
                </a:solidFill>
              </a:defRPr>
            </a:pPr>
            <a:r>
              <a:rPr lang="nb-NO" sz="10920" dirty="0" smtClean="0">
                <a:solidFill>
                  <a:srgbClr val="0E030A"/>
                </a:solidFill>
                <a:latin typeface="Sketch Block Bold" panose="02000000000000000000" pitchFamily="50" charset="0"/>
              </a:rPr>
              <a:t>Hva gir deg </a:t>
            </a:r>
            <a:r>
              <a:rPr lang="nb-NO" sz="10920" dirty="0" smtClean="0">
                <a:solidFill>
                  <a:srgbClr val="EE7501"/>
                </a:solidFill>
                <a:latin typeface="Sketch Block Bold" panose="02000000000000000000" pitchFamily="50" charset="0"/>
              </a:rPr>
              <a:t>arbeidsglede</a:t>
            </a:r>
            <a:r>
              <a:rPr sz="10920" dirty="0" smtClean="0">
                <a:solidFill>
                  <a:srgbClr val="EE7501"/>
                </a:solidFill>
                <a:latin typeface="Sketch Block Bold" panose="02000000000000000000" pitchFamily="50" charset="0"/>
              </a:rPr>
              <a:t>?</a:t>
            </a:r>
            <a:endParaRPr sz="10920" dirty="0">
              <a:solidFill>
                <a:srgbClr val="EE7501"/>
              </a:solidFill>
              <a:latin typeface="Sketch Block Bold" panose="02000000000000000000" pitchFamily="50" charset="0"/>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1" name="fruit bowl.jpg"/>
          <p:cNvPicPr/>
          <p:nvPr/>
        </p:nvPicPr>
        <p:blipFill>
          <a:blip r:embed="rId3">
            <a:extLst/>
          </a:blip>
          <a:stretch>
            <a:fillRect/>
          </a:stretch>
        </p:blipFill>
        <p:spPr>
          <a:xfrm>
            <a:off x="150564" y="49902"/>
            <a:ext cx="12703672" cy="1028997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body" idx="4294967295"/>
          </p:nvPr>
        </p:nvSpPr>
        <p:spPr>
          <a:xfrm>
            <a:off x="647788" y="1096378"/>
            <a:ext cx="11686922" cy="4847222"/>
          </a:xfrm>
          <a:prstGeom prst="rect">
            <a:avLst/>
          </a:prstGeom>
        </p:spPr>
        <p:txBody>
          <a:bodyPr/>
          <a:lstStyle/>
          <a:p>
            <a:pPr marL="0" lvl="0" indent="0" algn="ctr" defTabSz="584200">
              <a:lnSpc>
                <a:spcPct val="100000"/>
              </a:lnSpc>
              <a:spcBef>
                <a:spcPts val="0"/>
              </a:spcBef>
              <a:defRPr sz="1800">
                <a:uFillTx/>
              </a:defRPr>
            </a:pPr>
            <a:r>
              <a:rPr lang="nb-NO" sz="6600" dirty="0" smtClean="0">
                <a:latin typeface="Sketch Block Bold" panose="02000000000000000000" pitchFamily="50" charset="0"/>
                <a:ea typeface="+mn-ea"/>
                <a:cs typeface="+mn-cs"/>
                <a:sym typeface="Helvetica Light"/>
              </a:rPr>
              <a:t>Fortell meg om en av dine </a:t>
            </a:r>
            <a:r>
              <a:rPr sz="6600" dirty="0" smtClean="0">
                <a:solidFill>
                  <a:srgbClr val="EE7501"/>
                </a:solidFill>
                <a:latin typeface="Sketch Block Bold" panose="02000000000000000000" pitchFamily="50" charset="0"/>
                <a:ea typeface="+mn-ea"/>
                <a:cs typeface="+mn-cs"/>
                <a:sym typeface="Helvetica Light"/>
              </a:rPr>
              <a:t>best</a:t>
            </a:r>
            <a:r>
              <a:rPr lang="nb-NO" sz="6600" dirty="0" smtClean="0">
                <a:solidFill>
                  <a:srgbClr val="EE7501"/>
                </a:solidFill>
                <a:latin typeface="Sketch Block Bold" panose="02000000000000000000" pitchFamily="50" charset="0"/>
                <a:ea typeface="+mn-ea"/>
                <a:cs typeface="+mn-cs"/>
                <a:sym typeface="Helvetica Light"/>
              </a:rPr>
              <a:t>e</a:t>
            </a:r>
            <a:endParaRPr sz="6600" dirty="0">
              <a:solidFill>
                <a:srgbClr val="EE7501"/>
              </a:solidFill>
              <a:latin typeface="Sketch Block Bold" panose="02000000000000000000" pitchFamily="50" charset="0"/>
              <a:ea typeface="+mn-ea"/>
              <a:cs typeface="+mn-cs"/>
              <a:sym typeface="Helvetica Light"/>
            </a:endParaRPr>
          </a:p>
          <a:p>
            <a:pPr marL="0" lvl="0" indent="0" algn="ctr" defTabSz="584200">
              <a:lnSpc>
                <a:spcPct val="100000"/>
              </a:lnSpc>
              <a:spcBef>
                <a:spcPts val="0"/>
              </a:spcBef>
              <a:defRPr sz="1800">
                <a:uFillTx/>
              </a:defRPr>
            </a:pPr>
            <a:r>
              <a:rPr lang="nb-NO" sz="6600" dirty="0">
                <a:latin typeface="Sketch Block Bold" panose="02000000000000000000" pitchFamily="50" charset="0"/>
                <a:ea typeface="+mn-ea"/>
                <a:cs typeface="+mn-cs"/>
                <a:sym typeface="Helvetica Light"/>
              </a:rPr>
              <a:t>o</a:t>
            </a:r>
            <a:r>
              <a:rPr lang="nb-NO" sz="6600" dirty="0" smtClean="0">
                <a:latin typeface="Sketch Block Bold" panose="02000000000000000000" pitchFamily="50" charset="0"/>
                <a:ea typeface="+mn-ea"/>
                <a:cs typeface="+mn-cs"/>
                <a:sym typeface="Helvetica Light"/>
              </a:rPr>
              <a:t>pplevelser på jobben</a:t>
            </a:r>
            <a:r>
              <a:rPr sz="6600" dirty="0" smtClean="0">
                <a:latin typeface="Sketch Block Bold" panose="02000000000000000000" pitchFamily="50" charset="0"/>
                <a:ea typeface="+mn-ea"/>
                <a:cs typeface="+mn-cs"/>
                <a:sym typeface="Helvetica Light"/>
              </a:rPr>
              <a:t>.</a:t>
            </a:r>
            <a:endParaRPr lang="nb-NO" sz="6600" dirty="0" smtClean="0">
              <a:latin typeface="Sketch Block Bold" panose="02000000000000000000" pitchFamily="50" charset="0"/>
              <a:ea typeface="+mn-ea"/>
              <a:cs typeface="+mn-cs"/>
              <a:sym typeface="Helvetica Light"/>
            </a:endParaRPr>
          </a:p>
          <a:p>
            <a:pPr marL="0" lvl="0" indent="0" algn="ctr" defTabSz="584200">
              <a:lnSpc>
                <a:spcPct val="100000"/>
              </a:lnSpc>
              <a:spcBef>
                <a:spcPts val="0"/>
              </a:spcBef>
              <a:defRPr sz="1800">
                <a:uFillTx/>
              </a:defRPr>
            </a:pPr>
            <a:r>
              <a:rPr lang="nb-NO" sz="6600" dirty="0" smtClean="0">
                <a:latin typeface="Sketch Block Bold" panose="02000000000000000000" pitchFamily="50" charset="0"/>
                <a:ea typeface="+mn-ea"/>
                <a:cs typeface="+mn-cs"/>
                <a:sym typeface="Helvetica Light"/>
              </a:rPr>
              <a:t>En som gjorde deg veldig glad</a:t>
            </a:r>
            <a:r>
              <a:rPr sz="6600" dirty="0" smtClean="0">
                <a:latin typeface="Sketch Block Bold" panose="02000000000000000000" pitchFamily="50" charset="0"/>
                <a:ea typeface="+mn-ea"/>
                <a:cs typeface="+mn-cs"/>
                <a:sym typeface="Helvetica Light"/>
              </a:rPr>
              <a:t>!</a:t>
            </a:r>
            <a:endParaRPr sz="6600" dirty="0">
              <a:latin typeface="Sketch Block Bold" panose="02000000000000000000" pitchFamily="50" charset="0"/>
              <a:ea typeface="+mn-ea"/>
              <a:cs typeface="+mn-cs"/>
              <a:sym typeface="Helvetica Light"/>
            </a:endParaRP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p:cNvSpPr>
          <p:nvPr>
            <p:ph type="title"/>
          </p:nvPr>
        </p:nvSpPr>
        <p:spPr>
          <a:prstGeom prst="rect">
            <a:avLst/>
          </a:prstGeom>
        </p:spPr>
        <p:txBody>
          <a:bodyPr/>
          <a:lstStyle/>
          <a:p>
            <a:pPr lvl="0">
              <a:defRPr sz="1800">
                <a:solidFill>
                  <a:srgbClr val="000000"/>
                </a:solidFill>
              </a:defRPr>
            </a:pPr>
            <a:r>
              <a:rPr sz="14000" dirty="0" smtClean="0">
                <a:solidFill>
                  <a:srgbClr val="EE7501"/>
                </a:solidFill>
                <a:latin typeface="Sketch Block Bold" panose="02000000000000000000" pitchFamily="50" charset="0"/>
              </a:rPr>
              <a:t>Result</a:t>
            </a:r>
            <a:r>
              <a:rPr lang="nb-NO" sz="14000" dirty="0" err="1" smtClean="0">
                <a:solidFill>
                  <a:srgbClr val="EE7501"/>
                </a:solidFill>
                <a:latin typeface="Sketch Block Bold" panose="02000000000000000000" pitchFamily="50" charset="0"/>
              </a:rPr>
              <a:t>ater</a:t>
            </a:r>
            <a:endParaRPr sz="14000" dirty="0">
              <a:solidFill>
                <a:srgbClr val="EE7501"/>
              </a:solidFill>
              <a:latin typeface="Sketch Block Bold" panose="02000000000000000000" pitchFamily="50" charset="0"/>
            </a:endParaRP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p:nvPr/>
        </p:nvSpPr>
        <p:spPr>
          <a:xfrm>
            <a:off x="652962" y="4596759"/>
            <a:ext cx="11698877" cy="2840743"/>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p>
            <a:pPr marL="57620" marR="57620" lvl="0"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r>
              <a:rPr lang="nb-NO" sz="4400" dirty="0" smtClean="0">
                <a:solidFill>
                  <a:srgbClr val="0E030A"/>
                </a:solidFill>
                <a:uFill>
                  <a:solidFill>
                    <a:srgbClr val="FFFFFF"/>
                  </a:solidFill>
                </a:uFill>
                <a:latin typeface="Sketch Block Bold" panose="02000000000000000000" pitchFamily="50" charset="0"/>
                <a:ea typeface="+mn-ea"/>
                <a:cs typeface="+mn-cs"/>
                <a:sym typeface="Helvetica Light"/>
              </a:rPr>
              <a:t>Selv de </a:t>
            </a:r>
            <a:r>
              <a:rPr lang="nb-NO" sz="4400" dirty="0" smtClean="0">
                <a:solidFill>
                  <a:srgbClr val="EE7501"/>
                </a:solidFill>
                <a:uFill>
                  <a:solidFill>
                    <a:srgbClr val="FFFFFF"/>
                  </a:solidFill>
                </a:uFill>
                <a:latin typeface="Sketch Block Bold" panose="02000000000000000000" pitchFamily="50" charset="0"/>
                <a:ea typeface="+mn-ea"/>
                <a:cs typeface="+mn-cs"/>
                <a:sym typeface="Helvetica Light"/>
              </a:rPr>
              <a:t>minste seire </a:t>
            </a:r>
            <a:r>
              <a:rPr lang="nb-NO" sz="4400" dirty="0" smtClean="0">
                <a:solidFill>
                  <a:srgbClr val="0E030A"/>
                </a:solidFill>
                <a:uFill>
                  <a:solidFill>
                    <a:srgbClr val="FFFFFF"/>
                  </a:solidFill>
                </a:uFill>
                <a:latin typeface="Sketch Block Bold" panose="02000000000000000000" pitchFamily="50" charset="0"/>
                <a:ea typeface="+mn-ea"/>
                <a:cs typeface="+mn-cs"/>
                <a:sym typeface="Helvetica Light"/>
              </a:rPr>
              <a:t>kan gjøre hele forskjellen på hvordan mennesker har det, hva de føler og hvordan de prestere!</a:t>
            </a:r>
            <a:endParaRPr sz="4400" dirty="0">
              <a:solidFill>
                <a:srgbClr val="0E030A"/>
              </a:solidFill>
              <a:uFill>
                <a:solidFill>
                  <a:srgbClr val="FFFFFF"/>
                </a:solidFill>
              </a:uFill>
              <a:latin typeface="Sketch Block Bold" panose="02000000000000000000" pitchFamily="50" charset="0"/>
              <a:ea typeface="+mn-ea"/>
              <a:cs typeface="+mn-cs"/>
              <a:sym typeface="Helvetica Light"/>
            </a:endParaRPr>
          </a:p>
        </p:txBody>
      </p:sp>
      <p:sp>
        <p:nvSpPr>
          <p:cNvPr id="379" name="Shape 379"/>
          <p:cNvSpPr/>
          <p:nvPr/>
        </p:nvSpPr>
        <p:spPr>
          <a:xfrm>
            <a:off x="652962" y="257376"/>
            <a:ext cx="11698876" cy="3517852"/>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p>
            <a:pPr marL="57620" marR="57620" lvl="0"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r>
              <a:rPr lang="nb-NO" sz="4400" dirty="0" smtClean="0">
                <a:uFill>
                  <a:solidFill>
                    <a:srgbClr val="FFFFFF"/>
                  </a:solidFill>
                </a:uFill>
                <a:latin typeface="Sketch Block Bold" panose="02000000000000000000" pitchFamily="50" charset="0"/>
                <a:ea typeface="+mn-ea"/>
                <a:cs typeface="+mn-cs"/>
                <a:sym typeface="Helvetica Light"/>
              </a:rPr>
              <a:t>Av alle ting som kan </a:t>
            </a:r>
            <a:r>
              <a:rPr lang="nb-NO" sz="4400" dirty="0" err="1" smtClean="0">
                <a:uFill>
                  <a:solidFill>
                    <a:srgbClr val="FFFFFF"/>
                  </a:solidFill>
                </a:uFill>
                <a:latin typeface="Sketch Block Bold" panose="02000000000000000000" pitchFamily="50" charset="0"/>
                <a:ea typeface="+mn-ea"/>
                <a:cs typeface="+mn-cs"/>
                <a:sym typeface="Helvetica Light"/>
              </a:rPr>
              <a:t>booste</a:t>
            </a:r>
            <a:r>
              <a:rPr lang="nb-NO" sz="4400" dirty="0" smtClean="0">
                <a:uFill>
                  <a:solidFill>
                    <a:srgbClr val="FFFFFF"/>
                  </a:solidFill>
                </a:uFill>
                <a:latin typeface="Sketch Block Bold" panose="02000000000000000000" pitchFamily="50" charset="0"/>
                <a:ea typeface="+mn-ea"/>
                <a:cs typeface="+mn-cs"/>
                <a:sym typeface="Helvetica Light"/>
              </a:rPr>
              <a:t> følelser, motivasjon og persepsjon gjennom en arbeidsdag, er den viktigste av alle viktige ting </a:t>
            </a:r>
            <a:r>
              <a:rPr lang="nb-NO" sz="4400" dirty="0" smtClean="0">
                <a:solidFill>
                  <a:srgbClr val="EE7501"/>
                </a:solidFill>
                <a:uFill>
                  <a:solidFill>
                    <a:srgbClr val="FFFFFF"/>
                  </a:solidFill>
                </a:uFill>
                <a:latin typeface="Sketch Block Bold" panose="02000000000000000000" pitchFamily="50" charset="0"/>
                <a:ea typeface="+mn-ea"/>
                <a:cs typeface="+mn-cs"/>
                <a:sym typeface="Helvetica Light"/>
              </a:rPr>
              <a:t>å skape fremgang gjennom meningsfullt arbeid!</a:t>
            </a:r>
            <a:endParaRPr sz="4400" dirty="0">
              <a:uFill>
                <a:solidFill>
                  <a:srgbClr val="FFFFFF"/>
                </a:solidFill>
              </a:uFill>
              <a:latin typeface="Sketch Block Bold" panose="02000000000000000000" pitchFamily="50" charset="0"/>
              <a:ea typeface="+mn-ea"/>
              <a:cs typeface="+mn-cs"/>
              <a:sym typeface="Helvetica Light"/>
            </a:endParaRPr>
          </a:p>
        </p:txBody>
      </p:sp>
      <p:sp>
        <p:nvSpPr>
          <p:cNvPr id="380" name="Shape 380"/>
          <p:cNvSpPr/>
          <p:nvPr/>
        </p:nvSpPr>
        <p:spPr>
          <a:xfrm>
            <a:off x="652962" y="8035298"/>
            <a:ext cx="11698876" cy="867632"/>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p>
            <a:pPr marR="457200" lvl="0" algn="ctr" defTabSz="457200">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pPr>
            <a:r>
              <a:rPr sz="2400" i="1" dirty="0">
                <a:latin typeface="+mn-lt"/>
                <a:ea typeface="+mn-ea"/>
                <a:cs typeface="+mn-cs"/>
                <a:sym typeface="Helvetica Light"/>
              </a:rPr>
              <a:t>Source: The Progress Principle / Harvard Business Review</a:t>
            </a:r>
          </a:p>
          <a:p>
            <a:pPr marR="457200" lvl="0" algn="ctr" defTabSz="457200">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800"/>
            </a:pPr>
            <a:r>
              <a:rPr sz="2400" i="1" dirty="0">
                <a:latin typeface="+mn-lt"/>
                <a:ea typeface="+mn-ea"/>
                <a:cs typeface="+mn-cs"/>
                <a:sym typeface="Helvetica Light"/>
              </a:rPr>
              <a:t>Teresa </a:t>
            </a:r>
            <a:r>
              <a:rPr sz="2400" i="1" dirty="0" err="1">
                <a:latin typeface="+mn-lt"/>
                <a:ea typeface="+mn-ea"/>
                <a:cs typeface="+mn-cs"/>
                <a:sym typeface="Helvetica Light"/>
              </a:rPr>
              <a:t>Amabile</a:t>
            </a:r>
            <a:r>
              <a:rPr sz="2400" i="1" dirty="0">
                <a:latin typeface="+mn-lt"/>
                <a:ea typeface="+mn-ea"/>
                <a:cs typeface="+mn-cs"/>
                <a:sym typeface="Helvetica Light"/>
              </a:rPr>
              <a:t> &amp; Steven Kramer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title"/>
          </p:nvPr>
        </p:nvSpPr>
        <p:spPr>
          <a:prstGeom prst="rect">
            <a:avLst/>
          </a:prstGeom>
        </p:spPr>
        <p:txBody>
          <a:bodyPr/>
          <a:lstStyle/>
          <a:p>
            <a:pPr lvl="0">
              <a:defRPr sz="1800">
                <a:solidFill>
                  <a:srgbClr val="000000"/>
                </a:solidFill>
              </a:defRPr>
            </a:pPr>
            <a:r>
              <a:rPr lang="nb-NO" sz="23000" dirty="0" smtClean="0">
                <a:solidFill>
                  <a:srgbClr val="EE7501"/>
                </a:solidFill>
                <a:latin typeface="Sketch Block Bold" panose="02000000000000000000" pitchFamily="50" charset="0"/>
                <a:ea typeface="Helvetica"/>
                <a:cs typeface="Helvetica"/>
                <a:sym typeface="Helvetica"/>
              </a:rPr>
              <a:t>HVA</a:t>
            </a:r>
            <a:endParaRPr sz="23000" dirty="0">
              <a:solidFill>
                <a:srgbClr val="EE7501"/>
              </a:solidFill>
              <a:latin typeface="Sketch Block Bold" panose="02000000000000000000" pitchFamily="50" charset="0"/>
              <a:ea typeface="Helvetica"/>
              <a:cs typeface="Helvetica"/>
              <a:sym typeface="Helvetica"/>
            </a:endParaRPr>
          </a:p>
          <a:p>
            <a:pPr lvl="0">
              <a:defRPr sz="1800">
                <a:solidFill>
                  <a:srgbClr val="000000"/>
                </a:solidFill>
              </a:defRPr>
            </a:pPr>
            <a:r>
              <a:rPr lang="nb-NO" sz="8000" dirty="0">
                <a:latin typeface="Sketch Block Bold" panose="02000000000000000000" pitchFamily="50" charset="0"/>
              </a:rPr>
              <a:t>e</a:t>
            </a:r>
            <a:r>
              <a:rPr lang="nb-NO" sz="8000" dirty="0" smtClean="0">
                <a:latin typeface="Sketch Block Bold" panose="02000000000000000000" pitchFamily="50" charset="0"/>
              </a:rPr>
              <a:t>r arbeidsglede?</a:t>
            </a:r>
            <a:endParaRPr sz="8000" dirty="0">
              <a:latin typeface="Sketch Block Bold" panose="02000000000000000000" pitchFamily="50" charset="0"/>
            </a:endParaRPr>
          </a:p>
        </p:txBody>
      </p:sp>
    </p:spTree>
    <p:extLst>
      <p:ext uri="{BB962C8B-B14F-4D97-AF65-F5344CB8AC3E}">
        <p14:creationId xmlns:p14="http://schemas.microsoft.com/office/powerpoint/2010/main" val="110257337"/>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p:cNvSpPr>
          <p:nvPr>
            <p:ph type="title"/>
          </p:nvPr>
        </p:nvSpPr>
        <p:spPr>
          <a:prstGeom prst="rect">
            <a:avLst/>
          </a:prstGeom>
        </p:spPr>
        <p:txBody>
          <a:bodyPr/>
          <a:lstStyle/>
          <a:p>
            <a:pPr lvl="0">
              <a:defRPr sz="1800">
                <a:solidFill>
                  <a:srgbClr val="000000"/>
                </a:solidFill>
              </a:defRPr>
            </a:pPr>
            <a:r>
              <a:rPr lang="nb-NO" sz="14000" dirty="0" smtClean="0">
                <a:solidFill>
                  <a:srgbClr val="EE7501"/>
                </a:solidFill>
                <a:latin typeface="Sketch Block Bold" panose="02000000000000000000" pitchFamily="50" charset="0"/>
              </a:rPr>
              <a:t>Relasjoner</a:t>
            </a:r>
            <a:endParaRPr sz="14000" dirty="0">
              <a:solidFill>
                <a:srgbClr val="EE7501"/>
              </a:solidFill>
              <a:latin typeface="Sketch Block Bold" panose="02000000000000000000" pitchFamily="50" charset="0"/>
            </a:endParaRP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body" idx="4294967295"/>
          </p:nvPr>
        </p:nvSpPr>
        <p:spPr>
          <a:xfrm>
            <a:off x="834400" y="3279741"/>
            <a:ext cx="11686922" cy="1740128"/>
          </a:xfrm>
          <a:prstGeom prst="rect">
            <a:avLst/>
          </a:prstGeom>
        </p:spPr>
        <p:txBody>
          <a:bodyPr/>
          <a:lstStyle/>
          <a:p>
            <a:pPr marL="0" lvl="0" indent="0" algn="ctr" defTabSz="584200">
              <a:lnSpc>
                <a:spcPct val="100000"/>
              </a:lnSpc>
              <a:spcBef>
                <a:spcPts val="0"/>
              </a:spcBef>
              <a:defRPr sz="1800">
                <a:uFillTx/>
              </a:defRPr>
            </a:pPr>
            <a:r>
              <a:rPr lang="nb-NO" sz="9600" dirty="0" smtClean="0">
                <a:latin typeface="Sketch Block Bold" panose="02000000000000000000" pitchFamily="50" charset="0"/>
                <a:ea typeface="+mn-ea"/>
                <a:cs typeface="+mn-cs"/>
                <a:sym typeface="Helvetica Light"/>
              </a:rPr>
              <a:t>God </a:t>
            </a:r>
            <a:r>
              <a:rPr lang="nb-NO" sz="9600" dirty="0" smtClean="0">
                <a:solidFill>
                  <a:srgbClr val="EE7501"/>
                </a:solidFill>
                <a:latin typeface="Sketch Block Bold" panose="02000000000000000000" pitchFamily="50" charset="0"/>
                <a:ea typeface="+mn-ea"/>
                <a:cs typeface="+mn-cs"/>
                <a:sym typeface="Helvetica Light"/>
              </a:rPr>
              <a:t>Morgen</a:t>
            </a:r>
            <a:endParaRPr sz="9600" dirty="0">
              <a:solidFill>
                <a:srgbClr val="EE7501"/>
              </a:solidFill>
              <a:latin typeface="Sketch Block Bold" panose="02000000000000000000" pitchFamily="50" charset="0"/>
              <a:ea typeface="+mn-ea"/>
              <a:cs typeface="+mn-cs"/>
              <a:sym typeface="Helvetica Light"/>
            </a:endParaRPr>
          </a:p>
        </p:txBody>
      </p:sp>
    </p:spTree>
    <p:extLst>
      <p:ext uri="{BB962C8B-B14F-4D97-AF65-F5344CB8AC3E}">
        <p14:creationId xmlns:p14="http://schemas.microsoft.com/office/powerpoint/2010/main" val="978220121"/>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p:cNvSpPr>
          <p:nvPr>
            <p:ph type="title"/>
          </p:nvPr>
        </p:nvSpPr>
        <p:spPr>
          <a:xfrm>
            <a:off x="660400" y="950509"/>
            <a:ext cx="11684000" cy="4257676"/>
          </a:xfrm>
          <a:prstGeom prst="rect">
            <a:avLst/>
          </a:prstGeom>
        </p:spPr>
        <p:txBody>
          <a:bodyPr anchor="b"/>
          <a:lstStyle>
            <a:lvl1pPr>
              <a:defRPr sz="14000"/>
            </a:lvl1pPr>
          </a:lstStyle>
          <a:p>
            <a:pPr lvl="0">
              <a:defRPr sz="1800">
                <a:solidFill>
                  <a:srgbClr val="000000"/>
                </a:solidFill>
              </a:defRPr>
            </a:pPr>
            <a:r>
              <a:rPr sz="14000" dirty="0" smtClean="0">
                <a:solidFill>
                  <a:srgbClr val="EE7501"/>
                </a:solidFill>
                <a:latin typeface="Sketch Block Bold" panose="02000000000000000000" pitchFamily="50" charset="0"/>
              </a:rPr>
              <a:t>Result</a:t>
            </a:r>
            <a:r>
              <a:rPr lang="nb-NO" sz="14000" dirty="0" err="1" smtClean="0">
                <a:solidFill>
                  <a:srgbClr val="EE7501"/>
                </a:solidFill>
                <a:latin typeface="Sketch Block Bold" panose="02000000000000000000" pitchFamily="50" charset="0"/>
              </a:rPr>
              <a:t>ater</a:t>
            </a:r>
            <a:r>
              <a:rPr lang="nb-NO" sz="14000" dirty="0" smtClean="0">
                <a:solidFill>
                  <a:srgbClr val="EE7501"/>
                </a:solidFill>
                <a:latin typeface="Sketch Block Bold" panose="02000000000000000000" pitchFamily="50" charset="0"/>
              </a:rPr>
              <a:t/>
            </a:r>
            <a:br>
              <a:rPr lang="nb-NO" sz="14000" dirty="0" smtClean="0">
                <a:solidFill>
                  <a:srgbClr val="EE7501"/>
                </a:solidFill>
                <a:latin typeface="Sketch Block Bold" panose="02000000000000000000" pitchFamily="50" charset="0"/>
              </a:rPr>
            </a:br>
            <a:endParaRPr sz="9600" dirty="0">
              <a:solidFill>
                <a:srgbClr val="EE7501"/>
              </a:solidFill>
              <a:latin typeface="Sketch Block Bold" panose="02000000000000000000" pitchFamily="50" charset="0"/>
            </a:endParaRPr>
          </a:p>
        </p:txBody>
      </p:sp>
      <p:sp>
        <p:nvSpPr>
          <p:cNvPr id="387" name="Shape 387"/>
          <p:cNvSpPr/>
          <p:nvPr/>
        </p:nvSpPr>
        <p:spPr>
          <a:xfrm>
            <a:off x="660399" y="5141509"/>
            <a:ext cx="11684001" cy="42576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lnSpc>
                <a:spcPct val="90000"/>
              </a:lnSpc>
              <a:defRPr sz="14000">
                <a:solidFill>
                  <a:srgbClr val="EE7501"/>
                </a:solidFill>
                <a:latin typeface="+mn-lt"/>
                <a:ea typeface="+mn-ea"/>
                <a:cs typeface="+mn-cs"/>
                <a:sym typeface="Helvetica Light"/>
              </a:defRPr>
            </a:lvl1pPr>
          </a:lstStyle>
          <a:p>
            <a:pPr lvl="0">
              <a:defRPr sz="1800">
                <a:solidFill>
                  <a:srgbClr val="000000"/>
                </a:solidFill>
              </a:defRPr>
            </a:pPr>
            <a:r>
              <a:rPr sz="14000" dirty="0" err="1" smtClean="0">
                <a:solidFill>
                  <a:srgbClr val="EE7501"/>
                </a:solidFill>
                <a:latin typeface="Sketch Block Bold" panose="02000000000000000000" pitchFamily="50" charset="0"/>
              </a:rPr>
              <a:t>Rela</a:t>
            </a:r>
            <a:r>
              <a:rPr lang="nb-NO" sz="14000" dirty="0" err="1" smtClean="0">
                <a:solidFill>
                  <a:srgbClr val="EE7501"/>
                </a:solidFill>
                <a:latin typeface="Sketch Block Bold" panose="02000000000000000000" pitchFamily="50" charset="0"/>
              </a:rPr>
              <a:t>sjoner</a:t>
            </a:r>
            <a:endParaRPr sz="14000" dirty="0">
              <a:solidFill>
                <a:srgbClr val="EE7501"/>
              </a:solidFill>
              <a:latin typeface="Sketch Block Bold" panose="02000000000000000000" pitchFamily="50"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1" animBg="1" advAuto="0"/>
      <p:bldP spid="387" grpId="2"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sp>
        <p:nvSpPr>
          <p:cNvPr id="389" name="Shape 389"/>
          <p:cNvSpPr>
            <a:spLocks noGrp="1"/>
          </p:cNvSpPr>
          <p:nvPr>
            <p:ph type="title"/>
          </p:nvPr>
        </p:nvSpPr>
        <p:spPr>
          <a:prstGeom prst="rect">
            <a:avLst/>
          </a:prstGeom>
        </p:spPr>
        <p:txBody>
          <a:bodyPr/>
          <a:lstStyle/>
          <a:p>
            <a:pPr lvl="0">
              <a:defRPr sz="1800">
                <a:solidFill>
                  <a:srgbClr val="000000"/>
                </a:solidFill>
              </a:defRPr>
            </a:pPr>
            <a:r>
              <a:rPr lang="nb-NO" sz="12000" dirty="0" smtClean="0">
                <a:solidFill>
                  <a:srgbClr val="0E030A"/>
                </a:solidFill>
                <a:latin typeface="Sketch Block Bold" panose="02000000000000000000" pitchFamily="50" charset="0"/>
              </a:rPr>
              <a:t>Hvor er </a:t>
            </a:r>
            <a:r>
              <a:rPr sz="12000" dirty="0" err="1" smtClean="0">
                <a:solidFill>
                  <a:srgbClr val="EE7501"/>
                </a:solidFill>
                <a:latin typeface="Sketch Block Bold" panose="02000000000000000000" pitchFamily="50" charset="0"/>
              </a:rPr>
              <a:t>fo</a:t>
            </a:r>
            <a:r>
              <a:rPr lang="nb-NO" sz="12000" dirty="0" smtClean="0">
                <a:solidFill>
                  <a:srgbClr val="EE7501"/>
                </a:solidFill>
                <a:latin typeface="Sketch Block Bold" panose="02000000000000000000" pitchFamily="50" charset="0"/>
              </a:rPr>
              <a:t>k</a:t>
            </a:r>
            <a:r>
              <a:rPr sz="12000" dirty="0" smtClean="0">
                <a:solidFill>
                  <a:srgbClr val="EE7501"/>
                </a:solidFill>
                <a:latin typeface="Sketch Block Bold" panose="02000000000000000000" pitchFamily="50" charset="0"/>
              </a:rPr>
              <a:t>us</a:t>
            </a:r>
            <a:r>
              <a:rPr lang="nb-NO" sz="12000" dirty="0" smtClean="0">
                <a:solidFill>
                  <a:srgbClr val="EE7501"/>
                </a:solidFill>
                <a:latin typeface="Sketch Block Bold" panose="02000000000000000000" pitchFamily="50" charset="0"/>
              </a:rPr>
              <a:t>et</a:t>
            </a:r>
            <a:r>
              <a:rPr lang="nb-NO" sz="12000" dirty="0">
                <a:solidFill>
                  <a:srgbClr val="0E030A"/>
                </a:solidFill>
                <a:latin typeface="Sketch Block Bold" panose="02000000000000000000" pitchFamily="50" charset="0"/>
              </a:rPr>
              <a:t> </a:t>
            </a:r>
            <a:r>
              <a:rPr lang="nb-NO" sz="12000" dirty="0" smtClean="0">
                <a:solidFill>
                  <a:srgbClr val="0E030A"/>
                </a:solidFill>
                <a:latin typeface="Sketch Block Bold" panose="02000000000000000000" pitchFamily="50" charset="0"/>
              </a:rPr>
              <a:t>ditt?</a:t>
            </a:r>
            <a:endParaRPr sz="12000" dirty="0">
              <a:solidFill>
                <a:srgbClr val="0E030A"/>
              </a:solidFill>
              <a:latin typeface="Sketch Block Bold" panose="02000000000000000000" pitchFamily="50" charset="0"/>
            </a:endParaRP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title="%"/>
          <p:cNvGraphicFramePr/>
          <p:nvPr>
            <p:extLst>
              <p:ext uri="{D42A27DB-BD31-4B8C-83A1-F6EECF244321}">
                <p14:modId xmlns:p14="http://schemas.microsoft.com/office/powerpoint/2010/main" val="3552604531"/>
              </p:ext>
            </p:extLst>
          </p:nvPr>
        </p:nvGraphicFramePr>
        <p:xfrm>
          <a:off x="617735" y="228600"/>
          <a:ext cx="12079705" cy="80611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9777288"/>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p:cNvSpPr>
          <p:nvPr>
            <p:ph type="title"/>
          </p:nvPr>
        </p:nvSpPr>
        <p:spPr>
          <a:xfrm>
            <a:off x="651205" y="-992"/>
            <a:ext cx="11702390" cy="9082552"/>
          </a:xfrm>
          <a:prstGeom prst="rect">
            <a:avLst/>
          </a:prstGeom>
        </p:spPr>
        <p:txBody>
          <a:bodyPr/>
          <a:lstStyle/>
          <a:p>
            <a:pPr marL="467894" lvl="0" indent="-467894" algn="l">
              <a:buSzPct val="75000"/>
              <a:buChar char="•"/>
              <a:defRPr sz="1800">
                <a:solidFill>
                  <a:srgbClr val="000000"/>
                </a:solidFill>
              </a:defRPr>
            </a:pPr>
            <a:r>
              <a:rPr sz="4000" dirty="0">
                <a:solidFill>
                  <a:srgbClr val="0E030A"/>
                </a:solidFill>
              </a:rPr>
              <a:t>If a leader was seen as being very strong on </a:t>
            </a:r>
            <a:r>
              <a:rPr sz="4000" dirty="0">
                <a:solidFill>
                  <a:srgbClr val="EE7501"/>
                </a:solidFill>
              </a:rPr>
              <a:t>results</a:t>
            </a:r>
            <a:r>
              <a:rPr sz="4000" dirty="0">
                <a:solidFill>
                  <a:srgbClr val="0E030A"/>
                </a:solidFill>
              </a:rPr>
              <a:t> focus, the chance of that leader being seen as a great leader was only 14%…</a:t>
            </a:r>
          </a:p>
          <a:p>
            <a:pPr marL="467894" lvl="0" indent="-467894" algn="l">
              <a:buSzPct val="75000"/>
              <a:defRPr sz="1800">
                <a:solidFill>
                  <a:srgbClr val="000000"/>
                </a:solidFill>
              </a:defRPr>
            </a:pPr>
            <a:endParaRPr sz="4000" dirty="0">
              <a:solidFill>
                <a:srgbClr val="0E030A"/>
              </a:solidFill>
            </a:endParaRPr>
          </a:p>
          <a:p>
            <a:pPr marL="571500" lvl="0" indent="-571500" algn="l">
              <a:buSzPct val="75000"/>
              <a:buFont typeface="Arial" panose="020B0604020202020204" pitchFamily="34" charset="0"/>
              <a:buChar char="•"/>
              <a:defRPr sz="1800">
                <a:solidFill>
                  <a:srgbClr val="000000"/>
                </a:solidFill>
              </a:defRPr>
            </a:pPr>
            <a:r>
              <a:rPr sz="4000" dirty="0" smtClean="0">
                <a:solidFill>
                  <a:srgbClr val="0E030A"/>
                </a:solidFill>
              </a:rPr>
              <a:t>If </a:t>
            </a:r>
            <a:r>
              <a:rPr sz="4000" dirty="0">
                <a:solidFill>
                  <a:srgbClr val="0E030A"/>
                </a:solidFill>
              </a:rPr>
              <a:t>a leader was strong on </a:t>
            </a:r>
            <a:r>
              <a:rPr sz="4000" dirty="0">
                <a:solidFill>
                  <a:srgbClr val="EE7501"/>
                </a:solidFill>
              </a:rPr>
              <a:t>social skills</a:t>
            </a:r>
            <a:r>
              <a:rPr sz="4000" dirty="0">
                <a:solidFill>
                  <a:srgbClr val="0E030A"/>
                </a:solidFill>
              </a:rPr>
              <a:t>, he or she was seen as a great leader even less of the time - a paltry 12%.</a:t>
            </a:r>
          </a:p>
          <a:p>
            <a:pPr lvl="0" algn="l">
              <a:defRPr sz="1800">
                <a:solidFill>
                  <a:srgbClr val="000000"/>
                </a:solidFill>
              </a:defRPr>
            </a:pPr>
            <a:endParaRPr sz="4000" dirty="0">
              <a:solidFill>
                <a:srgbClr val="0E030A"/>
              </a:solidFill>
            </a:endParaRPr>
          </a:p>
        </p:txBody>
      </p:sp>
      <p:sp>
        <p:nvSpPr>
          <p:cNvPr id="397" name="Shape 397"/>
          <p:cNvSpPr/>
          <p:nvPr/>
        </p:nvSpPr>
        <p:spPr>
          <a:xfrm>
            <a:off x="1110488" y="8447947"/>
            <a:ext cx="9114039" cy="406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a:defRPr sz="1800"/>
            </a:pPr>
            <a:r>
              <a:rPr sz="2000" i="1">
                <a:latin typeface="+mn-lt"/>
                <a:ea typeface="+mn-ea"/>
                <a:cs typeface="+mn-cs"/>
                <a:sym typeface="Helvetica Light"/>
              </a:rPr>
              <a:t>Source: </a:t>
            </a:r>
            <a:r>
              <a:rPr sz="2000" i="1" u="sng">
                <a:latin typeface="+mn-lt"/>
                <a:ea typeface="+mn-ea"/>
                <a:cs typeface="+mn-cs"/>
                <a:sym typeface="Helvetica Light"/>
                <a:hlinkClick r:id="rId3"/>
              </a:rPr>
              <a:t>https://hbr.org/2013/12/should-leaders-focus-on-results-or-on-people/</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p:cNvSpPr>
          <p:nvPr>
            <p:ph type="title"/>
          </p:nvPr>
        </p:nvSpPr>
        <p:spPr>
          <a:prstGeom prst="rect">
            <a:avLst/>
          </a:prstGeom>
        </p:spPr>
        <p:txBody>
          <a:bodyPr/>
          <a:lstStyle/>
          <a:p>
            <a:pPr marL="467894" lvl="0" indent="-467894" algn="l">
              <a:buSzPct val="75000"/>
              <a:buChar char="•"/>
              <a:defRPr sz="1800">
                <a:solidFill>
                  <a:srgbClr val="000000"/>
                </a:solidFill>
              </a:defRPr>
            </a:pPr>
            <a:r>
              <a:rPr sz="4000" dirty="0">
                <a:solidFill>
                  <a:srgbClr val="0E030A"/>
                </a:solidFill>
              </a:rPr>
              <a:t>However, for leaders who were strong in </a:t>
            </a:r>
            <a:r>
              <a:rPr sz="4000" dirty="0">
                <a:solidFill>
                  <a:srgbClr val="EE7501"/>
                </a:solidFill>
              </a:rPr>
              <a:t>both results focus and in social skills</a:t>
            </a:r>
            <a:r>
              <a:rPr sz="4000" dirty="0">
                <a:solidFill>
                  <a:srgbClr val="0E030A"/>
                </a:solidFill>
              </a:rPr>
              <a:t>, the likelihood of being seen as a great leader skyrocketed to 72%.</a:t>
            </a:r>
          </a:p>
          <a:p>
            <a:pPr marL="467894" lvl="0" indent="-467894" algn="l">
              <a:buSzPct val="75000"/>
              <a:defRPr sz="1800">
                <a:solidFill>
                  <a:srgbClr val="000000"/>
                </a:solidFill>
              </a:defRPr>
            </a:pPr>
            <a:endParaRPr sz="4000" dirty="0">
              <a:solidFill>
                <a:srgbClr val="0E030A"/>
              </a:solidFill>
            </a:endParaRPr>
          </a:p>
          <a:p>
            <a:pPr marL="571500" lvl="0" indent="-571500" algn="l">
              <a:buSzPct val="75000"/>
              <a:buFont typeface="Arial" panose="020B0604020202020204" pitchFamily="34" charset="0"/>
              <a:buChar char="•"/>
              <a:defRPr sz="1800">
                <a:solidFill>
                  <a:srgbClr val="000000"/>
                </a:solidFill>
              </a:defRPr>
            </a:pPr>
            <a:r>
              <a:rPr sz="4000" dirty="0">
                <a:solidFill>
                  <a:srgbClr val="0E030A"/>
                </a:solidFill>
              </a:rPr>
              <a:t>Less than 1% of leaders were rated high </a:t>
            </a:r>
            <a:br>
              <a:rPr sz="4000" dirty="0">
                <a:solidFill>
                  <a:srgbClr val="0E030A"/>
                </a:solidFill>
              </a:rPr>
            </a:br>
            <a:r>
              <a:rPr sz="4000" dirty="0">
                <a:solidFill>
                  <a:srgbClr val="0E030A"/>
                </a:solidFill>
              </a:rPr>
              <a:t>on both goal focus and social skills.</a:t>
            </a:r>
          </a:p>
        </p:txBody>
      </p:sp>
      <p:sp>
        <p:nvSpPr>
          <p:cNvPr id="400" name="Shape 400"/>
          <p:cNvSpPr/>
          <p:nvPr/>
        </p:nvSpPr>
        <p:spPr>
          <a:xfrm>
            <a:off x="1106254" y="8447947"/>
            <a:ext cx="8904225" cy="406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pPr>
            <a:r>
              <a:rPr sz="2000" i="1">
                <a:latin typeface="+mn-lt"/>
                <a:ea typeface="+mn-ea"/>
                <a:cs typeface="+mn-cs"/>
                <a:sym typeface="Helvetica Light"/>
              </a:rPr>
              <a:t>Source: </a:t>
            </a:r>
            <a:r>
              <a:rPr sz="2000" i="1" u="sng">
                <a:latin typeface="+mn-lt"/>
                <a:ea typeface="+mn-ea"/>
                <a:cs typeface="+mn-cs"/>
                <a:sym typeface="Helvetica Light"/>
                <a:hlinkClick r:id="rId3"/>
              </a:rPr>
              <a:t>https://hbr.org/2013/12/should-leaders-focus-on-results-or-on-people/</a:t>
            </a: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p:cNvSpPr>
          <p:nvPr>
            <p:ph type="title" idx="4294967295"/>
          </p:nvPr>
        </p:nvSpPr>
        <p:spPr>
          <a:xfrm>
            <a:off x="1123950" y="-261937"/>
            <a:ext cx="11684000" cy="8448675"/>
          </a:xfrm>
          <a:prstGeom prst="rect">
            <a:avLst/>
          </a:prstGeom>
        </p:spPr>
        <p:txBody>
          <a:bodyPr>
            <a:normAutofit/>
          </a:bodyPr>
          <a:lstStyle/>
          <a:p>
            <a:pPr lvl="0">
              <a:defRPr sz="1800">
                <a:solidFill>
                  <a:srgbClr val="000000"/>
                </a:solidFill>
              </a:defRPr>
            </a:pPr>
            <a:r>
              <a:rPr lang="nb-NO" sz="8800" dirty="0" smtClean="0">
                <a:latin typeface="Sketch Block Bold" panose="02000000000000000000" pitchFamily="50" charset="0"/>
              </a:rPr>
              <a:t>Hva med </a:t>
            </a:r>
            <a:r>
              <a:rPr lang="nb-NO" sz="8800" dirty="0" smtClean="0">
                <a:solidFill>
                  <a:srgbClr val="EE7502"/>
                </a:solidFill>
                <a:latin typeface="Sketch Block Bold" panose="02000000000000000000" pitchFamily="50" charset="0"/>
              </a:rPr>
              <a:t>lønn </a:t>
            </a:r>
            <a:r>
              <a:rPr lang="nb-NO" sz="8800" dirty="0" smtClean="0">
                <a:solidFill>
                  <a:schemeClr val="bg1"/>
                </a:solidFill>
                <a:latin typeface="Sketch Block Bold" panose="02000000000000000000" pitchFamily="50" charset="0"/>
              </a:rPr>
              <a:t>da</a:t>
            </a:r>
            <a:r>
              <a:rPr lang="nb-NO" sz="8800" dirty="0" smtClean="0">
                <a:solidFill>
                  <a:srgbClr val="EE7502"/>
                </a:solidFill>
                <a:latin typeface="Sketch Block Bold" panose="02000000000000000000" pitchFamily="50" charset="0"/>
              </a:rPr>
              <a:t>?</a:t>
            </a:r>
            <a:endParaRPr sz="8800" dirty="0">
              <a:solidFill>
                <a:srgbClr val="EE7502"/>
              </a:solidFill>
              <a:latin typeface="Sketch Block Bold" panose="02000000000000000000" pitchFamily="50" charset="0"/>
            </a:endParaRPr>
          </a:p>
        </p:txBody>
      </p:sp>
    </p:spTree>
    <p:extLst>
      <p:ext uri="{BB962C8B-B14F-4D97-AF65-F5344CB8AC3E}">
        <p14:creationId xmlns:p14="http://schemas.microsoft.com/office/powerpoint/2010/main" val="901854571"/>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p:cNvSpPr>
          <p:nvPr>
            <p:ph type="body" idx="1"/>
          </p:nvPr>
        </p:nvSpPr>
        <p:spPr>
          <a:xfrm>
            <a:off x="3180301" y="679182"/>
            <a:ext cx="9420495" cy="7772999"/>
          </a:xfrm>
          <a:prstGeom prst="rect">
            <a:avLst/>
          </a:prstGeom>
        </p:spPr>
        <p:txBody>
          <a:bodyPr numCol="2" spcCol="479068" anchor="ctr"/>
          <a:lstStyle/>
          <a:p>
            <a:pPr lvl="0" algn="ctr">
              <a:lnSpc>
                <a:spcPct val="100000"/>
              </a:lnSpc>
              <a:spcBef>
                <a:spcPts val="0"/>
              </a:spcBef>
              <a:buClr>
                <a:srgbClr val="000000"/>
              </a:buClr>
              <a:defRPr sz="1800">
                <a:uFillTx/>
              </a:defRPr>
            </a:pPr>
            <a:endParaRPr sz="4600" dirty="0">
              <a:solidFill>
                <a:srgbClr val="0E030A"/>
              </a:solidFill>
              <a:uFill>
                <a:solidFill/>
              </a:uFill>
            </a:endParaRPr>
          </a:p>
          <a:p>
            <a:pPr lvl="0" algn="ctr">
              <a:lnSpc>
                <a:spcPct val="100000"/>
              </a:lnSpc>
              <a:spcBef>
                <a:spcPts val="0"/>
              </a:spcBef>
              <a:buClr>
                <a:srgbClr val="000000"/>
              </a:buClr>
              <a:defRPr sz="1800">
                <a:uFillTx/>
              </a:defRPr>
            </a:pPr>
            <a:endParaRPr sz="4600" dirty="0">
              <a:solidFill>
                <a:srgbClr val="0E030A"/>
              </a:solidFill>
              <a:uFill>
                <a:solidFill/>
              </a:uFill>
            </a:endParaRPr>
          </a:p>
          <a:p>
            <a:pPr lvl="0" algn="ctr">
              <a:lnSpc>
                <a:spcPct val="100000"/>
              </a:lnSpc>
              <a:spcBef>
                <a:spcPts val="0"/>
              </a:spcBef>
              <a:buClr>
                <a:srgbClr val="000000"/>
              </a:buClr>
              <a:defRPr sz="1800">
                <a:uFillTx/>
              </a:defRPr>
            </a:pPr>
            <a:endParaRPr sz="4600" dirty="0">
              <a:solidFill>
                <a:srgbClr val="0E030A"/>
              </a:solidFill>
              <a:uFill>
                <a:solidFill/>
              </a:uFill>
            </a:endParaRPr>
          </a:p>
          <a:p>
            <a:pPr lvl="0" algn="ctr">
              <a:lnSpc>
                <a:spcPct val="100000"/>
              </a:lnSpc>
              <a:spcBef>
                <a:spcPts val="0"/>
              </a:spcBef>
              <a:buClr>
                <a:srgbClr val="000000"/>
              </a:buClr>
              <a:defRPr sz="1800">
                <a:uFillTx/>
              </a:defRPr>
            </a:pPr>
            <a:endParaRPr sz="4600" dirty="0">
              <a:solidFill>
                <a:srgbClr val="0E030A"/>
              </a:solidFill>
              <a:uFill>
                <a:solidFill/>
              </a:uFill>
            </a:endParaRPr>
          </a:p>
          <a:p>
            <a:pPr lvl="0" algn="ctr">
              <a:lnSpc>
                <a:spcPct val="100000"/>
              </a:lnSpc>
              <a:spcBef>
                <a:spcPts val="0"/>
              </a:spcBef>
              <a:buClr>
                <a:srgbClr val="000000"/>
              </a:buClr>
              <a:defRPr sz="1800">
                <a:uFillTx/>
              </a:defRPr>
            </a:pPr>
            <a:endParaRPr sz="4600" dirty="0">
              <a:solidFill>
                <a:srgbClr val="0E030A"/>
              </a:solidFill>
              <a:uFill>
                <a:solidFill/>
              </a:uFill>
            </a:endParaRPr>
          </a:p>
          <a:p>
            <a:pPr lvl="0" algn="ctr">
              <a:lnSpc>
                <a:spcPct val="100000"/>
              </a:lnSpc>
              <a:spcBef>
                <a:spcPts val="0"/>
              </a:spcBef>
              <a:buClr>
                <a:srgbClr val="000000"/>
              </a:buClr>
              <a:defRPr sz="1800">
                <a:uFillTx/>
              </a:defRPr>
            </a:pPr>
            <a:endParaRPr sz="4600" dirty="0">
              <a:solidFill>
                <a:srgbClr val="0E030A"/>
              </a:solidFill>
              <a:uFill>
                <a:solidFill/>
              </a:uFill>
            </a:endParaRPr>
          </a:p>
          <a:p>
            <a:pPr lvl="0" algn="ctr">
              <a:lnSpc>
                <a:spcPct val="100000"/>
              </a:lnSpc>
              <a:spcBef>
                <a:spcPts val="0"/>
              </a:spcBef>
              <a:buClr>
                <a:srgbClr val="000000"/>
              </a:buClr>
              <a:defRPr sz="1800">
                <a:uFillTx/>
              </a:defRPr>
            </a:pPr>
            <a:endParaRPr sz="4600" dirty="0">
              <a:solidFill>
                <a:srgbClr val="0E030A"/>
              </a:solidFill>
              <a:uFill>
                <a:solidFill/>
              </a:uFill>
            </a:endParaRPr>
          </a:p>
          <a:p>
            <a:pPr lvl="0" algn="ctr">
              <a:lnSpc>
                <a:spcPct val="100000"/>
              </a:lnSpc>
              <a:spcBef>
                <a:spcPts val="0"/>
              </a:spcBef>
              <a:buClr>
                <a:srgbClr val="000000"/>
              </a:buClr>
              <a:defRPr sz="1800">
                <a:uFillTx/>
              </a:defRPr>
            </a:pPr>
            <a:endParaRPr sz="4600" dirty="0">
              <a:solidFill>
                <a:srgbClr val="0E030A"/>
              </a:solidFill>
              <a:uFill>
                <a:solidFill/>
              </a:uFill>
            </a:endParaRPr>
          </a:p>
          <a:p>
            <a:pPr lvl="0" algn="ctr">
              <a:lnSpc>
                <a:spcPct val="100000"/>
              </a:lnSpc>
              <a:spcBef>
                <a:spcPts val="0"/>
              </a:spcBef>
              <a:buClr>
                <a:srgbClr val="000000"/>
              </a:buClr>
              <a:defRPr sz="1800">
                <a:uFillTx/>
              </a:defRPr>
            </a:pPr>
            <a:endParaRPr sz="4600" dirty="0">
              <a:solidFill>
                <a:srgbClr val="0E030A"/>
              </a:solidFill>
              <a:uFill>
                <a:solidFill/>
              </a:uFill>
            </a:endParaRPr>
          </a:p>
          <a:p>
            <a:pPr lvl="0" algn="ctr">
              <a:lnSpc>
                <a:spcPct val="100000"/>
              </a:lnSpc>
              <a:spcBef>
                <a:spcPts val="0"/>
              </a:spcBef>
              <a:buClr>
                <a:srgbClr val="000000"/>
              </a:buClr>
              <a:defRPr sz="1800">
                <a:uFillTx/>
              </a:defRPr>
            </a:pPr>
            <a:endParaRPr sz="4600" dirty="0">
              <a:solidFill>
                <a:srgbClr val="0E030A"/>
              </a:solidFill>
              <a:uFill>
                <a:solidFill/>
              </a:uFill>
            </a:endParaRPr>
          </a:p>
          <a:p>
            <a:pPr lvl="0" algn="ctr">
              <a:lnSpc>
                <a:spcPct val="100000"/>
              </a:lnSpc>
              <a:spcBef>
                <a:spcPts val="0"/>
              </a:spcBef>
              <a:buClr>
                <a:srgbClr val="000000"/>
              </a:buClr>
              <a:defRPr sz="1800">
                <a:uFillTx/>
              </a:defRPr>
            </a:pPr>
            <a:endParaRPr sz="4600" dirty="0">
              <a:solidFill>
                <a:srgbClr val="0E030A"/>
              </a:solidFill>
              <a:uFill>
                <a:solidFill/>
              </a:uFill>
            </a:endParaRPr>
          </a:p>
          <a:p>
            <a:pPr lvl="0" algn="ctr">
              <a:lnSpc>
                <a:spcPct val="100000"/>
              </a:lnSpc>
              <a:spcBef>
                <a:spcPts val="0"/>
              </a:spcBef>
              <a:buClr>
                <a:srgbClr val="000000"/>
              </a:buClr>
              <a:defRPr sz="1800">
                <a:uFillTx/>
              </a:defRPr>
            </a:pPr>
            <a:endParaRPr sz="4600" dirty="0">
              <a:solidFill>
                <a:srgbClr val="0E030A"/>
              </a:solidFill>
              <a:uFill>
                <a:solidFill/>
              </a:uFill>
            </a:endParaRPr>
          </a:p>
          <a:p>
            <a:pPr lvl="0" algn="ctr">
              <a:lnSpc>
                <a:spcPct val="100000"/>
              </a:lnSpc>
              <a:spcBef>
                <a:spcPts val="0"/>
              </a:spcBef>
              <a:buClr>
                <a:srgbClr val="000000"/>
              </a:buClr>
              <a:defRPr sz="1800">
                <a:uFillTx/>
              </a:defRPr>
            </a:pPr>
            <a:endParaRPr lang="nb-NO" sz="4600" dirty="0" smtClean="0">
              <a:uFill>
                <a:solidFill/>
              </a:uFill>
            </a:endParaRPr>
          </a:p>
          <a:p>
            <a:pPr lvl="0" algn="ctr">
              <a:lnSpc>
                <a:spcPct val="100000"/>
              </a:lnSpc>
              <a:spcBef>
                <a:spcPts val="0"/>
              </a:spcBef>
              <a:buClr>
                <a:srgbClr val="000000"/>
              </a:buClr>
              <a:defRPr sz="1800">
                <a:uFillTx/>
              </a:defRPr>
            </a:pPr>
            <a:r>
              <a:rPr lang="nb-NO" sz="4600" dirty="0" smtClean="0">
                <a:uFill>
                  <a:solidFill/>
                </a:uFill>
              </a:rPr>
              <a:t>Gjør oss triste og ulykkelige når de ikke er fair</a:t>
            </a:r>
            <a:r>
              <a:rPr sz="4600" dirty="0" smtClean="0">
                <a:uFill>
                  <a:solidFill/>
                </a:uFill>
              </a:rPr>
              <a:t>. </a:t>
            </a:r>
            <a:endParaRPr sz="4600" dirty="0">
              <a:uFill>
                <a:solidFill/>
              </a:uFill>
            </a:endParaRPr>
          </a:p>
          <a:p>
            <a:pPr lvl="0" algn="ctr">
              <a:lnSpc>
                <a:spcPct val="100000"/>
              </a:lnSpc>
              <a:spcBef>
                <a:spcPts val="0"/>
              </a:spcBef>
              <a:buClr>
                <a:srgbClr val="000000"/>
              </a:buClr>
              <a:defRPr sz="1800">
                <a:uFillTx/>
              </a:defRPr>
            </a:pPr>
            <a:endParaRPr sz="4600" dirty="0">
              <a:uFill>
                <a:solidFill/>
              </a:uFill>
            </a:endParaRPr>
          </a:p>
          <a:p>
            <a:pPr lvl="0" algn="ctr">
              <a:lnSpc>
                <a:spcPct val="100000"/>
              </a:lnSpc>
              <a:spcBef>
                <a:spcPts val="0"/>
              </a:spcBef>
              <a:buClr>
                <a:srgbClr val="000000"/>
              </a:buClr>
              <a:defRPr sz="1800">
                <a:uFillTx/>
              </a:defRPr>
            </a:pPr>
            <a:r>
              <a:rPr lang="nb-NO" sz="4600" dirty="0" smtClean="0">
                <a:uFill>
                  <a:solidFill/>
                </a:uFill>
              </a:rPr>
              <a:t>Gjør oss tilfredse </a:t>
            </a:r>
            <a:r>
              <a:rPr sz="4600" dirty="0" smtClean="0">
                <a:uFill>
                  <a:solidFill/>
                </a:uFill>
              </a:rPr>
              <a:t> (</a:t>
            </a:r>
            <a:r>
              <a:rPr lang="nb-NO" sz="4600" dirty="0" smtClean="0">
                <a:uFill>
                  <a:solidFill/>
                </a:uFill>
              </a:rPr>
              <a:t>ikke</a:t>
            </a:r>
            <a:r>
              <a:rPr sz="4600" dirty="0" smtClean="0">
                <a:solidFill>
                  <a:srgbClr val="EE7501"/>
                </a:solidFill>
                <a:uFill>
                  <a:solidFill/>
                </a:uFill>
              </a:rPr>
              <a:t> </a:t>
            </a:r>
            <a:r>
              <a:rPr lang="nb-NO" sz="4600" dirty="0" smtClean="0">
                <a:solidFill>
                  <a:srgbClr val="EE7501"/>
                </a:solidFill>
                <a:uFill>
                  <a:solidFill/>
                </a:uFill>
              </a:rPr>
              <a:t>glade</a:t>
            </a:r>
            <a:r>
              <a:rPr sz="4600" dirty="0" smtClean="0">
                <a:uFill>
                  <a:solidFill/>
                </a:uFill>
              </a:rPr>
              <a:t>) </a:t>
            </a:r>
            <a:r>
              <a:rPr lang="nb-NO" sz="4600" dirty="0" smtClean="0">
                <a:uFill>
                  <a:solidFill/>
                </a:uFill>
              </a:rPr>
              <a:t>når de er</a:t>
            </a:r>
            <a:r>
              <a:rPr sz="4600" dirty="0" smtClean="0">
                <a:uFill>
                  <a:solidFill/>
                </a:uFill>
              </a:rPr>
              <a:t> </a:t>
            </a:r>
            <a:r>
              <a:rPr sz="4600" dirty="0">
                <a:uFill>
                  <a:solidFill/>
                </a:uFill>
              </a:rPr>
              <a:t>fair.</a:t>
            </a:r>
          </a:p>
        </p:txBody>
      </p:sp>
      <p:sp>
        <p:nvSpPr>
          <p:cNvPr id="416" name="Shape 416"/>
          <p:cNvSpPr/>
          <p:nvPr/>
        </p:nvSpPr>
        <p:spPr>
          <a:xfrm>
            <a:off x="557287" y="533135"/>
            <a:ext cx="10333128" cy="7766517"/>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2" spcCol="516656" anchor="ctr"/>
          <a:lstStyle/>
          <a:p>
            <a:pPr lvl="0" algn="ctr" defTabSz="449262">
              <a:buClr>
                <a:srgbClr val="000000"/>
              </a:buClr>
              <a:buFont typeface="Times New Roman"/>
              <a:defRPr sz="1800"/>
            </a:pPr>
            <a:r>
              <a:rPr lang="nb-NO" sz="4600" dirty="0" smtClean="0">
                <a:solidFill>
                  <a:srgbClr val="0E030A"/>
                </a:solidFill>
                <a:uFill>
                  <a:solidFill/>
                </a:uFill>
                <a:latin typeface="+mn-lt"/>
                <a:ea typeface="+mn-ea"/>
                <a:cs typeface="+mn-cs"/>
                <a:sym typeface="Helvetica Light"/>
              </a:rPr>
              <a:t>Lønn, bonus, </a:t>
            </a:r>
            <a:r>
              <a:rPr sz="4600" dirty="0" smtClean="0">
                <a:solidFill>
                  <a:srgbClr val="0E030A"/>
                </a:solidFill>
                <a:uFill>
                  <a:solidFill/>
                </a:uFill>
                <a:latin typeface="+mn-lt"/>
                <a:ea typeface="+mn-ea"/>
                <a:cs typeface="+mn-cs"/>
                <a:sym typeface="Helvetica Light"/>
              </a:rPr>
              <a:t>pens</a:t>
            </a:r>
            <a:r>
              <a:rPr lang="nb-NO" sz="4600" dirty="0" smtClean="0">
                <a:solidFill>
                  <a:srgbClr val="0E030A"/>
                </a:solidFill>
                <a:uFill>
                  <a:solidFill/>
                </a:uFill>
                <a:latin typeface="+mn-lt"/>
                <a:ea typeface="+mn-ea"/>
                <a:cs typeface="+mn-cs"/>
                <a:sym typeface="Helvetica Light"/>
              </a:rPr>
              <a:t>j</a:t>
            </a:r>
            <a:r>
              <a:rPr sz="4600" dirty="0" smtClean="0">
                <a:solidFill>
                  <a:srgbClr val="0E030A"/>
                </a:solidFill>
                <a:uFill>
                  <a:solidFill/>
                </a:uFill>
                <a:latin typeface="+mn-lt"/>
                <a:ea typeface="+mn-ea"/>
                <a:cs typeface="+mn-cs"/>
                <a:sym typeface="Helvetica Light"/>
              </a:rPr>
              <a:t>on</a:t>
            </a:r>
            <a:r>
              <a:rPr sz="4600" dirty="0">
                <a:solidFill>
                  <a:srgbClr val="0E030A"/>
                </a:solidFill>
                <a:uFill>
                  <a:solidFill/>
                </a:uFill>
                <a:latin typeface="+mn-lt"/>
                <a:ea typeface="+mn-ea"/>
                <a:cs typeface="+mn-cs"/>
                <a:sym typeface="Helvetica Light"/>
              </a:rPr>
              <a:t>, </a:t>
            </a:r>
          </a:p>
          <a:p>
            <a:pPr lvl="0" algn="ctr" defTabSz="449262">
              <a:buClr>
                <a:srgbClr val="000000"/>
              </a:buClr>
              <a:buFont typeface="Times New Roman"/>
              <a:defRPr sz="1800"/>
            </a:pPr>
            <a:r>
              <a:rPr lang="nb-NO" sz="4600" dirty="0" smtClean="0">
                <a:solidFill>
                  <a:srgbClr val="0E030A"/>
                </a:solidFill>
                <a:uFill>
                  <a:solidFill/>
                </a:uFill>
                <a:latin typeface="+mn-lt"/>
                <a:ea typeface="+mn-ea"/>
                <a:cs typeface="+mn-cs"/>
                <a:sym typeface="Helvetica Light"/>
              </a:rPr>
              <a:t>forfremmelse</a:t>
            </a:r>
            <a:r>
              <a:rPr sz="4600" dirty="0" smtClean="0">
                <a:solidFill>
                  <a:srgbClr val="0E030A"/>
                </a:solidFill>
                <a:uFill>
                  <a:solidFill/>
                </a:uFill>
                <a:latin typeface="+mn-lt"/>
                <a:ea typeface="+mn-ea"/>
                <a:cs typeface="+mn-cs"/>
                <a:sym typeface="Helvetica Light"/>
              </a:rPr>
              <a:t>, </a:t>
            </a:r>
            <a:endParaRPr sz="4600" dirty="0">
              <a:solidFill>
                <a:srgbClr val="0E030A"/>
              </a:solidFill>
              <a:uFill>
                <a:solidFill/>
              </a:uFill>
              <a:latin typeface="+mn-lt"/>
              <a:ea typeface="+mn-ea"/>
              <a:cs typeface="+mn-cs"/>
              <a:sym typeface="Helvetica Light"/>
            </a:endParaRPr>
          </a:p>
          <a:p>
            <a:pPr lvl="0" algn="ctr" defTabSz="449262">
              <a:buClr>
                <a:srgbClr val="000000"/>
              </a:buClr>
              <a:buFont typeface="Times New Roman"/>
              <a:defRPr sz="1800"/>
            </a:pPr>
            <a:r>
              <a:rPr lang="nb-NO" sz="4600" dirty="0">
                <a:solidFill>
                  <a:srgbClr val="0E030A"/>
                </a:solidFill>
                <a:uFill>
                  <a:solidFill/>
                </a:uFill>
                <a:latin typeface="+mn-lt"/>
                <a:ea typeface="+mn-ea"/>
                <a:cs typeface="+mn-cs"/>
                <a:sym typeface="Helvetica Light"/>
              </a:rPr>
              <a:t>f</a:t>
            </a:r>
            <a:r>
              <a:rPr lang="nb-NO" sz="4600" dirty="0" smtClean="0">
                <a:solidFill>
                  <a:srgbClr val="0E030A"/>
                </a:solidFill>
                <a:uFill>
                  <a:solidFill/>
                </a:uFill>
                <a:latin typeface="+mn-lt"/>
                <a:ea typeface="+mn-ea"/>
                <a:cs typeface="+mn-cs"/>
                <a:sym typeface="Helvetica Light"/>
              </a:rPr>
              <a:t>ysisk arbeidsmiljø, </a:t>
            </a:r>
            <a:r>
              <a:rPr sz="4600" dirty="0" smtClean="0">
                <a:solidFill>
                  <a:srgbClr val="0E030A"/>
                </a:solidFill>
                <a:uFill>
                  <a:solidFill/>
                </a:uFill>
                <a:latin typeface="+mn-lt"/>
                <a:ea typeface="+mn-ea"/>
                <a:cs typeface="+mn-cs"/>
                <a:sym typeface="Helvetica Light"/>
              </a:rPr>
              <a:t>etc</a:t>
            </a:r>
            <a:r>
              <a:rPr sz="4600" dirty="0">
                <a:solidFill>
                  <a:srgbClr val="0E030A"/>
                </a:solidFill>
                <a:uFill>
                  <a:solidFill/>
                </a:uFill>
                <a:latin typeface="+mn-lt"/>
                <a:ea typeface="+mn-ea"/>
                <a:cs typeface="+mn-cs"/>
                <a:sym typeface="Helvetica Light"/>
              </a:rPr>
              <a:t>…</a:t>
            </a:r>
          </a:p>
        </p:txBody>
      </p:sp>
      <p:sp>
        <p:nvSpPr>
          <p:cNvPr id="417" name="Shape 417"/>
          <p:cNvSpPr/>
          <p:nvPr/>
        </p:nvSpPr>
        <p:spPr>
          <a:xfrm>
            <a:off x="5723851" y="3899329"/>
            <a:ext cx="2166698" cy="1332707"/>
          </a:xfrm>
          <a:prstGeom prst="rightArrow">
            <a:avLst>
              <a:gd name="adj1" fmla="val 32000"/>
              <a:gd name="adj2" fmla="val 67125"/>
            </a:avLst>
          </a:prstGeom>
          <a:blipFill>
            <a:blip r:embed="rId3">
              <a:alphaModFix amt="64248"/>
            </a:blip>
          </a:blipFill>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p:cNvSpPr>
          <p:nvPr>
            <p:ph type="title"/>
          </p:nvPr>
        </p:nvSpPr>
        <p:spPr>
          <a:prstGeom prst="rect">
            <a:avLst/>
          </a:prstGeom>
        </p:spPr>
        <p:txBody>
          <a:bodyPr/>
          <a:lstStyle/>
          <a:p>
            <a:pPr lvl="0">
              <a:defRPr sz="1800">
                <a:solidFill>
                  <a:srgbClr val="000000"/>
                </a:solidFill>
              </a:defRPr>
            </a:pPr>
            <a:r>
              <a:rPr lang="nb-NO" sz="14000" dirty="0" smtClean="0">
                <a:solidFill>
                  <a:srgbClr val="EE7501"/>
                </a:solidFill>
                <a:latin typeface="Sketch Block Bold" panose="02000000000000000000" pitchFamily="50" charset="0"/>
              </a:rPr>
              <a:t>Travel</a:t>
            </a:r>
            <a:r>
              <a:rPr lang="nb-NO" sz="14000" dirty="0" smtClean="0">
                <a:solidFill>
                  <a:srgbClr val="0E030A"/>
                </a:solidFill>
                <a:latin typeface="Sketch Block Bold" panose="02000000000000000000" pitchFamily="50" charset="0"/>
              </a:rPr>
              <a:t>het</a:t>
            </a:r>
            <a:endParaRPr sz="14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273352563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prstGeom prst="rect">
            <a:avLst/>
          </a:prstGeom>
        </p:spPr>
        <p:txBody>
          <a:bodyPr/>
          <a:lstStyle/>
          <a:p>
            <a:pPr lvl="0">
              <a:defRPr sz="1800">
                <a:solidFill>
                  <a:srgbClr val="000000"/>
                </a:solidFill>
              </a:defRPr>
            </a:pPr>
            <a:r>
              <a:rPr lang="nb-NO" sz="23000" dirty="0" smtClean="0">
                <a:solidFill>
                  <a:srgbClr val="EE7501"/>
                </a:solidFill>
                <a:latin typeface="Sketch Block Bold" panose="02000000000000000000" pitchFamily="50" charset="0"/>
                <a:ea typeface="Helvetica"/>
                <a:cs typeface="Helvetica"/>
                <a:sym typeface="Helvetica"/>
              </a:rPr>
              <a:t>HVOR</a:t>
            </a:r>
            <a:endParaRPr sz="23000" dirty="0">
              <a:solidFill>
                <a:srgbClr val="EE7501"/>
              </a:solidFill>
              <a:latin typeface="Sketch Block Bold" panose="02000000000000000000" pitchFamily="50" charset="0"/>
              <a:ea typeface="Helvetica"/>
              <a:cs typeface="Helvetica"/>
              <a:sym typeface="Helvetica"/>
            </a:endParaRPr>
          </a:p>
          <a:p>
            <a:pPr lvl="0">
              <a:defRPr sz="1800">
                <a:solidFill>
                  <a:srgbClr val="000000"/>
                </a:solidFill>
              </a:defRPr>
            </a:pPr>
            <a:r>
              <a:rPr lang="nb-NO" sz="8000" dirty="0" smtClean="0">
                <a:latin typeface="Sketch Block Bold" panose="02000000000000000000" pitchFamily="50" charset="0"/>
              </a:rPr>
              <a:t>glade er dere?</a:t>
            </a:r>
            <a:endParaRPr sz="8000" dirty="0">
              <a:latin typeface="Sketch Block Bold" panose="02000000000000000000" pitchFamily="50" charset="0"/>
            </a:endParaRPr>
          </a:p>
        </p:txBody>
      </p:sp>
    </p:spTree>
    <p:extLst>
      <p:ext uri="{BB962C8B-B14F-4D97-AF65-F5344CB8AC3E}">
        <p14:creationId xmlns:p14="http://schemas.microsoft.com/office/powerpoint/2010/main" val="3005885656"/>
      </p:ext>
    </p:extLst>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Businessman_dead.png"/>
          <p:cNvPicPr/>
          <p:nvPr/>
        </p:nvPicPr>
        <p:blipFill>
          <a:blip r:embed="rId3">
            <a:extLst/>
          </a:blip>
          <a:stretch>
            <a:fillRect/>
          </a:stretch>
        </p:blipFill>
        <p:spPr>
          <a:xfrm>
            <a:off x="566067" y="706760"/>
            <a:ext cx="11872666" cy="7877864"/>
          </a:xfrm>
          <a:prstGeom prst="rect">
            <a:avLst/>
          </a:prstGeom>
          <a:ln w="12700">
            <a:miter lim="400000"/>
          </a:ln>
        </p:spPr>
      </p:pic>
    </p:spTree>
    <p:extLst>
      <p:ext uri="{BB962C8B-B14F-4D97-AF65-F5344CB8AC3E}">
        <p14:creationId xmlns:p14="http://schemas.microsoft.com/office/powerpoint/2010/main" val="58700447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Businessman_dead.png"/>
          <p:cNvPicPr/>
          <p:nvPr/>
        </p:nvPicPr>
        <p:blipFill>
          <a:blip r:embed="rId3">
            <a:alphaModFix amt="44528"/>
            <a:extLst/>
          </a:blip>
          <a:stretch>
            <a:fillRect/>
          </a:stretch>
        </p:blipFill>
        <p:spPr>
          <a:xfrm>
            <a:off x="1873416" y="1339626"/>
            <a:ext cx="9257968" cy="6142935"/>
          </a:xfrm>
          <a:prstGeom prst="rect">
            <a:avLst/>
          </a:prstGeom>
          <a:ln w="12700">
            <a:miter lim="400000"/>
          </a:ln>
        </p:spPr>
      </p:pic>
      <p:graphicFrame>
        <p:nvGraphicFramePr>
          <p:cNvPr id="456" name="Chart 456"/>
          <p:cNvGraphicFramePr/>
          <p:nvPr>
            <p:extLst>
              <p:ext uri="{D42A27DB-BD31-4B8C-83A1-F6EECF244321}">
                <p14:modId xmlns:p14="http://schemas.microsoft.com/office/powerpoint/2010/main" val="1577763589"/>
              </p:ext>
            </p:extLst>
          </p:nvPr>
        </p:nvGraphicFramePr>
        <p:xfrm>
          <a:off x="603110" y="3087554"/>
          <a:ext cx="11798580" cy="5960042"/>
        </p:xfrm>
        <a:graphic>
          <a:graphicData uri="http://schemas.openxmlformats.org/drawingml/2006/chart">
            <c:chart xmlns:c="http://schemas.openxmlformats.org/drawingml/2006/chart" xmlns:r="http://schemas.openxmlformats.org/officeDocument/2006/relationships" r:id="rId4"/>
          </a:graphicData>
        </a:graphic>
      </p:graphicFrame>
      <p:sp>
        <p:nvSpPr>
          <p:cNvPr id="457" name="Shape 457"/>
          <p:cNvSpPr/>
          <p:nvPr/>
        </p:nvSpPr>
        <p:spPr>
          <a:xfrm>
            <a:off x="584640" y="580974"/>
            <a:ext cx="12160977" cy="1517304"/>
          </a:xfrm>
          <a:prstGeom prst="rect">
            <a:avLst/>
          </a:prstGeom>
          <a:ln w="12700">
            <a:miter lim="400000"/>
          </a:ln>
          <a:extLst>
            <a:ext uri="{C572A759-6A51-4108-AA02-DFA0A04FC94B}">
              <ma14:wrappingTextBoxFlag xmlns:ma14="http://schemas.microsoft.com/office/mac/drawingml/2011/main" xmlns="" val="1"/>
            </a:ext>
          </a:extLst>
        </p:spPr>
        <p:txBody>
          <a:bodyPr wrap="square" lIns="65515" tIns="65515" rIns="65515" bIns="65515" anchor="ctr">
            <a:spAutoFit/>
          </a:bodyPr>
          <a:lstStyle>
            <a:lvl1pPr algn="ctr" defTabSz="457200">
              <a:defRPr sz="9000">
                <a:latin typeface="+mn-lt"/>
                <a:ea typeface="+mn-ea"/>
                <a:cs typeface="+mn-cs"/>
                <a:sym typeface="Helvetica Light"/>
              </a:defRPr>
            </a:lvl1pPr>
          </a:lstStyle>
          <a:p>
            <a:pPr lvl="0">
              <a:defRPr sz="1800"/>
            </a:pPr>
            <a:r>
              <a:rPr lang="nb-NO" sz="9000" dirty="0" smtClean="0">
                <a:latin typeface="Sketch Block Bold" panose="02000000000000000000" pitchFamily="50" charset="0"/>
              </a:rPr>
              <a:t>Hvor mange hjalp?</a:t>
            </a:r>
            <a:endParaRPr sz="9000" dirty="0">
              <a:latin typeface="Sketch Block Bold" panose="02000000000000000000" pitchFamily="50" charset="0"/>
            </a:endParaRPr>
          </a:p>
        </p:txBody>
      </p:sp>
    </p:spTree>
    <p:extLst>
      <p:ext uri="{BB962C8B-B14F-4D97-AF65-F5344CB8AC3E}">
        <p14:creationId xmlns:p14="http://schemas.microsoft.com/office/powerpoint/2010/main" val="31121453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fill="hold"/>
                                        <p:tgtEl>
                                          <p:spTgt spid="45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fill="hold"/>
                                        <p:tgtEl>
                                          <p:spTgt spid="456">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fill="hold"/>
                                        <p:tgtEl>
                                          <p:spTgt spid="456">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fill="hold"/>
                                        <p:tgtEl>
                                          <p:spTgt spid="456">
                                            <p:graphicEl>
                                              <a:chart seriesIdx="-4" categoryIdx="2"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56" grpId="0">
        <p:bldSub>
          <a:bldChart bld="category"/>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p:nvPr/>
        </p:nvSpPr>
        <p:spPr>
          <a:xfrm>
            <a:off x="1546769" y="8765495"/>
            <a:ext cx="9926421" cy="589639"/>
          </a:xfrm>
          <a:prstGeom prst="rect">
            <a:avLst/>
          </a:prstGeom>
          <a:ln w="12700">
            <a:miter lim="400000"/>
          </a:ln>
          <a:extLst>
            <a:ext uri="{C572A759-6A51-4108-AA02-DFA0A04FC94B}">
              <ma14:wrappingTextBoxFlag xmlns:ma14="http://schemas.microsoft.com/office/mac/drawingml/2011/main" xmlns="" val="1"/>
            </a:ext>
          </a:extLst>
        </p:spPr>
        <p:txBody>
          <a:bodyPr wrap="none" lIns="65515" tIns="65515" rIns="65515" bIns="65515">
            <a:spAutoFit/>
          </a:bodyPr>
          <a:lstStyle/>
          <a:p>
            <a:pPr marL="39199" marR="39199" lvl="0" algn="ctr" defTabSz="449262">
              <a:lnSpc>
                <a:spcPct val="61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1800"/>
            </a:pPr>
            <a:r>
              <a:rPr sz="2400" i="1" dirty="0">
                <a:uFill>
                  <a:solidFill/>
                </a:uFill>
                <a:latin typeface="+mn-lt"/>
                <a:ea typeface="+mn-ea"/>
                <a:cs typeface="+mn-cs"/>
                <a:sym typeface="Helvetica Light"/>
              </a:rPr>
              <a:t>Source: </a:t>
            </a:r>
            <a:r>
              <a:rPr sz="2400" i="1" u="sng" dirty="0">
                <a:uFill>
                  <a:solidFill/>
                </a:uFill>
                <a:latin typeface="+mn-lt"/>
                <a:ea typeface="+mn-ea"/>
                <a:cs typeface="+mn-cs"/>
                <a:sym typeface="Helvetica Light"/>
                <a:hlinkClick r:id="rId3"/>
              </a:rPr>
              <a:t>lostgarden.com</a:t>
            </a:r>
          </a:p>
        </p:txBody>
      </p:sp>
      <p:sp>
        <p:nvSpPr>
          <p:cNvPr id="462" name="Shape 462"/>
          <p:cNvSpPr/>
          <p:nvPr/>
        </p:nvSpPr>
        <p:spPr>
          <a:xfrm>
            <a:off x="548826" y="404996"/>
            <a:ext cx="12088468" cy="695541"/>
          </a:xfrm>
          <a:prstGeom prst="rect">
            <a:avLst/>
          </a:prstGeom>
          <a:ln w="12700">
            <a:miter lim="400000"/>
          </a:ln>
          <a:extLst>
            <a:ext uri="{C572A759-6A51-4108-AA02-DFA0A04FC94B}">
              <ma14:wrappingTextBoxFlag xmlns:ma14="http://schemas.microsoft.com/office/mac/drawingml/2011/main" xmlns="" val="1"/>
            </a:ext>
          </a:extLst>
        </p:spPr>
        <p:txBody>
          <a:bodyPr wrap="none" lIns="65515" tIns="65515" rIns="65515" bIns="65515">
            <a:spAutoFit/>
          </a:bodyPr>
          <a:lstStyle>
            <a:lvl1pPr marL="39199" marR="39199" algn="ctr" defTabSz="449262">
              <a:lnSpc>
                <a:spcPct val="61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6000">
                <a:uFill>
                  <a:solidFill/>
                </a:uFill>
                <a:latin typeface="+mn-lt"/>
                <a:ea typeface="+mn-ea"/>
                <a:cs typeface="+mn-cs"/>
                <a:sym typeface="Helvetica Light"/>
              </a:defRPr>
            </a:lvl1pPr>
          </a:lstStyle>
          <a:p>
            <a:pPr lvl="0">
              <a:defRPr sz="1800">
                <a:uFillTx/>
              </a:defRPr>
            </a:pPr>
            <a:r>
              <a:rPr lang="nb-NO" sz="6000" dirty="0" smtClean="0">
                <a:uFill>
                  <a:solidFill/>
                </a:uFill>
                <a:latin typeface="Sketch Block Bold" panose="02000000000000000000" pitchFamily="50" charset="0"/>
              </a:rPr>
              <a:t>Produktivitet &amp; «Overarbeid»</a:t>
            </a:r>
            <a:endParaRPr sz="6000" dirty="0">
              <a:uFill>
                <a:solidFill/>
              </a:uFill>
              <a:latin typeface="Sketch Block Bold" panose="02000000000000000000" pitchFamily="50" charset="0"/>
            </a:endParaRPr>
          </a:p>
        </p:txBody>
      </p:sp>
      <p:grpSp>
        <p:nvGrpSpPr>
          <p:cNvPr id="478" name="Group 478"/>
          <p:cNvGrpSpPr/>
          <p:nvPr/>
        </p:nvGrpSpPr>
        <p:grpSpPr>
          <a:xfrm>
            <a:off x="1133621" y="1559619"/>
            <a:ext cx="10854317" cy="6619285"/>
            <a:chOff x="-1" y="0"/>
            <a:chExt cx="10854316" cy="6619283"/>
          </a:xfrm>
        </p:grpSpPr>
        <p:sp>
          <p:nvSpPr>
            <p:cNvPr id="463" name="Shape 463"/>
            <p:cNvSpPr/>
            <p:nvPr/>
          </p:nvSpPr>
          <p:spPr>
            <a:xfrm>
              <a:off x="713736" y="0"/>
              <a:ext cx="9470927" cy="6084010"/>
            </a:xfrm>
            <a:prstGeom prst="rect">
              <a:avLst/>
            </a:prstGeom>
            <a:solidFill>
              <a:srgbClr val="F5F5F5"/>
            </a:solidFill>
            <a:ln w="25400" cap="flat">
              <a:solidFill>
                <a:srgbClr val="00A382"/>
              </a:solidFill>
              <a:prstDash val="solid"/>
              <a:miter lim="400000"/>
            </a:ln>
            <a:effectLst/>
          </p:spPr>
          <p:txBody>
            <a:bodyPr wrap="square" lIns="0" tIns="0" rIns="0" bIns="0" numCol="1" anchor="ctr">
              <a:noAutofit/>
            </a:bodyPr>
            <a:lstStyle/>
            <a:p>
              <a:pPr marL="40639" marR="40639" lvl="0" algn="ctr" defTabSz="457200">
                <a:defRPr sz="4800">
                  <a:solidFill>
                    <a:srgbClr val="FFFFFF"/>
                  </a:solidFill>
                  <a:uFill>
                    <a:solidFill>
                      <a:srgbClr val="FFFFFF"/>
                    </a:solidFill>
                  </a:uFill>
                  <a:latin typeface="Trebuchet MS"/>
                  <a:ea typeface="Trebuchet MS"/>
                  <a:cs typeface="Trebuchet MS"/>
                  <a:sym typeface="Trebuchet MS"/>
                </a:defRPr>
              </a:pPr>
              <a:endParaRPr/>
            </a:p>
          </p:txBody>
        </p:sp>
        <p:sp>
          <p:nvSpPr>
            <p:cNvPr id="464" name="Shape 464"/>
            <p:cNvSpPr/>
            <p:nvPr/>
          </p:nvSpPr>
          <p:spPr>
            <a:xfrm>
              <a:off x="713736" y="297792"/>
              <a:ext cx="4287833" cy="26952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cubicBezTo>
                    <a:pt x="11306" y="119"/>
                    <a:pt x="17853" y="14281"/>
                    <a:pt x="21600" y="21421"/>
                  </a:cubicBezTo>
                </a:path>
              </a:pathLst>
            </a:custGeom>
            <a:solidFill>
              <a:srgbClr val="00BA63">
                <a:alpha val="25097"/>
              </a:srgbClr>
            </a:solidFill>
            <a:ln w="9525" cap="flat">
              <a:solidFill>
                <a:srgbClr val="00D2A9"/>
              </a:solidFill>
              <a:prstDash val="solid"/>
              <a:round/>
            </a:ln>
            <a:effectLst/>
          </p:spPr>
          <p:txBody>
            <a:bodyPr wrap="square" lIns="0" tIns="0" rIns="0" bIns="0" numCol="1" anchor="ctr">
              <a:noAutofit/>
            </a:bodyPr>
            <a:lstStyle/>
            <a:p>
              <a:pPr marL="40639" marR="40639" lvl="0" algn="ctr" defTabSz="457200">
                <a:defRPr sz="4800">
                  <a:solidFill>
                    <a:srgbClr val="FFFFFF"/>
                  </a:solidFill>
                  <a:uFill>
                    <a:solidFill>
                      <a:srgbClr val="FFFFFF"/>
                    </a:solidFill>
                  </a:uFill>
                  <a:latin typeface="Trebuchet MS"/>
                  <a:ea typeface="Trebuchet MS"/>
                  <a:cs typeface="Trebuchet MS"/>
                  <a:sym typeface="Trebuchet MS"/>
                </a:defRPr>
              </a:pPr>
              <a:endParaRPr/>
            </a:p>
          </p:txBody>
        </p:sp>
        <p:sp>
          <p:nvSpPr>
            <p:cNvPr id="465" name="Shape 465"/>
            <p:cNvSpPr/>
            <p:nvPr/>
          </p:nvSpPr>
          <p:spPr>
            <a:xfrm rot="10800000">
              <a:off x="4901676" y="2993001"/>
              <a:ext cx="5282987" cy="24935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cubicBezTo>
                    <a:pt x="11306" y="119"/>
                    <a:pt x="17853" y="14281"/>
                    <a:pt x="21600" y="21421"/>
                  </a:cubicBezTo>
                </a:path>
              </a:pathLst>
            </a:custGeom>
            <a:solidFill>
              <a:srgbClr val="FF2600">
                <a:alpha val="23921"/>
              </a:srgbClr>
            </a:solidFill>
            <a:ln w="9525" cap="flat">
              <a:noFill/>
              <a:round/>
            </a:ln>
            <a:effectLst/>
          </p:spPr>
          <p:txBody>
            <a:bodyPr wrap="square" lIns="0" tIns="0" rIns="0" bIns="0" numCol="1" anchor="ctr">
              <a:noAutofit/>
            </a:bodyPr>
            <a:lstStyle/>
            <a:p>
              <a:pPr marL="40639" marR="40639" lvl="0" algn="ctr" defTabSz="457200">
                <a:defRPr sz="4800">
                  <a:solidFill>
                    <a:srgbClr val="FFFFFF"/>
                  </a:solidFill>
                  <a:uFill>
                    <a:solidFill>
                      <a:srgbClr val="FFFFFF"/>
                    </a:solidFill>
                  </a:uFill>
                  <a:latin typeface="Trebuchet MS"/>
                  <a:ea typeface="Trebuchet MS"/>
                  <a:cs typeface="Trebuchet MS"/>
                  <a:sym typeface="Trebuchet MS"/>
                </a:defRPr>
              </a:pPr>
              <a:endParaRPr/>
            </a:p>
          </p:txBody>
        </p:sp>
        <p:sp>
          <p:nvSpPr>
            <p:cNvPr id="466" name="Shape 466"/>
            <p:cNvSpPr/>
            <p:nvPr/>
          </p:nvSpPr>
          <p:spPr>
            <a:xfrm flipV="1">
              <a:off x="713736" y="2993000"/>
              <a:ext cx="9470927" cy="1887"/>
            </a:xfrm>
            <a:prstGeom prst="line">
              <a:avLst/>
            </a:prstGeom>
            <a:noFill/>
            <a:ln w="50800" cap="flat">
              <a:solidFill>
                <a:srgbClr val="000000"/>
              </a:solidFill>
              <a:prstDash val="sysDash"/>
              <a:round/>
            </a:ln>
            <a:effectLst/>
          </p:spPr>
          <p:txBody>
            <a:bodyPr wrap="square" lIns="0" tIns="0" rIns="0" bIns="0" numCol="1" anchor="t">
              <a:noAutofit/>
            </a:bodyPr>
            <a:lstStyle/>
            <a:p>
              <a:pPr lvl="0" defTabSz="457200">
                <a:defRPr sz="1200"/>
              </a:pPr>
              <a:endParaRPr/>
            </a:p>
          </p:txBody>
        </p:sp>
        <p:sp>
          <p:nvSpPr>
            <p:cNvPr id="467" name="Shape 467"/>
            <p:cNvSpPr/>
            <p:nvPr/>
          </p:nvSpPr>
          <p:spPr>
            <a:xfrm rot="16200000">
              <a:off x="-1080263" y="2726601"/>
              <a:ext cx="2683901" cy="5233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marL="49985" marR="49985" algn="ctr" defTabSz="457200">
                <a:buClr>
                  <a:srgbClr val="000000"/>
                </a:buClr>
                <a:buFont typeface="Times New Roman"/>
                <a:defRPr sz="2400">
                  <a:uFill>
                    <a:solidFill/>
                  </a:uFill>
                  <a:latin typeface="+mn-lt"/>
                  <a:ea typeface="+mn-ea"/>
                  <a:cs typeface="+mn-cs"/>
                  <a:sym typeface="Helvetica Light"/>
                </a:defRPr>
              </a:lvl1pPr>
            </a:lstStyle>
            <a:p>
              <a:pPr lvl="0">
                <a:defRPr sz="1800">
                  <a:uFillTx/>
                </a:defRPr>
              </a:pPr>
              <a:r>
                <a:rPr lang="nb-NO" sz="2400" dirty="0" smtClean="0">
                  <a:uFill>
                    <a:solidFill/>
                  </a:uFill>
                  <a:latin typeface="Sketch Block Bold" panose="02000000000000000000" pitchFamily="50" charset="0"/>
                </a:rPr>
                <a:t>Produktivitet</a:t>
              </a:r>
              <a:endParaRPr sz="2400" dirty="0">
                <a:uFill>
                  <a:solidFill/>
                </a:uFill>
                <a:latin typeface="Sketch Block Bold" panose="02000000000000000000" pitchFamily="50" charset="0"/>
              </a:endParaRPr>
            </a:p>
          </p:txBody>
        </p:sp>
        <p:sp>
          <p:nvSpPr>
            <p:cNvPr id="468" name="Shape 468"/>
            <p:cNvSpPr/>
            <p:nvPr/>
          </p:nvSpPr>
          <p:spPr>
            <a:xfrm>
              <a:off x="1199693" y="3343566"/>
              <a:ext cx="2578978" cy="4674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marL="49985" marR="49985" algn="ctr" defTabSz="457200">
                <a:buClr>
                  <a:srgbClr val="000000"/>
                </a:buClr>
                <a:buFont typeface="Times New Roman"/>
                <a:defRPr sz="2200">
                  <a:uFill>
                    <a:solidFill/>
                  </a:uFill>
                  <a:latin typeface="+mn-lt"/>
                  <a:ea typeface="+mn-ea"/>
                  <a:cs typeface="+mn-cs"/>
                  <a:sym typeface="Helvetica Light"/>
                </a:defRPr>
              </a:lvl1pPr>
            </a:lstStyle>
            <a:p>
              <a:pPr lvl="0">
                <a:defRPr sz="1800">
                  <a:uFillTx/>
                </a:defRPr>
              </a:pPr>
              <a:r>
                <a:rPr sz="2200">
                  <a:uFill>
                    <a:solidFill/>
                  </a:uFill>
                </a:rPr>
                <a:t>40 hours a week</a:t>
              </a:r>
            </a:p>
          </p:txBody>
        </p:sp>
        <p:sp>
          <p:nvSpPr>
            <p:cNvPr id="469" name="Shape 469"/>
            <p:cNvSpPr/>
            <p:nvPr/>
          </p:nvSpPr>
          <p:spPr>
            <a:xfrm>
              <a:off x="2748967" y="250673"/>
              <a:ext cx="2578977" cy="4674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marL="49985" marR="49985" algn="ctr" defTabSz="457200">
                <a:buClr>
                  <a:srgbClr val="000000"/>
                </a:buClr>
                <a:buFont typeface="Times New Roman"/>
                <a:defRPr sz="2200">
                  <a:uFill>
                    <a:solidFill/>
                  </a:uFill>
                  <a:latin typeface="+mn-lt"/>
                  <a:ea typeface="+mn-ea"/>
                  <a:cs typeface="+mn-cs"/>
                  <a:sym typeface="Helvetica Light"/>
                </a:defRPr>
              </a:lvl1pPr>
            </a:lstStyle>
            <a:p>
              <a:pPr lvl="0">
                <a:defRPr sz="1800">
                  <a:uFillTx/>
                </a:defRPr>
              </a:pPr>
              <a:r>
                <a:rPr sz="2200">
                  <a:uFill>
                    <a:solidFill/>
                  </a:uFill>
                </a:rPr>
                <a:t>60 hours a week</a:t>
              </a:r>
            </a:p>
          </p:txBody>
        </p:sp>
        <p:sp>
          <p:nvSpPr>
            <p:cNvPr id="470" name="Shape 470"/>
            <p:cNvSpPr/>
            <p:nvPr/>
          </p:nvSpPr>
          <p:spPr>
            <a:xfrm>
              <a:off x="694889" y="292138"/>
              <a:ext cx="9495429" cy="52000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635" y="168"/>
                    <a:pt x="7852" y="6708"/>
                    <a:pt x="9694" y="11188"/>
                  </a:cubicBezTo>
                  <a:cubicBezTo>
                    <a:pt x="11962" y="15565"/>
                    <a:pt x="16016" y="21445"/>
                    <a:pt x="21600" y="21600"/>
                  </a:cubicBezTo>
                </a:path>
              </a:pathLst>
            </a:custGeom>
            <a:noFill/>
            <a:ln w="57150" cap="flat">
              <a:solidFill>
                <a:srgbClr val="CE1C00"/>
              </a:solidFill>
              <a:prstDash val="sysDot"/>
              <a:round/>
            </a:ln>
            <a:effectLst/>
          </p:spPr>
          <p:txBody>
            <a:bodyPr wrap="square" lIns="0" tIns="0" rIns="0" bIns="0" numCol="1" anchor="ctr">
              <a:noAutofit/>
            </a:bodyPr>
            <a:lstStyle/>
            <a:p>
              <a:pPr marL="40639" marR="40639" lvl="0" algn="ctr" defTabSz="457200">
                <a:defRPr sz="4800">
                  <a:solidFill>
                    <a:srgbClr val="FFFFFF"/>
                  </a:solidFill>
                  <a:uFill>
                    <a:solidFill>
                      <a:srgbClr val="FFFFFF"/>
                    </a:solidFill>
                  </a:uFill>
                  <a:latin typeface="Trebuchet MS"/>
                  <a:ea typeface="Trebuchet MS"/>
                  <a:cs typeface="Trebuchet MS"/>
                  <a:sym typeface="Trebuchet MS"/>
                </a:defRPr>
              </a:pPr>
              <a:endParaRPr/>
            </a:p>
          </p:txBody>
        </p:sp>
        <p:sp>
          <p:nvSpPr>
            <p:cNvPr id="471" name="Shape 471"/>
            <p:cNvSpPr/>
            <p:nvPr/>
          </p:nvSpPr>
          <p:spPr>
            <a:xfrm>
              <a:off x="2195653" y="6151861"/>
              <a:ext cx="1354691" cy="4674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marL="49985" marR="49985" algn="ctr" defTabSz="457200">
                <a:buClr>
                  <a:srgbClr val="000000"/>
                </a:buClr>
                <a:buFont typeface="Times New Roman"/>
                <a:defRPr sz="2200">
                  <a:uFill>
                    <a:solidFill/>
                  </a:uFill>
                  <a:latin typeface="+mn-lt"/>
                  <a:ea typeface="+mn-ea"/>
                  <a:cs typeface="+mn-cs"/>
                  <a:sym typeface="Helvetica Light"/>
                </a:defRPr>
              </a:lvl1pPr>
            </a:lstStyle>
            <a:p>
              <a:pPr lvl="0">
                <a:defRPr sz="1800">
                  <a:uFillTx/>
                </a:defRPr>
              </a:pPr>
              <a:r>
                <a:rPr sz="2200" dirty="0">
                  <a:uFill>
                    <a:solidFill/>
                  </a:uFill>
                  <a:latin typeface="Sketch Block Bold" panose="02000000000000000000" pitchFamily="50" charset="0"/>
                </a:rPr>
                <a:t>2 </a:t>
              </a:r>
              <a:r>
                <a:rPr lang="nb-NO" sz="2200" dirty="0" smtClean="0">
                  <a:uFill>
                    <a:solidFill/>
                  </a:uFill>
                  <a:latin typeface="Sketch Block Bold" panose="02000000000000000000" pitchFamily="50" charset="0"/>
                </a:rPr>
                <a:t>uker</a:t>
              </a:r>
              <a:endParaRPr sz="2200" dirty="0">
                <a:uFill>
                  <a:solidFill/>
                </a:uFill>
                <a:latin typeface="Sketch Block Bold" panose="02000000000000000000" pitchFamily="50" charset="0"/>
              </a:endParaRPr>
            </a:p>
          </p:txBody>
        </p:sp>
        <p:sp>
          <p:nvSpPr>
            <p:cNvPr id="472" name="Shape 472"/>
            <p:cNvSpPr/>
            <p:nvPr/>
          </p:nvSpPr>
          <p:spPr>
            <a:xfrm>
              <a:off x="4519141" y="6151861"/>
              <a:ext cx="1438502" cy="4674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marL="49985" marR="49985" algn="ctr" defTabSz="457200">
                <a:buClr>
                  <a:srgbClr val="000000"/>
                </a:buClr>
                <a:buFont typeface="Times New Roman"/>
                <a:defRPr sz="2200">
                  <a:uFill>
                    <a:solidFill/>
                  </a:uFill>
                </a:defRPr>
              </a:lvl1pPr>
            </a:lstStyle>
            <a:p>
              <a:pPr lvl="0">
                <a:defRPr sz="1800">
                  <a:uFillTx/>
                </a:defRPr>
              </a:pPr>
              <a:r>
                <a:rPr sz="2200" dirty="0">
                  <a:uFill>
                    <a:solidFill/>
                  </a:uFill>
                  <a:latin typeface="Sketch Block Bold" panose="02000000000000000000" pitchFamily="50" charset="0"/>
                </a:rPr>
                <a:t>4 </a:t>
              </a:r>
              <a:r>
                <a:rPr lang="nb-NO" sz="2200" dirty="0" smtClean="0">
                  <a:uFill>
                    <a:solidFill/>
                  </a:uFill>
                  <a:latin typeface="Sketch Block Bold" panose="02000000000000000000" pitchFamily="50" charset="0"/>
                </a:rPr>
                <a:t>uker</a:t>
              </a:r>
              <a:endParaRPr sz="2200" dirty="0">
                <a:uFill>
                  <a:solidFill/>
                </a:uFill>
                <a:latin typeface="Sketch Block Bold" panose="02000000000000000000" pitchFamily="50" charset="0"/>
              </a:endParaRPr>
            </a:p>
          </p:txBody>
        </p:sp>
        <p:sp>
          <p:nvSpPr>
            <p:cNvPr id="473" name="Shape 473"/>
            <p:cNvSpPr/>
            <p:nvPr/>
          </p:nvSpPr>
          <p:spPr>
            <a:xfrm>
              <a:off x="7011823" y="6151861"/>
              <a:ext cx="1276949" cy="4674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marL="49985" marR="49985" algn="ctr" defTabSz="457200">
                <a:buClr>
                  <a:srgbClr val="000000"/>
                </a:buClr>
                <a:buFont typeface="Times New Roman"/>
                <a:defRPr sz="2200">
                  <a:uFill>
                    <a:solidFill/>
                  </a:uFill>
                  <a:latin typeface="+mn-lt"/>
                  <a:ea typeface="+mn-ea"/>
                  <a:cs typeface="+mn-cs"/>
                  <a:sym typeface="Helvetica Light"/>
                </a:defRPr>
              </a:lvl1pPr>
            </a:lstStyle>
            <a:p>
              <a:pPr lvl="0">
                <a:defRPr sz="1800">
                  <a:uFillTx/>
                </a:defRPr>
              </a:pPr>
              <a:r>
                <a:rPr sz="2200" dirty="0">
                  <a:uFill>
                    <a:solidFill/>
                  </a:uFill>
                  <a:latin typeface="Sketch Block Bold" panose="02000000000000000000" pitchFamily="50" charset="0"/>
                </a:rPr>
                <a:t>6 </a:t>
              </a:r>
              <a:r>
                <a:rPr lang="nb-NO" sz="2200" dirty="0" smtClean="0">
                  <a:uFill>
                    <a:solidFill/>
                  </a:uFill>
                  <a:latin typeface="Sketch Block Bold" panose="02000000000000000000" pitchFamily="50" charset="0"/>
                </a:rPr>
                <a:t>uker</a:t>
              </a:r>
              <a:endParaRPr sz="2200" dirty="0">
                <a:uFill>
                  <a:solidFill/>
                </a:uFill>
                <a:latin typeface="Sketch Block Bold" panose="02000000000000000000" pitchFamily="50" charset="0"/>
              </a:endParaRPr>
            </a:p>
          </p:txBody>
        </p:sp>
        <p:sp>
          <p:nvSpPr>
            <p:cNvPr id="474" name="Shape 474"/>
            <p:cNvSpPr/>
            <p:nvPr/>
          </p:nvSpPr>
          <p:spPr>
            <a:xfrm>
              <a:off x="9517703" y="6151861"/>
              <a:ext cx="1336612" cy="4674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marL="49985" marR="49985" algn="ctr" defTabSz="457200">
                <a:buClr>
                  <a:srgbClr val="000000"/>
                </a:buClr>
                <a:buFont typeface="Times New Roman"/>
                <a:defRPr sz="2200">
                  <a:uFill>
                    <a:solidFill/>
                  </a:uFill>
                  <a:latin typeface="+mn-lt"/>
                  <a:ea typeface="+mn-ea"/>
                  <a:cs typeface="+mn-cs"/>
                  <a:sym typeface="Helvetica Light"/>
                </a:defRPr>
              </a:lvl1pPr>
            </a:lstStyle>
            <a:p>
              <a:pPr lvl="0">
                <a:defRPr sz="1800">
                  <a:uFillTx/>
                </a:defRPr>
              </a:pPr>
              <a:r>
                <a:rPr sz="2200" dirty="0">
                  <a:uFill>
                    <a:solidFill/>
                  </a:uFill>
                  <a:latin typeface="Sketch Block Bold" panose="02000000000000000000" pitchFamily="50" charset="0"/>
                </a:rPr>
                <a:t>8 </a:t>
              </a:r>
              <a:r>
                <a:rPr lang="nb-NO" sz="2200" dirty="0" smtClean="0">
                  <a:uFill>
                    <a:solidFill/>
                  </a:uFill>
                  <a:latin typeface="Sketch Block Bold" panose="02000000000000000000" pitchFamily="50" charset="0"/>
                </a:rPr>
                <a:t>uker</a:t>
              </a:r>
              <a:endParaRPr sz="2200" dirty="0">
                <a:uFill>
                  <a:solidFill/>
                </a:uFill>
                <a:latin typeface="Sketch Block Bold" panose="02000000000000000000" pitchFamily="50" charset="0"/>
              </a:endParaRPr>
            </a:p>
          </p:txBody>
        </p:sp>
        <p:sp>
          <p:nvSpPr>
            <p:cNvPr id="475" name="Shape 475"/>
            <p:cNvSpPr/>
            <p:nvPr/>
          </p:nvSpPr>
          <p:spPr>
            <a:xfrm>
              <a:off x="2210237" y="497576"/>
              <a:ext cx="497578" cy="4994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alpha val="47058"/>
              </a:srgbClr>
            </a:solidFill>
            <a:ln w="25400" cap="flat">
              <a:solidFill>
                <a:srgbClr val="00A382"/>
              </a:solidFill>
              <a:prstDash val="solid"/>
              <a:round/>
            </a:ln>
            <a:effectLst/>
          </p:spPr>
          <p:txBody>
            <a:bodyPr wrap="square" lIns="0" tIns="0" rIns="0" bIns="0" numCol="1" anchor="ctr">
              <a:noAutofit/>
            </a:bodyPr>
            <a:lstStyle/>
            <a:p>
              <a:pPr marL="40639" marR="40639" lvl="0" algn="ctr" defTabSz="457200">
                <a:defRPr sz="4800">
                  <a:solidFill>
                    <a:srgbClr val="FFFFFF"/>
                  </a:solidFill>
                  <a:uFill>
                    <a:solidFill>
                      <a:srgbClr val="FFFFFF"/>
                    </a:solidFill>
                  </a:uFill>
                  <a:latin typeface="Trebuchet MS"/>
                  <a:ea typeface="Trebuchet MS"/>
                  <a:cs typeface="Trebuchet MS"/>
                  <a:sym typeface="Trebuchet MS"/>
                </a:defRPr>
              </a:pPr>
              <a:endParaRPr/>
            </a:p>
          </p:txBody>
        </p:sp>
        <p:sp>
          <p:nvSpPr>
            <p:cNvPr id="476" name="Shape 476"/>
            <p:cNvSpPr/>
            <p:nvPr/>
          </p:nvSpPr>
          <p:spPr>
            <a:xfrm>
              <a:off x="2210237" y="2731019"/>
              <a:ext cx="497578" cy="49757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BA63">
                <a:alpha val="56861"/>
              </a:srgbClr>
            </a:solidFill>
            <a:ln w="25400" cap="flat">
              <a:solidFill>
                <a:srgbClr val="00A382"/>
              </a:solidFill>
              <a:prstDash val="solid"/>
              <a:round/>
            </a:ln>
            <a:effectLst/>
          </p:spPr>
          <p:txBody>
            <a:bodyPr wrap="square" lIns="0" tIns="0" rIns="0" bIns="0" numCol="1" anchor="ctr">
              <a:noAutofit/>
            </a:bodyPr>
            <a:lstStyle/>
            <a:p>
              <a:pPr marL="40639" marR="40639" lvl="0" algn="ctr" defTabSz="457200">
                <a:defRPr sz="4800">
                  <a:solidFill>
                    <a:srgbClr val="FFFFFF"/>
                  </a:solidFill>
                  <a:uFill>
                    <a:solidFill>
                      <a:srgbClr val="FFFFFF"/>
                    </a:solidFill>
                  </a:uFill>
                  <a:latin typeface="Trebuchet MS"/>
                  <a:ea typeface="Trebuchet MS"/>
                  <a:cs typeface="Trebuchet MS"/>
                  <a:sym typeface="Trebuchet MS"/>
                </a:defRPr>
              </a:pPr>
              <a:endParaRPr/>
            </a:p>
          </p:txBody>
        </p:sp>
        <p:sp>
          <p:nvSpPr>
            <p:cNvPr id="477" name="Shape 477"/>
            <p:cNvSpPr/>
            <p:nvPr/>
          </p:nvSpPr>
          <p:spPr>
            <a:xfrm>
              <a:off x="285540" y="6151861"/>
              <a:ext cx="831892" cy="4674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marL="49985" marR="49985" algn="ctr" defTabSz="457200">
                <a:buClr>
                  <a:srgbClr val="000000"/>
                </a:buClr>
                <a:buFont typeface="Times New Roman"/>
                <a:defRPr sz="2200">
                  <a:uFill>
                    <a:solidFill/>
                  </a:uFill>
                  <a:latin typeface="+mn-lt"/>
                  <a:ea typeface="+mn-ea"/>
                  <a:cs typeface="+mn-cs"/>
                  <a:sym typeface="Helvetica Light"/>
                </a:defRPr>
              </a:lvl1pPr>
            </a:lstStyle>
            <a:p>
              <a:pPr lvl="0">
                <a:defRPr sz="1800">
                  <a:uFillTx/>
                </a:defRPr>
              </a:pPr>
              <a:r>
                <a:rPr sz="2200" dirty="0">
                  <a:uFill>
                    <a:solidFill/>
                  </a:uFill>
                  <a:latin typeface="Sketch Block Bold" panose="02000000000000000000" pitchFamily="50" charset="0"/>
                </a:rPr>
                <a:t>Start</a:t>
              </a:r>
            </a:p>
          </p:txBody>
        </p:sp>
      </p:grpSp>
    </p:spTree>
    <p:extLst>
      <p:ext uri="{BB962C8B-B14F-4D97-AF65-F5344CB8AC3E}">
        <p14:creationId xmlns:p14="http://schemas.microsoft.com/office/powerpoint/2010/main" val="4192846058"/>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p:nvPr/>
        </p:nvSpPr>
        <p:spPr>
          <a:xfrm>
            <a:off x="855037" y="2311450"/>
            <a:ext cx="11713826" cy="1045432"/>
          </a:xfrm>
          <a:prstGeom prst="rect">
            <a:avLst/>
          </a:prstGeom>
          <a:ln w="12700">
            <a:miter lim="400000"/>
          </a:ln>
          <a:extLst>
            <a:ext uri="{C572A759-6A51-4108-AA02-DFA0A04FC94B}">
              <ma14:wrappingTextBoxFlag xmlns:ma14="http://schemas.microsoft.com/office/mac/drawingml/2011/main" xmlns="" val="1"/>
            </a:ext>
          </a:extLst>
        </p:spPr>
        <p:txBody>
          <a:bodyPr lIns="65515" tIns="65515" rIns="65515" bIns="65515">
            <a:spAutoFit/>
          </a:bodyPr>
          <a:lstStyle>
            <a:lvl1pPr marL="57620" marR="57620" algn="ctr"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6000">
                <a:solidFill>
                  <a:srgbClr val="0E030A"/>
                </a:solidFill>
                <a:uFill>
                  <a:solidFill>
                    <a:srgbClr val="FFFFFF"/>
                  </a:solidFill>
                </a:uFill>
                <a:latin typeface="+mn-lt"/>
                <a:ea typeface="+mn-ea"/>
                <a:cs typeface="+mn-cs"/>
                <a:sym typeface="Helvetica Light"/>
              </a:defRPr>
            </a:lvl1pPr>
          </a:lstStyle>
          <a:p>
            <a:pPr lvl="0">
              <a:defRPr sz="1800">
                <a:solidFill>
                  <a:srgbClr val="000000"/>
                </a:solidFill>
                <a:uFillTx/>
              </a:defRPr>
            </a:pPr>
            <a:r>
              <a:rPr sz="6000" dirty="0" smtClean="0">
                <a:solidFill>
                  <a:srgbClr val="0E030A"/>
                </a:solidFill>
                <a:uFill>
                  <a:solidFill>
                    <a:srgbClr val="FFFFFF"/>
                  </a:solidFill>
                </a:uFill>
                <a:latin typeface="Sketch Block Bold" panose="02000000000000000000" pitchFamily="50" charset="0"/>
              </a:rPr>
              <a:t>G</a:t>
            </a:r>
            <a:r>
              <a:rPr lang="nb-NO" sz="6000" dirty="0" smtClean="0">
                <a:solidFill>
                  <a:srgbClr val="0E030A"/>
                </a:solidFill>
                <a:uFill>
                  <a:solidFill>
                    <a:srgbClr val="FFFFFF"/>
                  </a:solidFill>
                </a:uFill>
                <a:latin typeface="Sketch Block Bold" panose="02000000000000000000" pitchFamily="50" charset="0"/>
              </a:rPr>
              <a:t>j</a:t>
            </a:r>
            <a:r>
              <a:rPr sz="6000" dirty="0" err="1" smtClean="0">
                <a:solidFill>
                  <a:srgbClr val="0E030A"/>
                </a:solidFill>
                <a:uFill>
                  <a:solidFill>
                    <a:srgbClr val="FFFFFF"/>
                  </a:solidFill>
                </a:uFill>
                <a:latin typeface="Sketch Block Bold" panose="02000000000000000000" pitchFamily="50" charset="0"/>
              </a:rPr>
              <a:t>ør</a:t>
            </a:r>
            <a:r>
              <a:rPr sz="6000" dirty="0" smtClean="0">
                <a:solidFill>
                  <a:srgbClr val="0E030A"/>
                </a:solidFill>
                <a:uFill>
                  <a:solidFill>
                    <a:srgbClr val="FFFFFF"/>
                  </a:solidFill>
                </a:uFill>
                <a:latin typeface="Sketch Block Bold" panose="02000000000000000000" pitchFamily="50" charset="0"/>
              </a:rPr>
              <a:t> di</a:t>
            </a:r>
            <a:r>
              <a:rPr lang="nb-NO" sz="6000" dirty="0" smtClean="0">
                <a:solidFill>
                  <a:srgbClr val="0E030A"/>
                </a:solidFill>
                <a:uFill>
                  <a:solidFill>
                    <a:srgbClr val="FFFFFF"/>
                  </a:solidFill>
                </a:uFill>
                <a:latin typeface="Sketch Block Bold" panose="02000000000000000000" pitchFamily="50" charset="0"/>
              </a:rPr>
              <a:t>t</a:t>
            </a:r>
            <a:r>
              <a:rPr sz="6000" dirty="0" smtClean="0">
                <a:solidFill>
                  <a:srgbClr val="0E030A"/>
                </a:solidFill>
                <a:uFill>
                  <a:solidFill>
                    <a:srgbClr val="FFFFFF"/>
                  </a:solidFill>
                </a:uFill>
                <a:latin typeface="Sketch Block Bold" panose="02000000000000000000" pitchFamily="50" charset="0"/>
              </a:rPr>
              <a:t>t </a:t>
            </a:r>
            <a:r>
              <a:rPr sz="6000" dirty="0" err="1" smtClean="0">
                <a:solidFill>
                  <a:srgbClr val="0E030A"/>
                </a:solidFill>
                <a:uFill>
                  <a:solidFill>
                    <a:srgbClr val="FFFFFF"/>
                  </a:solidFill>
                </a:uFill>
                <a:latin typeface="Sketch Block Bold" panose="02000000000000000000" pitchFamily="50" charset="0"/>
              </a:rPr>
              <a:t>beste</a:t>
            </a:r>
            <a:endParaRPr sz="6000" dirty="0">
              <a:solidFill>
                <a:srgbClr val="0E030A"/>
              </a:solidFill>
              <a:uFill>
                <a:solidFill>
                  <a:srgbClr val="FFFFFF"/>
                </a:solidFill>
              </a:uFill>
              <a:latin typeface="Sketch Block Bold" panose="02000000000000000000" pitchFamily="50" charset="0"/>
            </a:endParaRPr>
          </a:p>
        </p:txBody>
      </p:sp>
      <p:sp>
        <p:nvSpPr>
          <p:cNvPr id="319" name="Shape 319"/>
          <p:cNvSpPr/>
          <p:nvPr/>
        </p:nvSpPr>
        <p:spPr>
          <a:xfrm>
            <a:off x="862512" y="3680718"/>
            <a:ext cx="11698876" cy="2902299"/>
          </a:xfrm>
          <a:prstGeom prst="rect">
            <a:avLst/>
          </a:prstGeom>
          <a:ln w="12700">
            <a:miter lim="400000"/>
          </a:ln>
          <a:extLst>
            <a:ext uri="{C572A759-6A51-4108-AA02-DFA0A04FC94B}">
              <ma14:wrappingTextBoxFlag xmlns:ma14="http://schemas.microsoft.com/office/mac/drawingml/2011/main" xmlns="" val="1"/>
            </a:ext>
          </a:extLst>
        </p:spPr>
        <p:txBody>
          <a:bodyPr lIns="65515" tIns="65515" rIns="65515" bIns="65515">
            <a:spAutoFit/>
          </a:bodyPr>
          <a:lstStyle/>
          <a:p>
            <a:pPr marL="57620" marR="57620" lvl="0" algn="ctr" defTabSz="660378">
              <a:buClr>
                <a:srgbClr val="FFFFFF"/>
              </a:buClr>
              <a:buFont typeface="Trebuchet MS"/>
              <a:tabLst>
                <a:tab pos="63500" algn="l"/>
                <a:tab pos="914400" algn="l"/>
                <a:tab pos="1778000" algn="l"/>
                <a:tab pos="2616200" algn="l"/>
                <a:tab pos="3467100" algn="l"/>
                <a:tab pos="4330700" algn="l"/>
                <a:tab pos="5168900" algn="l"/>
                <a:tab pos="6032500" algn="l"/>
                <a:tab pos="6870700" algn="l"/>
                <a:tab pos="7721600" algn="l"/>
                <a:tab pos="8597900" algn="l"/>
                <a:tab pos="9423400" algn="l"/>
                <a:tab pos="10274300" algn="l"/>
                <a:tab pos="11150600" algn="l"/>
                <a:tab pos="11988800" algn="l"/>
                <a:tab pos="12852400" algn="l"/>
                <a:tab pos="13690600" algn="l"/>
                <a:tab pos="14541500" algn="l"/>
                <a:tab pos="15405100" algn="l"/>
                <a:tab pos="16243300" algn="l"/>
                <a:tab pos="17094200" algn="l"/>
                <a:tab pos="17106900" algn="l"/>
              </a:tabLst>
              <a:defRPr sz="1800"/>
            </a:pPr>
            <a:r>
              <a:rPr sz="6000" dirty="0" err="1">
                <a:solidFill>
                  <a:srgbClr val="EE7501"/>
                </a:solidFill>
                <a:uFill>
                  <a:solidFill>
                    <a:srgbClr val="FFFFFF"/>
                  </a:solidFill>
                </a:uFill>
                <a:latin typeface="Sketch Block Bold" panose="02000000000000000000" pitchFamily="50" charset="0"/>
                <a:ea typeface="+mn-ea"/>
                <a:cs typeface="+mn-cs"/>
                <a:sym typeface="Helvetica Light"/>
              </a:rPr>
              <a:t>Fokuser</a:t>
            </a:r>
            <a:r>
              <a:rPr sz="6000" dirty="0">
                <a:uFill>
                  <a:solidFill>
                    <a:srgbClr val="FFFFFF"/>
                  </a:solidFill>
                </a:uFill>
                <a:latin typeface="Sketch Block Bold" panose="02000000000000000000" pitchFamily="50" charset="0"/>
                <a:ea typeface="+mn-ea"/>
                <a:cs typeface="+mn-cs"/>
                <a:sym typeface="Helvetica Light"/>
              </a:rPr>
              <a:t> </a:t>
            </a:r>
            <a:r>
              <a:rPr sz="6000" dirty="0" err="1">
                <a:uFill>
                  <a:solidFill>
                    <a:srgbClr val="FFFFFF"/>
                  </a:solidFill>
                </a:uFill>
                <a:latin typeface="Sketch Block Bold" panose="02000000000000000000" pitchFamily="50" charset="0"/>
                <a:ea typeface="+mn-ea"/>
                <a:cs typeface="+mn-cs"/>
                <a:sym typeface="Helvetica Light"/>
              </a:rPr>
              <a:t>på</a:t>
            </a:r>
            <a:r>
              <a:rPr sz="6000" dirty="0">
                <a:uFill>
                  <a:solidFill>
                    <a:srgbClr val="FFFFFF"/>
                  </a:solidFill>
                </a:uFill>
                <a:latin typeface="Sketch Block Bold" panose="02000000000000000000" pitchFamily="50" charset="0"/>
                <a:ea typeface="+mn-ea"/>
                <a:cs typeface="+mn-cs"/>
                <a:sym typeface="Helvetica Light"/>
              </a:rPr>
              <a:t> </a:t>
            </a:r>
            <a:r>
              <a:rPr sz="6000" dirty="0" err="1">
                <a:uFill>
                  <a:solidFill>
                    <a:srgbClr val="FFFFFF"/>
                  </a:solidFill>
                </a:uFill>
                <a:latin typeface="Sketch Block Bold" panose="02000000000000000000" pitchFamily="50" charset="0"/>
                <a:ea typeface="+mn-ea"/>
                <a:cs typeface="+mn-cs"/>
                <a:sym typeface="Helvetica Light"/>
              </a:rPr>
              <a:t>det</a:t>
            </a:r>
            <a:r>
              <a:rPr sz="6000" dirty="0">
                <a:uFill>
                  <a:solidFill>
                    <a:srgbClr val="FFFFFF"/>
                  </a:solidFill>
                </a:uFill>
                <a:latin typeface="Sketch Block Bold" panose="02000000000000000000" pitchFamily="50" charset="0"/>
                <a:ea typeface="+mn-ea"/>
                <a:cs typeface="+mn-cs"/>
                <a:sym typeface="Helvetica Light"/>
              </a:rPr>
              <a:t> du </a:t>
            </a:r>
            <a:r>
              <a:rPr sz="6000" dirty="0" err="1">
                <a:uFill>
                  <a:solidFill>
                    <a:srgbClr val="FFFFFF"/>
                  </a:solidFill>
                </a:uFill>
                <a:latin typeface="Sketch Block Bold" panose="02000000000000000000" pitchFamily="50" charset="0"/>
                <a:ea typeface="+mn-ea"/>
                <a:cs typeface="+mn-cs"/>
                <a:sym typeface="Helvetica Light"/>
              </a:rPr>
              <a:t>når</a:t>
            </a:r>
            <a:r>
              <a:rPr sz="6000" dirty="0">
                <a:uFill>
                  <a:solidFill>
                    <a:srgbClr val="FFFFFF"/>
                  </a:solidFill>
                </a:uFill>
                <a:latin typeface="Sketch Block Bold" panose="02000000000000000000" pitchFamily="50" charset="0"/>
                <a:ea typeface="+mn-ea"/>
                <a:cs typeface="+mn-cs"/>
                <a:sym typeface="Helvetica Light"/>
              </a:rPr>
              <a:t>, og </a:t>
            </a:r>
            <a:r>
              <a:rPr sz="6000" dirty="0" smtClean="0">
                <a:uFill>
                  <a:solidFill>
                    <a:srgbClr val="FFFFFF"/>
                  </a:solidFill>
                </a:uFill>
                <a:latin typeface="Sketch Block Bold" panose="02000000000000000000" pitchFamily="50" charset="0"/>
                <a:ea typeface="+mn-ea"/>
                <a:cs typeface="+mn-cs"/>
                <a:sym typeface="Helvetica Light"/>
              </a:rPr>
              <a:t>la </a:t>
            </a:r>
            <a:r>
              <a:rPr sz="6000" dirty="0" err="1">
                <a:uFill>
                  <a:solidFill>
                    <a:srgbClr val="FFFFFF"/>
                  </a:solidFill>
                </a:uFill>
                <a:latin typeface="Sketch Block Bold" panose="02000000000000000000" pitchFamily="50" charset="0"/>
                <a:ea typeface="+mn-ea"/>
                <a:cs typeface="+mn-cs"/>
                <a:sym typeface="Helvetica Light"/>
              </a:rPr>
              <a:t>vær</a:t>
            </a:r>
            <a:r>
              <a:rPr sz="6000" dirty="0">
                <a:uFill>
                  <a:solidFill>
                    <a:srgbClr val="FFFFFF"/>
                  </a:solidFill>
                </a:uFill>
                <a:latin typeface="Sketch Block Bold" panose="02000000000000000000" pitchFamily="50" charset="0"/>
                <a:ea typeface="+mn-ea"/>
                <a:cs typeface="+mn-cs"/>
                <a:sym typeface="Helvetica Light"/>
              </a:rPr>
              <a:t> </a:t>
            </a:r>
            <a:r>
              <a:rPr lang="nb-NO" sz="6000" dirty="0" smtClean="0">
                <a:uFill>
                  <a:solidFill>
                    <a:srgbClr val="FFFFFF"/>
                  </a:solidFill>
                </a:uFill>
                <a:latin typeface="Sketch Block Bold" panose="02000000000000000000" pitchFamily="50" charset="0"/>
                <a:ea typeface="+mn-ea"/>
                <a:cs typeface="+mn-cs"/>
                <a:sym typeface="Helvetica Light"/>
              </a:rPr>
              <a:t>å </a:t>
            </a:r>
            <a:r>
              <a:rPr sz="6000" dirty="0" err="1" smtClean="0">
                <a:uFill>
                  <a:solidFill>
                    <a:srgbClr val="FFFFFF"/>
                  </a:solidFill>
                </a:uFill>
                <a:latin typeface="Sketch Block Bold" panose="02000000000000000000" pitchFamily="50" charset="0"/>
                <a:ea typeface="+mn-ea"/>
                <a:cs typeface="+mn-cs"/>
                <a:sym typeface="Helvetica Light"/>
              </a:rPr>
              <a:t>stresse</a:t>
            </a:r>
            <a:r>
              <a:rPr sz="6000" dirty="0" smtClean="0">
                <a:uFill>
                  <a:solidFill>
                    <a:srgbClr val="FFFFFF"/>
                  </a:solidFill>
                </a:uFill>
                <a:latin typeface="Sketch Block Bold" panose="02000000000000000000" pitchFamily="50" charset="0"/>
                <a:ea typeface="+mn-ea"/>
                <a:cs typeface="+mn-cs"/>
                <a:sym typeface="Helvetica Light"/>
              </a:rPr>
              <a:t> </a:t>
            </a:r>
            <a:r>
              <a:rPr sz="6000" dirty="0">
                <a:uFill>
                  <a:solidFill>
                    <a:srgbClr val="FFFFFF"/>
                  </a:solidFill>
                </a:uFill>
                <a:latin typeface="Sketch Block Bold" panose="02000000000000000000" pitchFamily="50" charset="0"/>
                <a:ea typeface="+mn-ea"/>
                <a:cs typeface="+mn-cs"/>
                <a:sym typeface="Helvetica Light"/>
              </a:rPr>
              <a:t>over </a:t>
            </a:r>
            <a:r>
              <a:rPr sz="6000" dirty="0" err="1">
                <a:uFill>
                  <a:solidFill>
                    <a:srgbClr val="FFFFFF"/>
                  </a:solidFill>
                </a:uFill>
                <a:latin typeface="Sketch Block Bold" panose="02000000000000000000" pitchFamily="50" charset="0"/>
                <a:ea typeface="+mn-ea"/>
                <a:cs typeface="+mn-cs"/>
                <a:sym typeface="Helvetica Light"/>
              </a:rPr>
              <a:t>det</a:t>
            </a:r>
            <a:r>
              <a:rPr sz="6000" dirty="0">
                <a:uFill>
                  <a:solidFill>
                    <a:srgbClr val="FFFFFF"/>
                  </a:solidFill>
                </a:uFill>
                <a:latin typeface="Sketch Block Bold" panose="02000000000000000000" pitchFamily="50" charset="0"/>
                <a:ea typeface="+mn-ea"/>
                <a:cs typeface="+mn-cs"/>
                <a:sym typeface="Helvetica Light"/>
              </a:rPr>
              <a:t> du </a:t>
            </a:r>
            <a:r>
              <a:rPr sz="6000" dirty="0" err="1">
                <a:uFill>
                  <a:solidFill>
                    <a:srgbClr val="FFFFFF"/>
                  </a:solidFill>
                </a:uFill>
                <a:latin typeface="Sketch Block Bold" panose="02000000000000000000" pitchFamily="50" charset="0"/>
                <a:ea typeface="+mn-ea"/>
                <a:cs typeface="+mn-cs"/>
                <a:sym typeface="Helvetica Light"/>
              </a:rPr>
              <a:t>ikke</a:t>
            </a:r>
            <a:r>
              <a:rPr sz="6000" dirty="0">
                <a:uFill>
                  <a:solidFill>
                    <a:srgbClr val="FFFFFF"/>
                  </a:solidFill>
                </a:uFill>
                <a:latin typeface="Sketch Block Bold" panose="02000000000000000000" pitchFamily="50" charset="0"/>
                <a:ea typeface="+mn-ea"/>
                <a:cs typeface="+mn-cs"/>
                <a:sym typeface="Helvetica Light"/>
              </a:rPr>
              <a:t> </a:t>
            </a:r>
            <a:r>
              <a:rPr sz="6000" dirty="0" err="1">
                <a:uFill>
                  <a:solidFill>
                    <a:srgbClr val="FFFFFF"/>
                  </a:solidFill>
                </a:uFill>
                <a:latin typeface="Sketch Block Bold" panose="02000000000000000000" pitchFamily="50" charset="0"/>
                <a:ea typeface="+mn-ea"/>
                <a:cs typeface="+mn-cs"/>
                <a:sym typeface="Helvetica Light"/>
              </a:rPr>
              <a:t>når</a:t>
            </a:r>
            <a:r>
              <a:rPr sz="6000" dirty="0">
                <a:uFill>
                  <a:solidFill>
                    <a:srgbClr val="FFFFFF"/>
                  </a:solidFill>
                </a:uFill>
                <a:latin typeface="Sketch Block Bold" panose="02000000000000000000" pitchFamily="50" charset="0"/>
                <a:ea typeface="+mn-ea"/>
                <a:cs typeface="+mn-cs"/>
                <a:sym typeface="Helvetica Light"/>
              </a:rPr>
              <a:t>!</a:t>
            </a:r>
          </a:p>
        </p:txBody>
      </p:sp>
    </p:spTree>
    <p:extLst>
      <p:ext uri="{BB962C8B-B14F-4D97-AF65-F5344CB8AC3E}">
        <p14:creationId xmlns:p14="http://schemas.microsoft.com/office/powerpoint/2010/main" val="260109074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p:cNvSpPr>
          <p:nvPr>
            <p:ph type="body" idx="4294967295"/>
          </p:nvPr>
        </p:nvSpPr>
        <p:spPr>
          <a:xfrm>
            <a:off x="640278" y="0"/>
            <a:ext cx="11686922" cy="7468752"/>
          </a:xfrm>
          <a:prstGeom prst="rect">
            <a:avLst/>
          </a:prstGeom>
        </p:spPr>
        <p:txBody>
          <a:bodyPr anchor="ctr"/>
          <a:lstStyle/>
          <a:p>
            <a:pPr marL="0" lvl="0" indent="0" algn="ctr" defTabSz="584200">
              <a:lnSpc>
                <a:spcPct val="100000"/>
              </a:lnSpc>
              <a:spcBef>
                <a:spcPts val="0"/>
              </a:spcBef>
              <a:defRPr sz="1800">
                <a:uFillTx/>
              </a:defRPr>
            </a:pPr>
            <a:r>
              <a:rPr lang="nb-NO" sz="6000" dirty="0" smtClean="0">
                <a:solidFill>
                  <a:srgbClr val="0E030A"/>
                </a:solidFill>
                <a:latin typeface="Sketch Block Bold" panose="02000000000000000000" pitchFamily="50" charset="0"/>
                <a:ea typeface="+mn-ea"/>
                <a:cs typeface="+mn-cs"/>
                <a:sym typeface="Helvetica Light"/>
              </a:rPr>
              <a:t>Hvordan kan dere gjøre jobben dere gjør </a:t>
            </a:r>
            <a:r>
              <a:rPr lang="nb-NO" sz="6000" dirty="0" smtClean="0">
                <a:solidFill>
                  <a:srgbClr val="EE7501"/>
                </a:solidFill>
                <a:latin typeface="Sketch Block Bold" panose="02000000000000000000" pitchFamily="50" charset="0"/>
                <a:ea typeface="+mn-ea"/>
                <a:cs typeface="+mn-cs"/>
                <a:sym typeface="Helvetica Light"/>
              </a:rPr>
              <a:t>synlig,</a:t>
            </a:r>
            <a:r>
              <a:rPr sz="6000" dirty="0" smtClean="0">
                <a:solidFill>
                  <a:srgbClr val="0E030A"/>
                </a:solidFill>
                <a:latin typeface="Sketch Block Bold" panose="02000000000000000000" pitchFamily="50" charset="0"/>
                <a:ea typeface="+mn-ea"/>
                <a:cs typeface="+mn-cs"/>
                <a:sym typeface="Helvetica Light"/>
              </a:rPr>
              <a:t> </a:t>
            </a:r>
            <a:r>
              <a:rPr lang="nb-NO" sz="6000" dirty="0" smtClean="0">
                <a:solidFill>
                  <a:srgbClr val="0E030A"/>
                </a:solidFill>
                <a:latin typeface="Sketch Block Bold" panose="02000000000000000000" pitchFamily="50" charset="0"/>
                <a:ea typeface="+mn-ea"/>
                <a:cs typeface="+mn-cs"/>
                <a:sym typeface="Helvetica Light"/>
              </a:rPr>
              <a:t>fremfor å fokusere på jobben der ikke fikk gjort</a:t>
            </a:r>
            <a:r>
              <a:rPr sz="6000" dirty="0" smtClean="0">
                <a:solidFill>
                  <a:srgbClr val="0E030A"/>
                </a:solidFill>
                <a:latin typeface="Sketch Block Bold" panose="02000000000000000000" pitchFamily="50" charset="0"/>
                <a:ea typeface="+mn-ea"/>
                <a:cs typeface="+mn-cs"/>
                <a:sym typeface="Helvetica Light"/>
              </a:rPr>
              <a:t>?</a:t>
            </a:r>
            <a:endParaRPr sz="6000" dirty="0">
              <a:solidFill>
                <a:srgbClr val="0E030A"/>
              </a:solidFill>
              <a:latin typeface="Sketch Block Bold" panose="02000000000000000000" pitchFamily="50" charset="0"/>
              <a:ea typeface="+mn-ea"/>
              <a:cs typeface="+mn-cs"/>
              <a:sym typeface="Helvetica Light"/>
            </a:endParaRPr>
          </a:p>
        </p:txBody>
      </p:sp>
    </p:spTree>
    <p:extLst>
      <p:ext uri="{BB962C8B-B14F-4D97-AF65-F5344CB8AC3E}">
        <p14:creationId xmlns:p14="http://schemas.microsoft.com/office/powerpoint/2010/main" val="1660799675"/>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p:cNvSpPr>
          <p:nvPr>
            <p:ph type="title"/>
          </p:nvPr>
        </p:nvSpPr>
        <p:spPr>
          <a:prstGeom prst="rect">
            <a:avLst/>
          </a:prstGeom>
        </p:spPr>
        <p:txBody>
          <a:bodyPr/>
          <a:lstStyle/>
          <a:p>
            <a:pPr lvl="0">
              <a:defRPr sz="1800">
                <a:solidFill>
                  <a:srgbClr val="000000"/>
                </a:solidFill>
              </a:defRPr>
            </a:pPr>
            <a:r>
              <a:rPr lang="nb-NO" sz="15000" dirty="0" smtClean="0">
                <a:solidFill>
                  <a:schemeClr val="bg1"/>
                </a:solidFill>
                <a:latin typeface="Sketch Block Bold" panose="02000000000000000000" pitchFamily="50" charset="0"/>
                <a:ea typeface="Helvetica"/>
                <a:cs typeface="Helvetica"/>
                <a:sym typeface="Helvetica"/>
              </a:rPr>
              <a:t>5 min.</a:t>
            </a:r>
            <a:br>
              <a:rPr lang="nb-NO" sz="15000" dirty="0" smtClean="0">
                <a:solidFill>
                  <a:schemeClr val="bg1"/>
                </a:solidFill>
                <a:latin typeface="Sketch Block Bold" panose="02000000000000000000" pitchFamily="50" charset="0"/>
                <a:ea typeface="Helvetica"/>
                <a:cs typeface="Helvetica"/>
                <a:sym typeface="Helvetica"/>
              </a:rPr>
            </a:br>
            <a:r>
              <a:rPr lang="nb-NO" sz="15000" dirty="0" smtClean="0">
                <a:solidFill>
                  <a:srgbClr val="EE7501"/>
                </a:solidFill>
                <a:latin typeface="Sketch Block Bold" panose="02000000000000000000" pitchFamily="50" charset="0"/>
                <a:ea typeface="Helvetica"/>
                <a:cs typeface="Helvetica"/>
                <a:sym typeface="Helvetica"/>
              </a:rPr>
              <a:t>PAUSE</a:t>
            </a:r>
            <a:endParaRPr sz="15000" dirty="0">
              <a:solidFill>
                <a:srgbClr val="EE7501"/>
              </a:solidFill>
              <a:latin typeface="Sketch Block Bold" panose="02000000000000000000" pitchFamily="50" charset="0"/>
              <a:ea typeface="Helvetica"/>
              <a:cs typeface="Helvetica"/>
              <a:sym typeface="Helvetica"/>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p:cNvSpPr>
          <p:nvPr>
            <p:ph type="title"/>
          </p:nvPr>
        </p:nvSpPr>
        <p:spPr>
          <a:prstGeom prst="rect">
            <a:avLst/>
          </a:prstGeom>
        </p:spPr>
        <p:txBody>
          <a:bodyPr/>
          <a:lstStyle/>
          <a:p>
            <a:pPr lvl="0">
              <a:defRPr sz="1800">
                <a:solidFill>
                  <a:srgbClr val="000000"/>
                </a:solidFill>
              </a:defRPr>
            </a:pPr>
            <a:r>
              <a:rPr lang="nb-NO" sz="15000" dirty="0" smtClean="0">
                <a:solidFill>
                  <a:srgbClr val="EE7501"/>
                </a:solidFill>
                <a:latin typeface="Sketch Block Bold" panose="02000000000000000000" pitchFamily="50" charset="0"/>
                <a:ea typeface="Helvetica"/>
                <a:cs typeface="Helvetica"/>
                <a:sym typeface="Helvetica"/>
              </a:rPr>
              <a:t>HVORFOR</a:t>
            </a:r>
            <a:endParaRPr sz="15000" dirty="0">
              <a:solidFill>
                <a:srgbClr val="EE7501"/>
              </a:solidFill>
              <a:latin typeface="Sketch Block Bold" panose="02000000000000000000" pitchFamily="50" charset="0"/>
              <a:ea typeface="Helvetica"/>
              <a:cs typeface="Helvetica"/>
              <a:sym typeface="Helvetica"/>
            </a:endParaRPr>
          </a:p>
          <a:p>
            <a:pPr lvl="0">
              <a:defRPr sz="1800">
                <a:solidFill>
                  <a:srgbClr val="000000"/>
                </a:solidFill>
              </a:defRPr>
            </a:pPr>
            <a:r>
              <a:rPr lang="nb-NO" sz="8000" dirty="0">
                <a:latin typeface="Sketch Block Bold" panose="02000000000000000000" pitchFamily="50" charset="0"/>
              </a:rPr>
              <a:t>e</a:t>
            </a:r>
            <a:r>
              <a:rPr lang="nb-NO" sz="8000" dirty="0" smtClean="0">
                <a:latin typeface="Sketch Block Bold" panose="02000000000000000000" pitchFamily="50" charset="0"/>
              </a:rPr>
              <a:t>r arbeidsgleden viktig?</a:t>
            </a:r>
            <a:endParaRPr sz="8000" dirty="0">
              <a:latin typeface="Sketch Block Bold" panose="02000000000000000000" pitchFamily="50" charset="0"/>
            </a:endParaRPr>
          </a:p>
        </p:txBody>
      </p:sp>
    </p:spTree>
    <p:extLst>
      <p:ext uri="{BB962C8B-B14F-4D97-AF65-F5344CB8AC3E}">
        <p14:creationId xmlns:p14="http://schemas.microsoft.com/office/powerpoint/2010/main" val="120943727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p:cNvSpPr>
          <p:nvPr>
            <p:ph type="body" idx="4294967295"/>
          </p:nvPr>
        </p:nvSpPr>
        <p:spPr>
          <a:xfrm>
            <a:off x="640278" y="0"/>
            <a:ext cx="11686922" cy="7468752"/>
          </a:xfrm>
          <a:prstGeom prst="rect">
            <a:avLst/>
          </a:prstGeom>
        </p:spPr>
        <p:txBody>
          <a:bodyPr anchor="ctr"/>
          <a:lstStyle/>
          <a:p>
            <a:pPr marL="0" lvl="0" indent="0" algn="ctr" defTabSz="584200">
              <a:lnSpc>
                <a:spcPct val="100000"/>
              </a:lnSpc>
              <a:spcBef>
                <a:spcPts val="0"/>
              </a:spcBef>
              <a:defRPr sz="1800">
                <a:uFillTx/>
              </a:defRPr>
            </a:pPr>
            <a:r>
              <a:rPr lang="nb-NO" sz="6000" dirty="0" smtClean="0">
                <a:solidFill>
                  <a:srgbClr val="0E030A"/>
                </a:solidFill>
                <a:latin typeface="Sketch Block Bold" panose="02000000000000000000" pitchFamily="50" charset="0"/>
                <a:ea typeface="+mn-ea"/>
                <a:cs typeface="+mn-cs"/>
                <a:sym typeface="Helvetica Light"/>
              </a:rPr>
              <a:t>Hvorfor er </a:t>
            </a:r>
            <a:r>
              <a:rPr lang="nb-NO" sz="6000" dirty="0" smtClean="0">
                <a:solidFill>
                  <a:srgbClr val="F38900"/>
                </a:solidFill>
                <a:latin typeface="Sketch Block Bold" panose="02000000000000000000" pitchFamily="50" charset="0"/>
                <a:ea typeface="+mn-ea"/>
                <a:cs typeface="+mn-cs"/>
                <a:sym typeface="Helvetica Light"/>
              </a:rPr>
              <a:t>arbeidsglede</a:t>
            </a:r>
            <a:r>
              <a:rPr lang="nb-NO" sz="6000" dirty="0" smtClean="0">
                <a:solidFill>
                  <a:srgbClr val="0E030A"/>
                </a:solidFill>
                <a:latin typeface="Sketch Block Bold" panose="02000000000000000000" pitchFamily="50" charset="0"/>
                <a:ea typeface="+mn-ea"/>
                <a:cs typeface="+mn-cs"/>
                <a:sym typeface="Helvetica Light"/>
              </a:rPr>
              <a:t> viktig for deg?</a:t>
            </a:r>
            <a:endParaRPr sz="6000" dirty="0">
              <a:solidFill>
                <a:srgbClr val="0E030A"/>
              </a:solidFill>
              <a:latin typeface="Sketch Block Bold" panose="02000000000000000000" pitchFamily="50" charset="0"/>
              <a:ea typeface="+mn-ea"/>
              <a:cs typeface="+mn-cs"/>
              <a:sym typeface="Helvetica Light"/>
            </a:endParaRPr>
          </a:p>
        </p:txBody>
      </p:sp>
    </p:spTree>
    <p:extLst>
      <p:ext uri="{BB962C8B-B14F-4D97-AF65-F5344CB8AC3E}">
        <p14:creationId xmlns:p14="http://schemas.microsoft.com/office/powerpoint/2010/main" val="60776056"/>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p:cNvSpPr>
          <p:nvPr>
            <p:ph type="title"/>
          </p:nvPr>
        </p:nvSpPr>
        <p:spPr>
          <a:xfrm>
            <a:off x="651205" y="4167"/>
            <a:ext cx="11702390" cy="8483138"/>
          </a:xfrm>
          <a:prstGeom prst="rect">
            <a:avLst/>
          </a:prstGeom>
        </p:spPr>
        <p:txBody>
          <a:bodyPr/>
          <a:lstStyle/>
          <a:p>
            <a:pPr lvl="0">
              <a:defRPr sz="1800">
                <a:solidFill>
                  <a:srgbClr val="000000"/>
                </a:solidFill>
              </a:defRPr>
            </a:pPr>
            <a:r>
              <a:rPr lang="nb-NO" sz="10000" dirty="0" smtClean="0">
                <a:solidFill>
                  <a:srgbClr val="0E030A"/>
                </a:solidFill>
                <a:latin typeface="Sketch Block Bold" panose="02000000000000000000" pitchFamily="50" charset="0"/>
              </a:rPr>
              <a:t>Tid</a:t>
            </a:r>
            <a:endParaRPr sz="10000" dirty="0">
              <a:solidFill>
                <a:srgbClr val="0E030A"/>
              </a:solidFill>
              <a:latin typeface="Sketch Block Bold" panose="02000000000000000000" pitchFamily="50" charset="0"/>
            </a:endParaRPr>
          </a:p>
          <a:p>
            <a:pPr lvl="0">
              <a:defRPr sz="1800">
                <a:solidFill>
                  <a:srgbClr val="000000"/>
                </a:solidFill>
              </a:defRPr>
            </a:pPr>
            <a:r>
              <a:rPr lang="nb-NO" sz="10000" dirty="0" smtClean="0">
                <a:solidFill>
                  <a:srgbClr val="0E030A"/>
                </a:solidFill>
                <a:latin typeface="Sketch Block Bold" panose="02000000000000000000" pitchFamily="50" charset="0"/>
              </a:rPr>
              <a:t>Sunnhet</a:t>
            </a:r>
            <a:r>
              <a:rPr sz="10000" dirty="0" smtClean="0">
                <a:solidFill>
                  <a:srgbClr val="0E030A"/>
                </a:solidFill>
                <a:latin typeface="Sketch Block Bold" panose="02000000000000000000" pitchFamily="50" charset="0"/>
              </a:rPr>
              <a:t> </a:t>
            </a:r>
            <a:endParaRPr sz="10000" dirty="0">
              <a:solidFill>
                <a:srgbClr val="0E030A"/>
              </a:solidFill>
              <a:latin typeface="Sketch Block Bold" panose="02000000000000000000" pitchFamily="50" charset="0"/>
            </a:endParaRPr>
          </a:p>
          <a:p>
            <a:pPr lvl="0">
              <a:defRPr sz="1800">
                <a:solidFill>
                  <a:srgbClr val="000000"/>
                </a:solidFill>
              </a:defRPr>
            </a:pPr>
            <a:r>
              <a:rPr lang="nb-NO" sz="10000" dirty="0" smtClean="0">
                <a:latin typeface="Sketch Block Bold" panose="02000000000000000000" pitchFamily="50" charset="0"/>
              </a:rPr>
              <a:t>Livsglede</a:t>
            </a:r>
            <a:endParaRPr sz="10000" dirty="0">
              <a:latin typeface="Sketch Block Bold" panose="02000000000000000000" pitchFamily="50" charset="0"/>
            </a:endParaRPr>
          </a:p>
        </p:txBody>
      </p:sp>
    </p:spTree>
  </p:cSld>
  <p:clrMapOvr>
    <a:masterClrMapping/>
  </p:clrMapOvr>
  <p:transition spd="slow">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p:cNvSpPr>
          <p:nvPr>
            <p:ph type="body" idx="1"/>
          </p:nvPr>
        </p:nvSpPr>
        <p:spPr>
          <a:xfrm>
            <a:off x="453665" y="243521"/>
            <a:ext cx="12142661" cy="8903009"/>
          </a:xfrm>
          <a:prstGeom prst="rect">
            <a:avLst/>
          </a:prstGeom>
        </p:spPr>
        <p:txBody>
          <a:bodyPr/>
          <a:lstStyle/>
          <a:p>
            <a:pPr lvl="0" algn="ctr">
              <a:lnSpc>
                <a:spcPct val="50000"/>
              </a:lnSpc>
              <a:buClr>
                <a:srgbClr val="000000"/>
              </a:buClr>
              <a:defRPr sz="1800">
                <a:uFillTx/>
              </a:defRPr>
            </a:pPr>
            <a:r>
              <a:rPr lang="nb-NO" sz="4500" dirty="0" smtClean="0">
                <a:solidFill>
                  <a:srgbClr val="0E030A"/>
                </a:solidFill>
                <a:uFill>
                  <a:solidFill/>
                </a:uFill>
                <a:latin typeface="Sketch Block Bold" panose="02000000000000000000" pitchFamily="50" charset="0"/>
                <a:ea typeface="+mn-ea"/>
                <a:cs typeface="+mn-cs"/>
                <a:sym typeface="Helvetica Light"/>
              </a:rPr>
              <a:t>Arbeidsglede gjør deg </a:t>
            </a:r>
            <a:r>
              <a:rPr lang="nb-NO" sz="4500" dirty="0" smtClean="0">
                <a:solidFill>
                  <a:srgbClr val="EE7501"/>
                </a:solidFill>
                <a:uFill>
                  <a:solidFill/>
                </a:uFill>
                <a:latin typeface="Sketch Block Bold" panose="02000000000000000000" pitchFamily="50" charset="0"/>
                <a:ea typeface="+mn-ea"/>
                <a:cs typeface="+mn-cs"/>
                <a:sym typeface="Helvetica Light"/>
              </a:rPr>
              <a:t>mer suksessfull</a:t>
            </a:r>
            <a:r>
              <a:rPr sz="4500" dirty="0" smtClean="0">
                <a:solidFill>
                  <a:srgbClr val="0E030A"/>
                </a:solidFill>
                <a:uFill>
                  <a:solidFill/>
                </a:uFill>
                <a:latin typeface="Sketch Block Bold" panose="02000000000000000000" pitchFamily="50" charset="0"/>
                <a:ea typeface="+mn-ea"/>
                <a:cs typeface="+mn-cs"/>
                <a:sym typeface="Helvetica Light"/>
              </a:rPr>
              <a:t> </a:t>
            </a:r>
            <a:endParaRPr sz="4500" dirty="0">
              <a:solidFill>
                <a:srgbClr val="0E030A"/>
              </a:solidFill>
              <a:uFill>
                <a:solidFill/>
              </a:uFill>
              <a:latin typeface="Sketch Block Bold" panose="02000000000000000000" pitchFamily="50" charset="0"/>
              <a:ea typeface="+mn-ea"/>
              <a:cs typeface="+mn-cs"/>
              <a:sym typeface="Helvetica Light"/>
            </a:endParaRPr>
          </a:p>
          <a:p>
            <a:pPr lvl="0" algn="ctr">
              <a:lnSpc>
                <a:spcPct val="30000"/>
              </a:lnSpc>
              <a:spcBef>
                <a:spcPts val="1100"/>
              </a:spcBef>
              <a:buClr>
                <a:srgbClr val="000000"/>
              </a:buClr>
              <a:defRPr sz="1800">
                <a:uFillTx/>
              </a:defRPr>
            </a:pPr>
            <a:endParaRPr sz="45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Mer produktiv</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Mer kreativ</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Mer hjelpsom</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I stand til å gi bedre service</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Mer fokusert på kvalitet</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Bedre</a:t>
            </a:r>
            <a:r>
              <a:rPr sz="3000" dirty="0" smtClean="0">
                <a:solidFill>
                  <a:srgbClr val="0E030A"/>
                </a:solidFill>
                <a:uFill>
                  <a:solidFill/>
                </a:uFill>
                <a:latin typeface="Sketch Block Bold" panose="02000000000000000000" pitchFamily="50" charset="0"/>
                <a:ea typeface="+mn-ea"/>
                <a:cs typeface="+mn-cs"/>
                <a:sym typeface="Helvetica Light"/>
              </a:rPr>
              <a:t> </a:t>
            </a:r>
            <a:r>
              <a:rPr sz="3000" dirty="0">
                <a:solidFill>
                  <a:srgbClr val="0E030A"/>
                </a:solidFill>
                <a:uFill>
                  <a:solidFill/>
                </a:uFill>
                <a:latin typeface="Sketch Block Bold" panose="02000000000000000000" pitchFamily="50" charset="0"/>
                <a:ea typeface="+mn-ea"/>
                <a:cs typeface="+mn-cs"/>
                <a:sym typeface="Helvetica Light"/>
              </a:rPr>
              <a:t>team-players</a:t>
            </a: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Mer åpen</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Mer sympatisk</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Mer empatisk</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Mer motstandsdyktig</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Mer salg</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Mer optimistisk</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Mer motivert</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Mer engasjert</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Mer energi/energisk</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Lære fortere</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90000"/>
              </a:lnSpc>
              <a:spcBef>
                <a:spcPts val="0"/>
              </a:spcBef>
              <a:buClr>
                <a:srgbClr val="000000"/>
              </a:buClr>
              <a:defRPr sz="1800">
                <a:uFillTx/>
              </a:defRPr>
            </a:pPr>
            <a:r>
              <a:rPr lang="nb-NO" sz="3000" dirty="0" smtClean="0">
                <a:solidFill>
                  <a:srgbClr val="0E030A"/>
                </a:solidFill>
                <a:uFill>
                  <a:solidFill/>
                </a:uFill>
                <a:latin typeface="Sketch Block Bold" panose="02000000000000000000" pitchFamily="50" charset="0"/>
                <a:ea typeface="+mn-ea"/>
                <a:cs typeface="+mn-cs"/>
                <a:sym typeface="Helvetica Light"/>
              </a:rPr>
              <a:t>Bedre leder</a:t>
            </a:r>
            <a:endParaRPr sz="3000" dirty="0">
              <a:solidFill>
                <a:srgbClr val="0E030A"/>
              </a:solidFill>
              <a:uFill>
                <a:solidFill/>
              </a:uFill>
              <a:latin typeface="Sketch Block Bold" panose="02000000000000000000" pitchFamily="50" charset="0"/>
              <a:ea typeface="+mn-ea"/>
              <a:cs typeface="+mn-cs"/>
              <a:sym typeface="Helvetica Light"/>
            </a:endParaRPr>
          </a:p>
          <a:p>
            <a:pPr lvl="0" algn="ctr">
              <a:lnSpc>
                <a:spcPct val="70000"/>
              </a:lnSpc>
              <a:buClr>
                <a:srgbClr val="000000"/>
              </a:buClr>
              <a:defRPr sz="1800">
                <a:uFillTx/>
              </a:defRPr>
            </a:pPr>
            <a:endParaRPr sz="3500" dirty="0">
              <a:solidFill>
                <a:srgbClr val="0E030A"/>
              </a:solidFill>
              <a:uFill>
                <a:solidFill/>
              </a:uFill>
              <a:latin typeface="+mn-lt"/>
              <a:ea typeface="+mn-ea"/>
              <a:cs typeface="+mn-cs"/>
              <a:sym typeface="Helvetica Light"/>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title"/>
          </p:nvPr>
        </p:nvSpPr>
        <p:spPr>
          <a:prstGeom prst="rect">
            <a:avLst/>
          </a:prstGeom>
        </p:spPr>
        <p:txBody>
          <a:bodyPr/>
          <a:lstStyle/>
          <a:p>
            <a:pPr lvl="0">
              <a:defRPr sz="1800">
                <a:solidFill>
                  <a:srgbClr val="000000"/>
                </a:solidFill>
              </a:defRPr>
            </a:pPr>
            <a:r>
              <a:rPr lang="nb-NO" sz="15000" dirty="0" smtClean="0">
                <a:solidFill>
                  <a:srgbClr val="EE7501"/>
                </a:solidFill>
                <a:latin typeface="Sketch Block Bold" panose="02000000000000000000" pitchFamily="50" charset="0"/>
                <a:ea typeface="Helvetica"/>
                <a:cs typeface="Helvetica"/>
                <a:sym typeface="Helvetica"/>
              </a:rPr>
              <a:t>HVORFOR</a:t>
            </a:r>
            <a:endParaRPr sz="15000" dirty="0">
              <a:solidFill>
                <a:srgbClr val="EE7501"/>
              </a:solidFill>
              <a:latin typeface="Sketch Block Bold" panose="02000000000000000000" pitchFamily="50" charset="0"/>
              <a:ea typeface="Helvetica"/>
              <a:cs typeface="Helvetica"/>
              <a:sym typeface="Helvetica"/>
            </a:endParaRPr>
          </a:p>
          <a:p>
            <a:pPr lvl="0">
              <a:defRPr sz="1800">
                <a:solidFill>
                  <a:srgbClr val="000000"/>
                </a:solidFill>
              </a:defRPr>
            </a:pPr>
            <a:r>
              <a:rPr lang="nb-NO" sz="8000" dirty="0">
                <a:latin typeface="Sketch Block Bold" panose="02000000000000000000" pitchFamily="50" charset="0"/>
              </a:rPr>
              <a:t>b</a:t>
            </a:r>
            <a:r>
              <a:rPr lang="nb-NO" sz="8000" dirty="0" smtClean="0">
                <a:latin typeface="Sketch Block Bold" panose="02000000000000000000" pitchFamily="50" charset="0"/>
              </a:rPr>
              <a:t>etyr det noe?</a:t>
            </a:r>
            <a:endParaRPr sz="8000" dirty="0">
              <a:latin typeface="Sketch Block Bold" panose="02000000000000000000" pitchFamily="50" charset="0"/>
            </a:endParaRPr>
          </a:p>
        </p:txBody>
      </p:sp>
    </p:spTree>
    <p:extLst>
      <p:ext uri="{BB962C8B-B14F-4D97-AF65-F5344CB8AC3E}">
        <p14:creationId xmlns:p14="http://schemas.microsoft.com/office/powerpoint/2010/main" val="34828920"/>
      </p:ext>
    </p:extLst>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EFDFF"/>
        </a:solidFill>
        <a:effectLst/>
      </p:bgPr>
    </p:bg>
    <p:spTree>
      <p:nvGrpSpPr>
        <p:cNvPr id="1" name=""/>
        <p:cNvGrpSpPr/>
        <p:nvPr/>
      </p:nvGrpSpPr>
      <p:grpSpPr>
        <a:xfrm>
          <a:off x="0" y="0"/>
          <a:ext cx="0" cy="0"/>
          <a:chOff x="0" y="0"/>
          <a:chExt cx="0" cy="0"/>
        </a:xfrm>
      </p:grpSpPr>
      <p:pic>
        <p:nvPicPr>
          <p:cNvPr id="499" name="Vækst 2.jpg"/>
          <p:cNvPicPr/>
          <p:nvPr/>
        </p:nvPicPr>
        <p:blipFill>
          <a:blip r:embed="rId3">
            <a:extLst/>
          </a:blip>
          <a:stretch>
            <a:fillRect/>
          </a:stretch>
        </p:blipFill>
        <p:spPr>
          <a:xfrm>
            <a:off x="0" y="0"/>
            <a:ext cx="13004800" cy="9753600"/>
          </a:xfrm>
          <a:prstGeom prst="rect">
            <a:avLst/>
          </a:prstGeom>
          <a:ln w="12700">
            <a:miter lim="400000"/>
          </a:ln>
        </p:spPr>
      </p:pic>
      <p:sp>
        <p:nvSpPr>
          <p:cNvPr id="500" name="Shape 500"/>
          <p:cNvSpPr>
            <a:spLocks noGrp="1"/>
          </p:cNvSpPr>
          <p:nvPr>
            <p:ph type="body" idx="1"/>
          </p:nvPr>
        </p:nvSpPr>
        <p:spPr>
          <a:xfrm>
            <a:off x="1091129" y="3014496"/>
            <a:ext cx="10822541" cy="3724608"/>
          </a:xfrm>
          <a:prstGeom prst="rect">
            <a:avLst/>
          </a:prstGeom>
        </p:spPr>
        <p:txBody>
          <a:bodyPr anchor="ctr"/>
          <a:lstStyle/>
          <a:p>
            <a:pPr lvl="0" algn="ctr" defTabSz="584200">
              <a:lnSpc>
                <a:spcPct val="100000"/>
              </a:lnSpc>
              <a:spcBef>
                <a:spcPts val="0"/>
              </a:spcBef>
              <a:defRPr sz="1800">
                <a:uFillTx/>
              </a:defRPr>
            </a:pPr>
            <a:r>
              <a:rPr lang="nb-NO" sz="8000" dirty="0" smtClean="0">
                <a:solidFill>
                  <a:srgbClr val="FFFFFF"/>
                </a:solidFill>
                <a:latin typeface="Sketch Block Bold" panose="02000000000000000000" pitchFamily="50" charset="0"/>
              </a:rPr>
              <a:t>Glade arbeidsplasser</a:t>
            </a:r>
            <a:r>
              <a:rPr sz="8000" dirty="0" smtClean="0">
                <a:solidFill>
                  <a:srgbClr val="FFFFFF"/>
                </a:solidFill>
                <a:latin typeface="Sketch Block Bold" panose="02000000000000000000" pitchFamily="50" charset="0"/>
              </a:rPr>
              <a:t> </a:t>
            </a:r>
            <a:r>
              <a:rPr lang="nb-NO" sz="8000" dirty="0" smtClean="0">
                <a:solidFill>
                  <a:srgbClr val="EE7501"/>
                </a:solidFill>
                <a:latin typeface="Sketch Block Bold" panose="02000000000000000000" pitchFamily="50" charset="0"/>
              </a:rPr>
              <a:t>tjener fler penger</a:t>
            </a:r>
            <a:r>
              <a:rPr sz="8000" dirty="0" smtClean="0">
                <a:solidFill>
                  <a:srgbClr val="FFFFFF"/>
                </a:solidFill>
                <a:latin typeface="Sketch Block Bold" panose="02000000000000000000" pitchFamily="50" charset="0"/>
              </a:rPr>
              <a:t>!</a:t>
            </a:r>
            <a:endParaRPr sz="8000" dirty="0">
              <a:solidFill>
                <a:srgbClr val="FFFFFF"/>
              </a:solidFill>
              <a:latin typeface="Sketch Block Bold" panose="02000000000000000000" pitchFamily="50" charset="0"/>
            </a:endParaRP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oddReitan.jpg"/>
          <p:cNvPicPr/>
          <p:nvPr/>
        </p:nvPicPr>
        <p:blipFill>
          <a:blip r:embed="rId2">
            <a:extLst/>
          </a:blip>
          <a:srcRect t="3445" b="3445"/>
          <a:stretch>
            <a:fillRect/>
          </a:stretch>
        </p:blipFill>
        <p:spPr>
          <a:xfrm>
            <a:off x="-2073804" y="0"/>
            <a:ext cx="15705279" cy="9753411"/>
          </a:xfrm>
          <a:prstGeom prst="rect">
            <a:avLst/>
          </a:prstGeom>
          <a:ln w="12700">
            <a:miter lim="400000"/>
          </a:ln>
        </p:spPr>
      </p:pic>
      <p:sp>
        <p:nvSpPr>
          <p:cNvPr id="345" name="Shape 345"/>
          <p:cNvSpPr/>
          <p:nvPr/>
        </p:nvSpPr>
        <p:spPr>
          <a:xfrm>
            <a:off x="159026" y="661892"/>
            <a:ext cx="6877878" cy="842962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defRPr sz="1800"/>
            </a:pPr>
            <a:r>
              <a:rPr sz="4000" i="1" dirty="0">
                <a:solidFill>
                  <a:srgbClr val="FFFFFF"/>
                </a:solidFill>
                <a:latin typeface="Sketch Block Bold" panose="02000000000000000000" pitchFamily="50" charset="0"/>
                <a:ea typeface="+mn-ea"/>
                <a:cs typeface="+mn-cs"/>
                <a:sym typeface="Helvetica Light"/>
              </a:rPr>
              <a:t>“</a:t>
            </a:r>
            <a:r>
              <a:rPr sz="4000" i="1" dirty="0" err="1">
                <a:solidFill>
                  <a:srgbClr val="FFFFFF"/>
                </a:solidFill>
                <a:latin typeface="Sketch Block Bold" panose="02000000000000000000" pitchFamily="50" charset="0"/>
                <a:ea typeface="+mn-ea"/>
                <a:cs typeface="+mn-cs"/>
                <a:sym typeface="Helvetica Light"/>
              </a:rPr>
              <a:t>Vil</a:t>
            </a:r>
            <a:r>
              <a:rPr sz="4000" i="1" dirty="0">
                <a:solidFill>
                  <a:srgbClr val="FFFFFF"/>
                </a:solidFill>
                <a:latin typeface="Sketch Block Bold" panose="02000000000000000000" pitchFamily="50" charset="0"/>
                <a:ea typeface="+mn-ea"/>
                <a:cs typeface="+mn-cs"/>
                <a:sym typeface="Helvetica Light"/>
              </a:rPr>
              <a:t> vi </a:t>
            </a:r>
            <a:r>
              <a:rPr sz="4000" i="1" dirty="0" err="1" smtClean="0">
                <a:solidFill>
                  <a:srgbClr val="FFFFFF"/>
                </a:solidFill>
                <a:latin typeface="Sketch Block Bold" panose="02000000000000000000" pitchFamily="50" charset="0"/>
                <a:ea typeface="+mn-ea"/>
                <a:cs typeface="+mn-cs"/>
                <a:sym typeface="Helvetica Light"/>
              </a:rPr>
              <a:t>ska</a:t>
            </a:r>
            <a:r>
              <a:rPr lang="nb-NO" sz="4000" i="1" dirty="0" smtClean="0">
                <a:solidFill>
                  <a:srgbClr val="FFFFFF"/>
                </a:solidFill>
                <a:latin typeface="Sketch Block Bold" panose="02000000000000000000" pitchFamily="50" charset="0"/>
                <a:ea typeface="+mn-ea"/>
                <a:cs typeface="+mn-cs"/>
                <a:sym typeface="Helvetica Light"/>
              </a:rPr>
              <a:t>p</a:t>
            </a:r>
            <a:r>
              <a:rPr sz="4000" i="1" dirty="0" smtClean="0">
                <a:solidFill>
                  <a:srgbClr val="FFFFFF"/>
                </a:solidFill>
                <a:latin typeface="Sketch Block Bold" panose="02000000000000000000" pitchFamily="50" charset="0"/>
                <a:ea typeface="+mn-ea"/>
                <a:cs typeface="+mn-cs"/>
                <a:sym typeface="Helvetica Light"/>
              </a:rPr>
              <a:t>e no</a:t>
            </a:r>
            <a:r>
              <a:rPr lang="nb-NO" sz="4000" i="1" dirty="0" smtClean="0">
                <a:solidFill>
                  <a:srgbClr val="FFFFFF"/>
                </a:solidFill>
                <a:latin typeface="Sketch Block Bold" panose="02000000000000000000" pitchFamily="50" charset="0"/>
                <a:ea typeface="+mn-ea"/>
                <a:cs typeface="+mn-cs"/>
                <a:sym typeface="Helvetica Light"/>
              </a:rPr>
              <a:t>e</a:t>
            </a:r>
            <a:r>
              <a:rPr sz="4000" i="1" dirty="0" smtClean="0">
                <a:solidFill>
                  <a:srgbClr val="FFFFFF"/>
                </a:solidFill>
                <a:latin typeface="Sketch Block Bold" panose="02000000000000000000" pitchFamily="50" charset="0"/>
                <a:ea typeface="+mn-ea"/>
                <a:cs typeface="+mn-cs"/>
                <a:sym typeface="Helvetica Light"/>
              </a:rPr>
              <a:t>, </a:t>
            </a:r>
            <a:r>
              <a:rPr sz="4000" i="1" dirty="0" err="1">
                <a:solidFill>
                  <a:srgbClr val="FFFFFF"/>
                </a:solidFill>
                <a:latin typeface="Sketch Block Bold" panose="02000000000000000000" pitchFamily="50" charset="0"/>
                <a:ea typeface="+mn-ea"/>
                <a:cs typeface="+mn-cs"/>
                <a:sym typeface="Helvetica Light"/>
              </a:rPr>
              <a:t>må</a:t>
            </a:r>
            <a:r>
              <a:rPr sz="4000" i="1" dirty="0">
                <a:solidFill>
                  <a:srgbClr val="FFFFFF"/>
                </a:solidFill>
                <a:latin typeface="Sketch Block Bold" panose="02000000000000000000" pitchFamily="50" charset="0"/>
                <a:ea typeface="+mn-ea"/>
                <a:cs typeface="+mn-cs"/>
                <a:sym typeface="Helvetica Light"/>
              </a:rPr>
              <a:t> </a:t>
            </a:r>
            <a:r>
              <a:rPr sz="4000" i="1" dirty="0" smtClean="0">
                <a:solidFill>
                  <a:srgbClr val="FFFFFF"/>
                </a:solidFill>
                <a:latin typeface="Sketch Block Bold" panose="02000000000000000000" pitchFamily="50" charset="0"/>
                <a:ea typeface="+mn-ea"/>
                <a:cs typeface="+mn-cs"/>
                <a:sym typeface="Helvetica Light"/>
              </a:rPr>
              <a:t>vi</a:t>
            </a:r>
            <a:endParaRPr lang="nb-NO" sz="4000" i="1" dirty="0" smtClean="0">
              <a:solidFill>
                <a:srgbClr val="FFFFFF"/>
              </a:solidFill>
              <a:latin typeface="Sketch Block Bold" panose="02000000000000000000" pitchFamily="50" charset="0"/>
              <a:ea typeface="+mn-ea"/>
              <a:cs typeface="+mn-cs"/>
              <a:sym typeface="Helvetica Light"/>
            </a:endParaRPr>
          </a:p>
          <a:p>
            <a:pPr lvl="0">
              <a:defRPr sz="1800"/>
            </a:pPr>
            <a:r>
              <a:rPr sz="4000" i="1" dirty="0" err="1" smtClean="0">
                <a:solidFill>
                  <a:srgbClr val="FFFFFF"/>
                </a:solidFill>
                <a:latin typeface="Sketch Block Bold" panose="02000000000000000000" pitchFamily="50" charset="0"/>
                <a:ea typeface="+mn-ea"/>
                <a:cs typeface="+mn-cs"/>
                <a:sym typeface="Helvetica Light"/>
              </a:rPr>
              <a:t>elske</a:t>
            </a:r>
            <a:r>
              <a:rPr sz="4000" i="1" dirty="0" smtClean="0">
                <a:solidFill>
                  <a:srgbClr val="FFFFFF"/>
                </a:solidFill>
                <a:latin typeface="Sketch Block Bold" panose="02000000000000000000" pitchFamily="50" charset="0"/>
                <a:ea typeface="+mn-ea"/>
                <a:cs typeface="+mn-cs"/>
                <a:sym typeface="Helvetica Light"/>
              </a:rPr>
              <a:t> v</a:t>
            </a:r>
            <a:r>
              <a:rPr lang="nb-NO" sz="4000" i="1" dirty="0" smtClean="0">
                <a:solidFill>
                  <a:srgbClr val="FFFFFF"/>
                </a:solidFill>
                <a:latin typeface="Sketch Block Bold" panose="02000000000000000000" pitchFamily="50" charset="0"/>
                <a:ea typeface="+mn-ea"/>
                <a:cs typeface="+mn-cs"/>
                <a:sym typeface="Helvetica Light"/>
              </a:rPr>
              <a:t>åre</a:t>
            </a:r>
            <a:r>
              <a:rPr sz="4000" i="1" dirty="0" smtClean="0">
                <a:solidFill>
                  <a:srgbClr val="FFFFFF"/>
                </a:solidFill>
                <a:latin typeface="Sketch Block Bold" panose="02000000000000000000" pitchFamily="50" charset="0"/>
                <a:ea typeface="+mn-ea"/>
                <a:cs typeface="+mn-cs"/>
                <a:sym typeface="Helvetica Light"/>
              </a:rPr>
              <a:t> </a:t>
            </a:r>
            <a:r>
              <a:rPr sz="4000" i="1" dirty="0" err="1" smtClean="0">
                <a:solidFill>
                  <a:srgbClr val="FFFFFF"/>
                </a:solidFill>
                <a:latin typeface="Sketch Block Bold" panose="02000000000000000000" pitchFamily="50" charset="0"/>
                <a:ea typeface="+mn-ea"/>
                <a:cs typeface="+mn-cs"/>
                <a:sym typeface="Helvetica Light"/>
              </a:rPr>
              <a:t>arbe</a:t>
            </a:r>
            <a:r>
              <a:rPr lang="nb-NO" sz="4000" i="1" dirty="0" smtClean="0">
                <a:solidFill>
                  <a:srgbClr val="FFFFFF"/>
                </a:solidFill>
                <a:latin typeface="Sketch Block Bold" panose="02000000000000000000" pitchFamily="50" charset="0"/>
                <a:ea typeface="+mn-ea"/>
                <a:cs typeface="+mn-cs"/>
                <a:sym typeface="Helvetica Light"/>
              </a:rPr>
              <a:t>i</a:t>
            </a:r>
            <a:r>
              <a:rPr sz="4000" i="1" dirty="0" err="1" smtClean="0">
                <a:solidFill>
                  <a:srgbClr val="FFFFFF"/>
                </a:solidFill>
                <a:latin typeface="Sketch Block Bold" panose="02000000000000000000" pitchFamily="50" charset="0"/>
                <a:ea typeface="+mn-ea"/>
                <a:cs typeface="+mn-cs"/>
                <a:sym typeface="Helvetica Light"/>
              </a:rPr>
              <a:t>dso</a:t>
            </a:r>
            <a:r>
              <a:rPr lang="nb-NO" sz="4000" i="1" dirty="0" smtClean="0">
                <a:solidFill>
                  <a:srgbClr val="FFFFFF"/>
                </a:solidFill>
                <a:latin typeface="Sketch Block Bold" panose="02000000000000000000" pitchFamily="50" charset="0"/>
                <a:ea typeface="+mn-ea"/>
                <a:cs typeface="+mn-cs"/>
                <a:sym typeface="Helvetica Light"/>
              </a:rPr>
              <a:t>p</a:t>
            </a:r>
            <a:r>
              <a:rPr sz="4000" i="1" dirty="0" err="1" smtClean="0">
                <a:solidFill>
                  <a:srgbClr val="FFFFFF"/>
                </a:solidFill>
                <a:latin typeface="Sketch Block Bold" panose="02000000000000000000" pitchFamily="50" charset="0"/>
                <a:ea typeface="+mn-ea"/>
                <a:cs typeface="+mn-cs"/>
                <a:sym typeface="Helvetica Light"/>
              </a:rPr>
              <a:t>pgaver</a:t>
            </a:r>
            <a:endParaRPr lang="nb-NO" sz="4000" i="1" dirty="0" smtClean="0">
              <a:solidFill>
                <a:srgbClr val="FFFFFF"/>
              </a:solidFill>
              <a:latin typeface="Sketch Block Bold" panose="02000000000000000000" pitchFamily="50" charset="0"/>
              <a:ea typeface="+mn-ea"/>
              <a:cs typeface="+mn-cs"/>
              <a:sym typeface="Helvetica Light"/>
            </a:endParaRPr>
          </a:p>
          <a:p>
            <a:pPr lvl="0">
              <a:defRPr sz="1800"/>
            </a:pPr>
            <a:r>
              <a:rPr sz="4000" i="1" dirty="0" smtClean="0">
                <a:solidFill>
                  <a:srgbClr val="FFFFFF"/>
                </a:solidFill>
                <a:latin typeface="Sketch Block Bold" panose="02000000000000000000" pitchFamily="50" charset="0"/>
                <a:ea typeface="+mn-ea"/>
                <a:cs typeface="+mn-cs"/>
                <a:sym typeface="Helvetica Light"/>
              </a:rPr>
              <a:t>og </a:t>
            </a:r>
            <a:r>
              <a:rPr lang="nb-NO" sz="4000" i="1" dirty="0" smtClean="0">
                <a:solidFill>
                  <a:srgbClr val="FFFFFF"/>
                </a:solidFill>
                <a:latin typeface="Sketch Block Bold" panose="02000000000000000000" pitchFamily="50" charset="0"/>
                <a:ea typeface="+mn-ea"/>
                <a:cs typeface="+mn-cs"/>
                <a:sym typeface="Helvetica Light"/>
              </a:rPr>
              <a:t>bedriften vår</a:t>
            </a:r>
            <a:r>
              <a:rPr sz="4000" i="1" dirty="0" smtClean="0">
                <a:solidFill>
                  <a:srgbClr val="FFFFFF"/>
                </a:solidFill>
                <a:latin typeface="Sketch Block Bold" panose="02000000000000000000" pitchFamily="50" charset="0"/>
                <a:ea typeface="+mn-ea"/>
                <a:cs typeface="+mn-cs"/>
                <a:sym typeface="Helvetica Light"/>
              </a:rPr>
              <a:t>. </a:t>
            </a:r>
            <a:r>
              <a:rPr sz="4000" i="1" dirty="0" err="1">
                <a:solidFill>
                  <a:srgbClr val="FFFFFF"/>
                </a:solidFill>
                <a:latin typeface="Sketch Block Bold" panose="02000000000000000000" pitchFamily="50" charset="0"/>
                <a:ea typeface="+mn-ea"/>
                <a:cs typeface="+mn-cs"/>
                <a:sym typeface="Helvetica Light"/>
              </a:rPr>
              <a:t>Har</a:t>
            </a:r>
            <a:r>
              <a:rPr sz="4000" i="1" dirty="0">
                <a:solidFill>
                  <a:srgbClr val="FFFFFF"/>
                </a:solidFill>
                <a:latin typeface="Sketch Block Bold" panose="02000000000000000000" pitchFamily="50" charset="0"/>
                <a:ea typeface="+mn-ea"/>
                <a:cs typeface="+mn-cs"/>
                <a:sym typeface="Helvetica Light"/>
              </a:rPr>
              <a:t> vi </a:t>
            </a:r>
            <a:r>
              <a:rPr sz="4000" i="1" dirty="0" err="1">
                <a:solidFill>
                  <a:srgbClr val="FFFFFF"/>
                </a:solidFill>
                <a:latin typeface="Sketch Block Bold" panose="02000000000000000000" pitchFamily="50" charset="0"/>
                <a:ea typeface="+mn-ea"/>
                <a:cs typeface="+mn-cs"/>
                <a:sym typeface="Helvetica Light"/>
              </a:rPr>
              <a:t>det</a:t>
            </a:r>
            <a:r>
              <a:rPr sz="4000" i="1" dirty="0">
                <a:solidFill>
                  <a:srgbClr val="FFFFFF"/>
                </a:solidFill>
                <a:latin typeface="Sketch Block Bold" panose="02000000000000000000" pitchFamily="50" charset="0"/>
                <a:ea typeface="+mn-ea"/>
                <a:cs typeface="+mn-cs"/>
                <a:sym typeface="Helvetica Light"/>
              </a:rPr>
              <a:t> </a:t>
            </a:r>
            <a:r>
              <a:rPr sz="4000" i="1" dirty="0" err="1">
                <a:solidFill>
                  <a:srgbClr val="EE7501"/>
                </a:solidFill>
                <a:latin typeface="Sketch Block Bold" panose="02000000000000000000" pitchFamily="50" charset="0"/>
                <a:ea typeface="+mn-ea"/>
                <a:cs typeface="+mn-cs"/>
                <a:sym typeface="Helvetica Light"/>
              </a:rPr>
              <a:t>morsomt</a:t>
            </a:r>
            <a:r>
              <a:rPr sz="4000" i="1" dirty="0">
                <a:solidFill>
                  <a:srgbClr val="EE7502"/>
                </a:solidFill>
                <a:latin typeface="Sketch Block Bold" panose="02000000000000000000" pitchFamily="50" charset="0"/>
                <a:ea typeface="+mn-ea"/>
                <a:cs typeface="+mn-cs"/>
                <a:sym typeface="Helvetica Light"/>
              </a:rPr>
              <a:t> </a:t>
            </a:r>
            <a:r>
              <a:rPr sz="4000" i="1" dirty="0" err="1">
                <a:solidFill>
                  <a:srgbClr val="FFFFFF"/>
                </a:solidFill>
                <a:latin typeface="Sketch Block Bold" panose="02000000000000000000" pitchFamily="50" charset="0"/>
                <a:ea typeface="+mn-ea"/>
                <a:cs typeface="+mn-cs"/>
                <a:sym typeface="Helvetica Light"/>
              </a:rPr>
              <a:t>kan</a:t>
            </a:r>
            <a:r>
              <a:rPr sz="4000" i="1" dirty="0">
                <a:solidFill>
                  <a:srgbClr val="FFFFFF"/>
                </a:solidFill>
                <a:latin typeface="Sketch Block Bold" panose="02000000000000000000" pitchFamily="50" charset="0"/>
                <a:ea typeface="+mn-ea"/>
                <a:cs typeface="+mn-cs"/>
                <a:sym typeface="Helvetica Light"/>
              </a:rPr>
              <a:t> </a:t>
            </a:r>
            <a:r>
              <a:rPr sz="4000" i="1" dirty="0" err="1">
                <a:solidFill>
                  <a:srgbClr val="FFFFFF"/>
                </a:solidFill>
                <a:latin typeface="Sketch Block Bold" panose="02000000000000000000" pitchFamily="50" charset="0"/>
                <a:ea typeface="+mn-ea"/>
                <a:cs typeface="+mn-cs"/>
                <a:sym typeface="Helvetica Light"/>
              </a:rPr>
              <a:t>det</a:t>
            </a:r>
            <a:r>
              <a:rPr sz="4000" i="1" dirty="0">
                <a:solidFill>
                  <a:srgbClr val="FFFFFF"/>
                </a:solidFill>
                <a:latin typeface="Sketch Block Bold" panose="02000000000000000000" pitchFamily="50" charset="0"/>
                <a:ea typeface="+mn-ea"/>
                <a:cs typeface="+mn-cs"/>
                <a:sym typeface="Helvetica Light"/>
              </a:rPr>
              <a:t> </a:t>
            </a:r>
            <a:r>
              <a:rPr sz="4000" i="1" dirty="0" err="1" smtClean="0">
                <a:solidFill>
                  <a:srgbClr val="FFFFFF"/>
                </a:solidFill>
                <a:latin typeface="Sketch Block Bold" panose="02000000000000000000" pitchFamily="50" charset="0"/>
                <a:ea typeface="+mn-ea"/>
                <a:cs typeface="+mn-cs"/>
                <a:sym typeface="Helvetica Light"/>
              </a:rPr>
              <a:t>bli</a:t>
            </a:r>
            <a:r>
              <a:rPr sz="4000" i="1" dirty="0" smtClean="0">
                <a:solidFill>
                  <a:srgbClr val="FFFFFF"/>
                </a:solidFill>
                <a:latin typeface="Sketch Block Bold" panose="02000000000000000000" pitchFamily="50" charset="0"/>
                <a:ea typeface="+mn-ea"/>
                <a:cs typeface="+mn-cs"/>
                <a:sym typeface="Helvetica Light"/>
              </a:rPr>
              <a:t> </a:t>
            </a:r>
            <a:r>
              <a:rPr sz="4000" i="1" dirty="0" err="1">
                <a:solidFill>
                  <a:srgbClr val="FFFFFF"/>
                </a:solidFill>
                <a:latin typeface="Sketch Block Bold" panose="02000000000000000000" pitchFamily="50" charset="0"/>
                <a:ea typeface="+mn-ea"/>
                <a:cs typeface="+mn-cs"/>
                <a:sym typeface="Helvetica Light"/>
              </a:rPr>
              <a:t>lønsomt</a:t>
            </a:r>
            <a:r>
              <a:rPr sz="4000" i="1" dirty="0">
                <a:solidFill>
                  <a:srgbClr val="FFFFFF"/>
                </a:solidFill>
                <a:latin typeface="Sketch Block Bold" panose="02000000000000000000" pitchFamily="50" charset="0"/>
                <a:ea typeface="+mn-ea"/>
                <a:cs typeface="+mn-cs"/>
                <a:sym typeface="Helvetica Light"/>
              </a:rPr>
              <a:t>.”</a:t>
            </a:r>
          </a:p>
          <a:p>
            <a:pPr lvl="0">
              <a:defRPr sz="1800"/>
            </a:pPr>
            <a:endParaRPr sz="2600" dirty="0">
              <a:solidFill>
                <a:srgbClr val="FFFFFF"/>
              </a:solidFill>
              <a:latin typeface="Sketch Block Bold" panose="02000000000000000000" pitchFamily="50" charset="0"/>
              <a:ea typeface="+mn-ea"/>
              <a:cs typeface="+mn-cs"/>
              <a:sym typeface="Helvetica Light"/>
            </a:endParaRPr>
          </a:p>
          <a:p>
            <a:pPr lvl="0">
              <a:defRPr sz="1800"/>
            </a:pPr>
            <a:r>
              <a:rPr sz="3000" dirty="0">
                <a:solidFill>
                  <a:srgbClr val="FFFFFF"/>
                </a:solidFill>
                <a:latin typeface="Sketch Block Bold" panose="02000000000000000000" pitchFamily="50" charset="0"/>
                <a:ea typeface="+mn-ea"/>
                <a:cs typeface="+mn-cs"/>
                <a:sym typeface="Helvetica Light"/>
              </a:rPr>
              <a:t>- Odd </a:t>
            </a:r>
            <a:r>
              <a:rPr sz="3000" dirty="0" err="1">
                <a:solidFill>
                  <a:srgbClr val="FFFFFF"/>
                </a:solidFill>
                <a:latin typeface="Sketch Block Bold" panose="02000000000000000000" pitchFamily="50" charset="0"/>
                <a:ea typeface="+mn-ea"/>
                <a:cs typeface="+mn-cs"/>
                <a:sym typeface="Helvetica Light"/>
              </a:rPr>
              <a:t>Reitan</a:t>
            </a:r>
            <a:endParaRPr sz="3000" dirty="0">
              <a:solidFill>
                <a:srgbClr val="FFFFFF"/>
              </a:solidFill>
              <a:latin typeface="Sketch Block Bold" panose="02000000000000000000" pitchFamily="50" charset="0"/>
              <a:ea typeface="+mn-ea"/>
              <a:cs typeface="+mn-cs"/>
              <a:sym typeface="Helvetica Light"/>
            </a:endParaRPr>
          </a:p>
        </p:txBody>
      </p:sp>
    </p:spTree>
    <p:extLst>
      <p:ext uri="{BB962C8B-B14F-4D97-AF65-F5344CB8AC3E}">
        <p14:creationId xmlns:p14="http://schemas.microsoft.com/office/powerpoint/2010/main" val="3538861079"/>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508" name="pasted-image.png"/>
          <p:cNvPicPr/>
          <p:nvPr/>
        </p:nvPicPr>
        <p:blipFill>
          <a:blip r:embed="rId3">
            <a:extLst/>
          </a:blip>
          <a:stretch>
            <a:fillRect/>
          </a:stretch>
        </p:blipFill>
        <p:spPr>
          <a:xfrm>
            <a:off x="688508" y="707082"/>
            <a:ext cx="11627784" cy="4016431"/>
          </a:xfrm>
          <a:prstGeom prst="rect">
            <a:avLst/>
          </a:prstGeom>
          <a:ln w="12700">
            <a:miter lim="400000"/>
          </a:ln>
        </p:spPr>
      </p:pic>
      <p:sp>
        <p:nvSpPr>
          <p:cNvPr id="509" name="Shape 509"/>
          <p:cNvSpPr>
            <a:spLocks noGrp="1"/>
          </p:cNvSpPr>
          <p:nvPr>
            <p:ph type="body" idx="1"/>
          </p:nvPr>
        </p:nvSpPr>
        <p:spPr>
          <a:xfrm>
            <a:off x="6193897" y="5236633"/>
            <a:ext cx="6654270" cy="1130301"/>
          </a:xfrm>
          <a:prstGeom prst="rect">
            <a:avLst/>
          </a:prstGeom>
        </p:spPr>
        <p:txBody>
          <a:bodyPr/>
          <a:lstStyle>
            <a:lvl1pPr defTabSz="584200">
              <a:lnSpc>
                <a:spcPct val="100000"/>
              </a:lnSpc>
              <a:spcBef>
                <a:spcPts val="0"/>
              </a:spcBef>
              <a:buClrTx/>
              <a:buFontTx/>
              <a:defRPr sz="6000">
                <a:solidFill>
                  <a:srgbClr val="0E030A"/>
                </a:solidFill>
                <a:uFillTx/>
              </a:defRPr>
            </a:lvl1pPr>
          </a:lstStyle>
          <a:p>
            <a:pPr lvl="0">
              <a:defRPr sz="1800">
                <a:solidFill>
                  <a:srgbClr val="000000"/>
                </a:solidFill>
              </a:defRPr>
            </a:pPr>
            <a:r>
              <a:rPr sz="6000" dirty="0">
                <a:solidFill>
                  <a:srgbClr val="0E030A"/>
                </a:solidFill>
                <a:latin typeface="Sketch Block Bold" panose="02000000000000000000" pitchFamily="50" charset="0"/>
              </a:rPr>
              <a:t>1: </a:t>
            </a:r>
            <a:r>
              <a:rPr lang="nb-NO" sz="6000" dirty="0" smtClean="0">
                <a:solidFill>
                  <a:srgbClr val="0E030A"/>
                </a:solidFill>
                <a:latin typeface="Sketch Block Bold" panose="02000000000000000000" pitchFamily="50" charset="0"/>
              </a:rPr>
              <a:t>Medarbeidere</a:t>
            </a:r>
            <a:endParaRPr sz="6000" dirty="0">
              <a:solidFill>
                <a:srgbClr val="0E030A"/>
              </a:solidFill>
              <a:latin typeface="Sketch Block Bold" panose="02000000000000000000" pitchFamily="50" charset="0"/>
            </a:endParaRPr>
          </a:p>
        </p:txBody>
      </p:sp>
      <p:sp>
        <p:nvSpPr>
          <p:cNvPr id="510" name="Shape 510"/>
          <p:cNvSpPr/>
          <p:nvPr/>
        </p:nvSpPr>
        <p:spPr>
          <a:xfrm>
            <a:off x="6193896" y="6337749"/>
            <a:ext cx="6654271" cy="11303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defRPr sz="6000">
                <a:solidFill>
                  <a:srgbClr val="0E030A"/>
                </a:solidFill>
                <a:latin typeface="+mn-lt"/>
                <a:ea typeface="+mn-ea"/>
                <a:cs typeface="+mn-cs"/>
                <a:sym typeface="Helvetica Light"/>
              </a:defRPr>
            </a:lvl1pPr>
          </a:lstStyle>
          <a:p>
            <a:pPr lvl="0">
              <a:defRPr sz="1800">
                <a:solidFill>
                  <a:srgbClr val="000000"/>
                </a:solidFill>
              </a:defRPr>
            </a:pPr>
            <a:r>
              <a:rPr sz="6000" dirty="0">
                <a:solidFill>
                  <a:srgbClr val="0E030A"/>
                </a:solidFill>
                <a:latin typeface="Sketch Block Bold" panose="02000000000000000000" pitchFamily="50" charset="0"/>
              </a:rPr>
              <a:t>2: </a:t>
            </a:r>
            <a:r>
              <a:rPr lang="nb-NO" sz="6000" dirty="0" smtClean="0">
                <a:solidFill>
                  <a:srgbClr val="0E030A"/>
                </a:solidFill>
                <a:latin typeface="Sketch Block Bold" panose="02000000000000000000" pitchFamily="50" charset="0"/>
              </a:rPr>
              <a:t>Kunder</a:t>
            </a:r>
            <a:endParaRPr sz="6000" dirty="0">
              <a:solidFill>
                <a:srgbClr val="0E030A"/>
              </a:solidFill>
              <a:latin typeface="Sketch Block Bold" panose="02000000000000000000" pitchFamily="50" charset="0"/>
            </a:endParaRPr>
          </a:p>
        </p:txBody>
      </p:sp>
      <p:sp>
        <p:nvSpPr>
          <p:cNvPr id="511" name="Shape 511"/>
          <p:cNvSpPr/>
          <p:nvPr/>
        </p:nvSpPr>
        <p:spPr>
          <a:xfrm>
            <a:off x="6193896" y="7518400"/>
            <a:ext cx="6654271" cy="11303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defRPr sz="6000">
                <a:solidFill>
                  <a:srgbClr val="0E030A"/>
                </a:solidFill>
                <a:latin typeface="+mn-lt"/>
                <a:ea typeface="+mn-ea"/>
                <a:cs typeface="+mn-cs"/>
                <a:sym typeface="Helvetica Light"/>
              </a:defRPr>
            </a:lvl1pPr>
          </a:lstStyle>
          <a:p>
            <a:pPr lvl="0">
              <a:defRPr sz="1800">
                <a:solidFill>
                  <a:srgbClr val="000000"/>
                </a:solidFill>
              </a:defRPr>
            </a:pPr>
            <a:r>
              <a:rPr sz="6000" dirty="0">
                <a:solidFill>
                  <a:srgbClr val="0E030A"/>
                </a:solidFill>
                <a:latin typeface="Sketch Block Bold" panose="02000000000000000000" pitchFamily="50" charset="0"/>
              </a:rPr>
              <a:t>3: </a:t>
            </a:r>
            <a:r>
              <a:rPr lang="nb-NO" sz="6000" dirty="0" smtClean="0">
                <a:solidFill>
                  <a:srgbClr val="0E030A"/>
                </a:solidFill>
                <a:latin typeface="Sketch Block Bold" panose="02000000000000000000" pitchFamily="50" charset="0"/>
              </a:rPr>
              <a:t>Aksjonere</a:t>
            </a:r>
            <a:endParaRPr sz="6000" dirty="0">
              <a:solidFill>
                <a:srgbClr val="0E030A"/>
              </a:solidFill>
              <a:latin typeface="Sketch Block Bold" panose="02000000000000000000" pitchFamily="50"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1" animBg="1" advAuto="0"/>
      <p:bldP spid="510" grpId="2" animBg="1" advAuto="0"/>
      <p:bldP spid="511" grpId="3"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1" name="Shape 531"/>
          <p:cNvSpPr/>
          <p:nvPr/>
        </p:nvSpPr>
        <p:spPr>
          <a:xfrm>
            <a:off x="1546769" y="8765495"/>
            <a:ext cx="9926421" cy="589639"/>
          </a:xfrm>
          <a:prstGeom prst="rect">
            <a:avLst/>
          </a:prstGeom>
          <a:ln w="12700">
            <a:miter lim="400000"/>
          </a:ln>
          <a:extLst>
            <a:ext uri="{C572A759-6A51-4108-AA02-DFA0A04FC94B}">
              <ma14:wrappingTextBoxFlag xmlns="" xmlns:ma14="http://schemas.microsoft.com/office/mac/drawingml/2011/main" val="1"/>
            </a:ext>
          </a:extLst>
        </p:spPr>
        <p:txBody>
          <a:bodyPr wrap="none" lIns="65515" tIns="65515" rIns="65515" bIns="65515">
            <a:spAutoFit/>
          </a:bodyPr>
          <a:lstStyle>
            <a:lvl1pPr marL="39199" marR="39199" algn="ctr" defTabSz="449262">
              <a:lnSpc>
                <a:spcPct val="61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2400" i="1">
                <a:uFill>
                  <a:solidFill/>
                </a:uFill>
                <a:latin typeface="+mn-lt"/>
                <a:ea typeface="+mn-ea"/>
                <a:cs typeface="+mn-cs"/>
                <a:sym typeface="Helvetica Light"/>
              </a:defRPr>
            </a:lvl1pPr>
          </a:lstStyle>
          <a:p>
            <a:pPr lvl="0">
              <a:defRPr sz="1800" i="0">
                <a:uFillTx/>
              </a:defRPr>
            </a:pPr>
            <a:r>
              <a:rPr sz="2400" i="1">
                <a:uFill>
                  <a:solidFill/>
                </a:uFill>
              </a:rPr>
              <a:t>Source: Russell Investment Group / Great Place To Work</a:t>
            </a:r>
          </a:p>
        </p:txBody>
      </p:sp>
      <p:sp>
        <p:nvSpPr>
          <p:cNvPr id="532" name="Shape 532"/>
          <p:cNvSpPr/>
          <p:nvPr/>
        </p:nvSpPr>
        <p:spPr>
          <a:xfrm>
            <a:off x="5290407" y="7573678"/>
            <a:ext cx="2063136" cy="512032"/>
          </a:xfrm>
          <a:prstGeom prst="rect">
            <a:avLst/>
          </a:prstGeom>
          <a:ln w="12700">
            <a:miter lim="400000"/>
          </a:ln>
          <a:extLst>
            <a:ext uri="{C572A759-6A51-4108-AA02-DFA0A04FC94B}">
              <ma14:wrappingTextBoxFlag xmlns="" xmlns:ma14="http://schemas.microsoft.com/office/mac/drawingml/2011/main" val="1"/>
            </a:ext>
          </a:extLst>
        </p:spPr>
        <p:txBody>
          <a:bodyPr lIns="65515" tIns="65515" rIns="65515" bIns="65515">
            <a:spAutoFit/>
          </a:bodyPr>
          <a:lstStyle>
            <a:lvl1pPr marL="39199" marR="39199" algn="ctr" defTabSz="449262">
              <a:lnSpc>
                <a:spcPct val="61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2500">
                <a:uFill>
                  <a:solidFill/>
                </a:uFill>
                <a:latin typeface="+mn-lt"/>
                <a:ea typeface="+mn-ea"/>
                <a:cs typeface="+mn-cs"/>
                <a:sym typeface="Helvetica Light"/>
              </a:defRPr>
            </a:lvl1pPr>
          </a:lstStyle>
          <a:p>
            <a:pPr lvl="0">
              <a:defRPr sz="1800">
                <a:uFillTx/>
              </a:defRPr>
            </a:pPr>
            <a:r>
              <a:rPr sz="2500">
                <a:uFill>
                  <a:solidFill/>
                </a:uFill>
              </a:rPr>
              <a:t>1997 - 2012</a:t>
            </a:r>
          </a:p>
        </p:txBody>
      </p:sp>
      <p:pic>
        <p:nvPicPr>
          <p:cNvPr id="533" name="ComparativeCumulateStockMarketReturns_graf.png"/>
          <p:cNvPicPr/>
          <p:nvPr/>
        </p:nvPicPr>
        <p:blipFill>
          <a:blip r:embed="rId3">
            <a:extLst/>
          </a:blip>
          <a:stretch>
            <a:fillRect/>
          </a:stretch>
        </p:blipFill>
        <p:spPr>
          <a:xfrm>
            <a:off x="1102404" y="2235129"/>
            <a:ext cx="10795002" cy="5298852"/>
          </a:xfrm>
          <a:prstGeom prst="rect">
            <a:avLst/>
          </a:prstGeom>
          <a:ln w="12700">
            <a:miter lim="400000"/>
          </a:ln>
        </p:spPr>
      </p:pic>
      <p:sp>
        <p:nvSpPr>
          <p:cNvPr id="534" name="Shape 534"/>
          <p:cNvSpPr/>
          <p:nvPr/>
        </p:nvSpPr>
        <p:spPr>
          <a:xfrm>
            <a:off x="1120371" y="1052361"/>
            <a:ext cx="10403208" cy="740632"/>
          </a:xfrm>
          <a:prstGeom prst="rect">
            <a:avLst/>
          </a:prstGeom>
          <a:ln w="12700">
            <a:miter lim="400000"/>
          </a:ln>
          <a:extLst>
            <a:ext uri="{C572A759-6A51-4108-AA02-DFA0A04FC94B}">
              <ma14:wrappingTextBoxFlag xmlns="" xmlns:ma14="http://schemas.microsoft.com/office/mac/drawingml/2011/main" val="1"/>
            </a:ext>
          </a:extLst>
        </p:spPr>
        <p:txBody>
          <a:bodyPr wrap="none" lIns="65515" tIns="65515" rIns="65515" bIns="65515">
            <a:spAutoFit/>
          </a:bodyPr>
          <a:lstStyle>
            <a:lvl1pPr marL="39199" marR="39199" algn="ctr" defTabSz="449262">
              <a:lnSpc>
                <a:spcPct val="61000"/>
              </a:lnSpc>
              <a:buFont typeface="Trebuchet MS"/>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474200" algn="l"/>
              </a:tabLst>
              <a:defRPr sz="4000">
                <a:uFill>
                  <a:solidFill/>
                </a:uFill>
              </a:defRPr>
            </a:lvl1pPr>
          </a:lstStyle>
          <a:p>
            <a:pPr lvl="0">
              <a:defRPr sz="1800">
                <a:uFillTx/>
              </a:defRPr>
            </a:pPr>
            <a:r>
              <a:rPr sz="4000">
                <a:uFill>
                  <a:solidFill/>
                </a:uFill>
              </a:rPr>
              <a:t>Comparative Cumulate Stock Market Returns</a:t>
            </a:r>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ktangel 2"/>
          <p:cNvSpPr/>
          <p:nvPr/>
        </p:nvSpPr>
        <p:spPr>
          <a:xfrm>
            <a:off x="1436736" y="3900604"/>
            <a:ext cx="9290733" cy="5078313"/>
          </a:xfrm>
          <a:prstGeom prst="rect">
            <a:avLst/>
          </a:prstGeom>
        </p:spPr>
        <p:txBody>
          <a:bodyPr wrap="square">
            <a:spAutoFit/>
          </a:bodyPr>
          <a:lstStyle/>
          <a:p>
            <a:r>
              <a:rPr lang="nb-NO" sz="3200" b="1" i="1" dirty="0"/>
              <a:t>Våre verdigrunnlag</a:t>
            </a:r>
            <a:r>
              <a:rPr lang="nb-NO" sz="3200" i="1" dirty="0"/>
              <a:t/>
            </a:r>
            <a:br>
              <a:rPr lang="nb-NO" sz="3200" i="1" dirty="0"/>
            </a:br>
            <a:r>
              <a:rPr lang="nb-NO" sz="3200" i="1" dirty="0"/>
              <a:t>1. Vi rendyrker bedriftens forretningsidé</a:t>
            </a:r>
            <a:br>
              <a:rPr lang="nb-NO" sz="3200" i="1" dirty="0"/>
            </a:br>
            <a:r>
              <a:rPr lang="nb-NO" sz="3200" i="1" dirty="0"/>
              <a:t>2. Vi holder en høy forretningsmoral</a:t>
            </a:r>
            <a:br>
              <a:rPr lang="nb-NO" sz="3200" i="1" dirty="0"/>
            </a:br>
            <a:r>
              <a:rPr lang="nb-NO" sz="3200" i="1" dirty="0"/>
              <a:t>3. Vi skal være gjeldfri</a:t>
            </a:r>
            <a:br>
              <a:rPr lang="nb-NO" sz="3200" i="1" dirty="0"/>
            </a:br>
            <a:r>
              <a:rPr lang="nb-NO" sz="3200" i="1" dirty="0"/>
              <a:t>4. Vi skal motivere til vinnerkultur</a:t>
            </a:r>
            <a:br>
              <a:rPr lang="nb-NO" sz="3200" i="1" dirty="0"/>
            </a:br>
            <a:r>
              <a:rPr lang="nb-NO" sz="3200" i="1" dirty="0"/>
              <a:t>5. Vi tenker positivt og offensivt</a:t>
            </a:r>
            <a:br>
              <a:rPr lang="nb-NO" sz="3200" i="1" dirty="0"/>
            </a:br>
            <a:r>
              <a:rPr lang="nb-NO" sz="3200" i="1" dirty="0"/>
              <a:t>6. Vi snakker med hverandre – ikke om hverandre</a:t>
            </a:r>
            <a:br>
              <a:rPr lang="nb-NO" sz="3200" i="1" dirty="0"/>
            </a:br>
            <a:r>
              <a:rPr lang="nb-NO" sz="3200" i="1" dirty="0"/>
              <a:t>7. Kunden er vår øverste sjef</a:t>
            </a:r>
            <a:br>
              <a:rPr lang="nb-NO" sz="3200" i="1" dirty="0"/>
            </a:br>
            <a:r>
              <a:rPr lang="nb-NO" sz="4000" b="1" dirty="0"/>
              <a:t>8. Vi vil ha det morsomt og </a:t>
            </a:r>
            <a:r>
              <a:rPr lang="nb-NO" sz="4000" b="1" dirty="0" smtClean="0"/>
              <a:t>lønnsomt</a:t>
            </a:r>
          </a:p>
          <a:p>
            <a:r>
              <a:rPr lang="nb-NO" sz="2800" b="1" dirty="0" smtClean="0"/>
              <a:t>Og faktorenes orden er ikke likegyldig….</a:t>
            </a:r>
            <a:endParaRPr lang="nb-NO" sz="2800" b="1" dirty="0"/>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736" y="490653"/>
            <a:ext cx="8264824" cy="2810107"/>
          </a:xfrm>
          <a:prstGeom prst="rect">
            <a:avLst/>
          </a:prstGeom>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 name="Zappos-Logo-Colored-plain.jpg"/>
          <p:cNvPicPr/>
          <p:nvPr/>
        </p:nvPicPr>
        <p:blipFill>
          <a:blip r:embed="rId3">
            <a:extLst/>
          </a:blip>
          <a:stretch>
            <a:fillRect/>
          </a:stretch>
        </p:blipFill>
        <p:spPr>
          <a:xfrm>
            <a:off x="701111" y="921083"/>
            <a:ext cx="11645108" cy="4220046"/>
          </a:xfrm>
          <a:prstGeom prst="rect">
            <a:avLst/>
          </a:prstGeom>
          <a:ln w="12700">
            <a:miter lim="400000"/>
          </a:ln>
        </p:spPr>
      </p:pic>
      <p:sp>
        <p:nvSpPr>
          <p:cNvPr id="547" name="Shape 547"/>
          <p:cNvSpPr/>
          <p:nvPr/>
        </p:nvSpPr>
        <p:spPr>
          <a:xfrm>
            <a:off x="761281" y="5262131"/>
            <a:ext cx="11524768" cy="9906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5800"/>
            </a:lvl1pPr>
          </a:lstStyle>
          <a:p>
            <a:pPr lvl="0">
              <a:defRPr sz="1800"/>
            </a:pPr>
            <a:r>
              <a:rPr sz="5800"/>
              <a:t>the web’s most popular shoe store!</a:t>
            </a:r>
          </a:p>
        </p:txBody>
      </p:sp>
    </p:spTree>
    <p:extLst>
      <p:ext uri="{BB962C8B-B14F-4D97-AF65-F5344CB8AC3E}">
        <p14:creationId xmlns:p14="http://schemas.microsoft.com/office/powerpoint/2010/main" val="968244930"/>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p:cNvSpPr>
          <p:nvPr>
            <p:ph type="title"/>
          </p:nvPr>
        </p:nvSpPr>
        <p:spPr>
          <a:xfrm>
            <a:off x="651205" y="661987"/>
            <a:ext cx="11702389" cy="7800315"/>
          </a:xfrm>
          <a:prstGeom prst="rect">
            <a:avLst/>
          </a:prstGeom>
        </p:spPr>
        <p:txBody>
          <a:bodyPr/>
          <a:lstStyle>
            <a:lvl1pPr defTabSz="449262">
              <a:lnSpc>
                <a:spcPct val="93000"/>
              </a:lnSpc>
              <a:spcBef>
                <a:spcPts val="1400"/>
              </a:spcBef>
              <a:buFont typeface="Times New Roman"/>
              <a:defRPr>
                <a:solidFill>
                  <a:srgbClr val="EE7501"/>
                </a:solidFill>
                <a:uFill>
                  <a:solidFill/>
                </a:uFill>
                <a:latin typeface="+mn-lt"/>
                <a:ea typeface="+mn-ea"/>
                <a:cs typeface="+mn-cs"/>
                <a:sym typeface="Helvetica Light"/>
              </a:defRPr>
            </a:lvl1pPr>
          </a:lstStyle>
          <a:p>
            <a:pPr lvl="0">
              <a:defRPr sz="1800">
                <a:solidFill>
                  <a:srgbClr val="000000"/>
                </a:solidFill>
                <a:uFillTx/>
              </a:defRPr>
            </a:pPr>
            <a:r>
              <a:rPr sz="6000" dirty="0" err="1">
                <a:solidFill>
                  <a:srgbClr val="EE7501"/>
                </a:solidFill>
                <a:uFill>
                  <a:solidFill/>
                </a:uFill>
                <a:latin typeface="Sketch Block Bold" panose="02000000000000000000" pitchFamily="50" charset="0"/>
              </a:rPr>
              <a:t>Zappos</a:t>
            </a:r>
            <a:r>
              <a:rPr sz="6000" dirty="0">
                <a:solidFill>
                  <a:srgbClr val="EE7501"/>
                </a:solidFill>
                <a:uFill>
                  <a:solidFill/>
                </a:uFill>
                <a:latin typeface="Sketch Block Bold" panose="02000000000000000000" pitchFamily="50" charset="0"/>
              </a:rPr>
              <a:t> Family Core Values</a:t>
            </a:r>
          </a:p>
        </p:txBody>
      </p:sp>
      <p:sp>
        <p:nvSpPr>
          <p:cNvPr id="550" name="Shape 550"/>
          <p:cNvSpPr>
            <a:spLocks noGrp="1"/>
          </p:cNvSpPr>
          <p:nvPr>
            <p:ph type="body" idx="1"/>
          </p:nvPr>
        </p:nvSpPr>
        <p:spPr>
          <a:xfrm>
            <a:off x="666656" y="1807378"/>
            <a:ext cx="11671485" cy="10398219"/>
          </a:xfrm>
          <a:prstGeom prst="rect">
            <a:avLst/>
          </a:prstGeom>
        </p:spPr>
        <p:txBody>
          <a:bodyPr/>
          <a:lstStyle/>
          <a:p>
            <a:pPr marL="521368" lvl="0" indent="-521368">
              <a:lnSpc>
                <a:spcPct val="100000"/>
              </a:lnSpc>
              <a:buSzPct val="100000"/>
              <a:buFontTx/>
              <a:buAutoNum type="arabicPeriod"/>
              <a:defRPr sz="1800">
                <a:uFillTx/>
              </a:defRPr>
            </a:pPr>
            <a:r>
              <a:rPr sz="3000" dirty="0">
                <a:uFill>
                  <a:solidFill/>
                </a:uFill>
                <a:latin typeface="Sketch Block Bold" panose="02000000000000000000" pitchFamily="50" charset="0"/>
              </a:rPr>
              <a:t>Deliver WOW Through Service</a:t>
            </a:r>
          </a:p>
          <a:p>
            <a:pPr marL="521368" lvl="0" indent="-521368">
              <a:lnSpc>
                <a:spcPct val="100000"/>
              </a:lnSpc>
              <a:buSzPct val="100000"/>
              <a:buFontTx/>
              <a:buAutoNum type="arabicPeriod"/>
              <a:defRPr sz="1800">
                <a:uFillTx/>
              </a:defRPr>
            </a:pPr>
            <a:r>
              <a:rPr sz="3000" dirty="0">
                <a:uFill>
                  <a:solidFill/>
                </a:uFill>
                <a:latin typeface="Sketch Block Bold" panose="02000000000000000000" pitchFamily="50" charset="0"/>
              </a:rPr>
              <a:t>Embrace and Drive Change</a:t>
            </a:r>
          </a:p>
          <a:p>
            <a:pPr marL="521368" lvl="0" indent="-521368">
              <a:lnSpc>
                <a:spcPct val="100000"/>
              </a:lnSpc>
              <a:buSzPct val="100000"/>
              <a:buFontTx/>
              <a:buAutoNum type="arabicPeriod"/>
              <a:defRPr sz="1800">
                <a:uFillTx/>
              </a:defRPr>
            </a:pPr>
            <a:r>
              <a:rPr sz="3000" dirty="0">
                <a:uFill>
                  <a:solidFill/>
                </a:uFill>
                <a:latin typeface="Sketch Block Bold" panose="02000000000000000000" pitchFamily="50" charset="0"/>
              </a:rPr>
              <a:t>Create Fun and A Little Weirdness</a:t>
            </a:r>
          </a:p>
          <a:p>
            <a:pPr marL="521368" lvl="0" indent="-521368">
              <a:lnSpc>
                <a:spcPct val="100000"/>
              </a:lnSpc>
              <a:buSzPct val="100000"/>
              <a:buFontTx/>
              <a:buAutoNum type="arabicPeriod"/>
              <a:defRPr sz="1800">
                <a:uFillTx/>
              </a:defRPr>
            </a:pPr>
            <a:r>
              <a:rPr sz="3000" dirty="0">
                <a:uFill>
                  <a:solidFill/>
                </a:uFill>
                <a:latin typeface="Sketch Block Bold" panose="02000000000000000000" pitchFamily="50" charset="0"/>
              </a:rPr>
              <a:t>Be Adventurous, Creative, and Open-Minded</a:t>
            </a:r>
          </a:p>
          <a:p>
            <a:pPr marL="521368" lvl="0" indent="-521368">
              <a:lnSpc>
                <a:spcPct val="100000"/>
              </a:lnSpc>
              <a:buSzPct val="100000"/>
              <a:buFontTx/>
              <a:buAutoNum type="arabicPeriod"/>
              <a:defRPr sz="1800">
                <a:uFillTx/>
              </a:defRPr>
            </a:pPr>
            <a:r>
              <a:rPr sz="3000" dirty="0">
                <a:uFill>
                  <a:solidFill/>
                </a:uFill>
                <a:latin typeface="Sketch Block Bold" panose="02000000000000000000" pitchFamily="50" charset="0"/>
              </a:rPr>
              <a:t>Pursue Growth and Learning</a:t>
            </a:r>
          </a:p>
          <a:p>
            <a:pPr marL="521368" lvl="0" indent="-521368">
              <a:lnSpc>
                <a:spcPct val="100000"/>
              </a:lnSpc>
              <a:buSzPct val="100000"/>
              <a:buFontTx/>
              <a:buAutoNum type="arabicPeriod"/>
              <a:defRPr sz="1800">
                <a:uFillTx/>
              </a:defRPr>
            </a:pPr>
            <a:r>
              <a:rPr sz="3000" dirty="0">
                <a:uFill>
                  <a:solidFill/>
                </a:uFill>
                <a:latin typeface="Sketch Block Bold" panose="02000000000000000000" pitchFamily="50" charset="0"/>
              </a:rPr>
              <a:t>Build Open and Honest Relationships With Communication</a:t>
            </a:r>
          </a:p>
          <a:p>
            <a:pPr marL="521368" lvl="0" indent="-521368">
              <a:lnSpc>
                <a:spcPct val="100000"/>
              </a:lnSpc>
              <a:buSzPct val="100000"/>
              <a:buFontTx/>
              <a:buAutoNum type="arabicPeriod"/>
              <a:defRPr sz="1800">
                <a:uFillTx/>
              </a:defRPr>
            </a:pPr>
            <a:r>
              <a:rPr sz="3000" dirty="0">
                <a:uFill>
                  <a:solidFill/>
                </a:uFill>
                <a:latin typeface="Sketch Block Bold" panose="02000000000000000000" pitchFamily="50" charset="0"/>
              </a:rPr>
              <a:t>Build a Positive Team and Family Spirit</a:t>
            </a:r>
          </a:p>
          <a:p>
            <a:pPr marL="521368" lvl="0" indent="-521368">
              <a:lnSpc>
                <a:spcPct val="100000"/>
              </a:lnSpc>
              <a:buSzPct val="100000"/>
              <a:buFontTx/>
              <a:buAutoNum type="arabicPeriod"/>
              <a:defRPr sz="1800">
                <a:uFillTx/>
              </a:defRPr>
            </a:pPr>
            <a:r>
              <a:rPr sz="3000" dirty="0">
                <a:uFill>
                  <a:solidFill/>
                </a:uFill>
                <a:latin typeface="Sketch Block Bold" panose="02000000000000000000" pitchFamily="50" charset="0"/>
              </a:rPr>
              <a:t>Do More With Less</a:t>
            </a:r>
          </a:p>
          <a:p>
            <a:pPr marL="521368" lvl="0" indent="-521368">
              <a:lnSpc>
                <a:spcPct val="100000"/>
              </a:lnSpc>
              <a:buSzPct val="100000"/>
              <a:buFontTx/>
              <a:buAutoNum type="arabicPeriod"/>
              <a:defRPr sz="1800">
                <a:uFillTx/>
              </a:defRPr>
            </a:pPr>
            <a:r>
              <a:rPr sz="3000" dirty="0">
                <a:uFill>
                  <a:solidFill/>
                </a:uFill>
                <a:latin typeface="Sketch Block Bold" panose="02000000000000000000" pitchFamily="50" charset="0"/>
              </a:rPr>
              <a:t>Be Passionate and Determined</a:t>
            </a:r>
          </a:p>
          <a:p>
            <a:pPr marL="521368" lvl="0" indent="-521368">
              <a:lnSpc>
                <a:spcPct val="100000"/>
              </a:lnSpc>
              <a:buSzPct val="100000"/>
              <a:buFontTx/>
              <a:buAutoNum type="arabicPeriod"/>
              <a:defRPr sz="1800">
                <a:uFillTx/>
              </a:defRPr>
            </a:pPr>
            <a:r>
              <a:rPr sz="3000" dirty="0">
                <a:uFill>
                  <a:solidFill/>
                </a:uFill>
                <a:latin typeface="Sketch Block Bold" panose="02000000000000000000" pitchFamily="50" charset="0"/>
              </a:rPr>
              <a:t>Be Humble</a:t>
            </a:r>
          </a:p>
        </p:txBody>
      </p:sp>
    </p:spTree>
    <p:extLst>
      <p:ext uri="{BB962C8B-B14F-4D97-AF65-F5344CB8AC3E}">
        <p14:creationId xmlns:p14="http://schemas.microsoft.com/office/powerpoint/2010/main" val="600676821"/>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ktangel 2"/>
          <p:cNvSpPr/>
          <p:nvPr/>
        </p:nvSpPr>
        <p:spPr>
          <a:xfrm>
            <a:off x="1057594" y="4569676"/>
            <a:ext cx="10854386" cy="4585871"/>
          </a:xfrm>
          <a:prstGeom prst="rect">
            <a:avLst/>
          </a:prstGeom>
        </p:spPr>
        <p:txBody>
          <a:bodyPr wrap="square">
            <a:spAutoFit/>
          </a:bodyPr>
          <a:lstStyle/>
          <a:p>
            <a:r>
              <a:rPr lang="nb-NO" sz="3200" b="1" dirty="0">
                <a:latin typeface="Sketch Block Bold" panose="02000000000000000000" pitchFamily="50" charset="0"/>
              </a:rPr>
              <a:t>Nokas og arbeidsmiljø</a:t>
            </a:r>
            <a:endParaRPr lang="nb-NO" sz="3200" dirty="0">
              <a:latin typeface="Sketch Block Bold" panose="02000000000000000000" pitchFamily="50" charset="0"/>
            </a:endParaRPr>
          </a:p>
          <a:p>
            <a:r>
              <a:rPr lang="nb-NO" sz="3200" dirty="0">
                <a:latin typeface="Sketch Block Bold" panose="02000000000000000000" pitchFamily="50" charset="0"/>
              </a:rPr>
              <a:t> </a:t>
            </a:r>
          </a:p>
          <a:p>
            <a:r>
              <a:rPr lang="nb-NO" sz="3200" dirty="0">
                <a:latin typeface="Sketch Block Bold" panose="02000000000000000000" pitchFamily="50" charset="0"/>
              </a:rPr>
              <a:t>Vi bryr oss om alle våre medarbeidere og gjør vårt ytterste for at arbeidsmiljøet fremmer </a:t>
            </a:r>
            <a:r>
              <a:rPr lang="nb-NO" sz="3600" b="1" i="1" dirty="0">
                <a:latin typeface="Sketch Block Bold" panose="02000000000000000000" pitchFamily="50" charset="0"/>
              </a:rPr>
              <a:t>trivsel og helse</a:t>
            </a:r>
            <a:r>
              <a:rPr lang="nb-NO" sz="3200" dirty="0">
                <a:latin typeface="Sketch Block Bold" panose="02000000000000000000" pitchFamily="50" charset="0"/>
              </a:rPr>
              <a:t>. Nokas ønsker at alle våre medarbeidere skal ha et godt arbeidsmiljø, og det er også avgjørende for at vi skal nå våre mål. Vi ønsker at ansatte skal ha en trygg og sikker arbeidsplass.</a:t>
            </a:r>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594" y="306813"/>
            <a:ext cx="10854386" cy="3819138"/>
          </a:xfrm>
          <a:prstGeom prst="rect">
            <a:avLst/>
          </a:prstGeom>
        </p:spPr>
      </p:pic>
    </p:spTree>
    <p:extLst>
      <p:ext uri="{BB962C8B-B14F-4D97-AF65-F5344CB8AC3E}">
        <p14:creationId xmlns:p14="http://schemas.microsoft.com/office/powerpoint/2010/main" val="2188537864"/>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p:cNvSpPr>
          <p:nvPr>
            <p:ph type="title"/>
          </p:nvPr>
        </p:nvSpPr>
        <p:spPr>
          <a:prstGeom prst="rect">
            <a:avLst/>
          </a:prstGeom>
        </p:spPr>
        <p:txBody>
          <a:bodyPr/>
          <a:lstStyle/>
          <a:p>
            <a:pPr lvl="0">
              <a:defRPr sz="1800">
                <a:solidFill>
                  <a:srgbClr val="000000"/>
                </a:solidFill>
              </a:defRPr>
            </a:pPr>
            <a:r>
              <a:rPr sz="15000" dirty="0" smtClean="0">
                <a:solidFill>
                  <a:srgbClr val="EE7501"/>
                </a:solidFill>
                <a:latin typeface="Sketch Block Bold" panose="02000000000000000000" pitchFamily="50" charset="0"/>
                <a:ea typeface="Helvetica"/>
                <a:cs typeface="Helvetica"/>
                <a:sym typeface="Helvetica"/>
              </a:rPr>
              <a:t>H</a:t>
            </a:r>
            <a:r>
              <a:rPr lang="nb-NO" sz="15000" dirty="0" smtClean="0">
                <a:solidFill>
                  <a:srgbClr val="EE7501"/>
                </a:solidFill>
                <a:latin typeface="Sketch Block Bold" panose="02000000000000000000" pitchFamily="50" charset="0"/>
                <a:ea typeface="Helvetica"/>
                <a:cs typeface="Helvetica"/>
                <a:sym typeface="Helvetica"/>
              </a:rPr>
              <a:t>VORDAN</a:t>
            </a:r>
            <a:endParaRPr sz="15000" dirty="0">
              <a:solidFill>
                <a:srgbClr val="EE7501"/>
              </a:solidFill>
              <a:latin typeface="Sketch Block Bold" panose="02000000000000000000" pitchFamily="50" charset="0"/>
              <a:ea typeface="Helvetica"/>
              <a:cs typeface="Helvetica"/>
              <a:sym typeface="Helvetica"/>
            </a:endParaRPr>
          </a:p>
          <a:p>
            <a:pPr lvl="0">
              <a:defRPr sz="1800">
                <a:solidFill>
                  <a:srgbClr val="000000"/>
                </a:solidFill>
              </a:defRPr>
            </a:pPr>
            <a:r>
              <a:rPr lang="nb-NO" sz="8000" dirty="0">
                <a:latin typeface="Sketch Block Bold" panose="02000000000000000000" pitchFamily="50" charset="0"/>
              </a:rPr>
              <a:t>s</a:t>
            </a:r>
            <a:r>
              <a:rPr lang="nb-NO" sz="8000" dirty="0" smtClean="0">
                <a:latin typeface="Sketch Block Bold" panose="02000000000000000000" pitchFamily="50" charset="0"/>
              </a:rPr>
              <a:t>kaper man gladere arbeidsplasser?</a:t>
            </a:r>
            <a:endParaRPr sz="8000" dirty="0">
              <a:latin typeface="Sketch Block Bold" panose="02000000000000000000" pitchFamily="50" charset="0"/>
            </a:endParaRPr>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a:spLocks noGrp="1"/>
          </p:cNvSpPr>
          <p:nvPr>
            <p:ph type="body" idx="4294967295"/>
          </p:nvPr>
        </p:nvSpPr>
        <p:spPr>
          <a:xfrm>
            <a:off x="658939" y="639178"/>
            <a:ext cx="11686922" cy="5995538"/>
          </a:xfrm>
          <a:prstGeom prst="rect">
            <a:avLst/>
          </a:prstGeom>
        </p:spPr>
        <p:txBody>
          <a:bodyPr anchor="ctr"/>
          <a:lstStyle/>
          <a:p>
            <a:pPr marL="0" lvl="0" indent="0" algn="ctr" defTabSz="584200">
              <a:lnSpc>
                <a:spcPct val="100000"/>
              </a:lnSpc>
              <a:spcBef>
                <a:spcPts val="0"/>
              </a:spcBef>
              <a:defRPr sz="1800">
                <a:uFillTx/>
              </a:defRPr>
            </a:pPr>
            <a:r>
              <a:rPr lang="nb-NO" sz="8000" dirty="0" smtClean="0">
                <a:latin typeface="Sketch Block Bold" panose="02000000000000000000" pitchFamily="50" charset="0"/>
                <a:ea typeface="+mn-ea"/>
                <a:cs typeface="+mn-cs"/>
                <a:sym typeface="Helvetica Light"/>
              </a:rPr>
              <a:t>Fortell om noe</a:t>
            </a:r>
            <a:r>
              <a:rPr sz="8000" dirty="0" smtClean="0">
                <a:latin typeface="Sketch Block Bold" panose="02000000000000000000" pitchFamily="50" charset="0"/>
                <a:ea typeface="+mn-ea"/>
                <a:cs typeface="+mn-cs"/>
                <a:sym typeface="Helvetica Light"/>
              </a:rPr>
              <a:t> </a:t>
            </a:r>
            <a:r>
              <a:rPr lang="nb-NO" sz="8000" dirty="0" smtClean="0">
                <a:solidFill>
                  <a:srgbClr val="EE7501"/>
                </a:solidFill>
                <a:latin typeface="Sketch Block Bold" panose="02000000000000000000" pitchFamily="50" charset="0"/>
                <a:ea typeface="+mn-ea"/>
                <a:cs typeface="+mn-cs"/>
                <a:sym typeface="Helvetica Light"/>
              </a:rPr>
              <a:t>virkelig </a:t>
            </a:r>
            <a:r>
              <a:rPr sz="8000" dirty="0" smtClean="0">
                <a:solidFill>
                  <a:srgbClr val="EE7501"/>
                </a:solidFill>
                <a:latin typeface="Sketch Block Bold" panose="02000000000000000000" pitchFamily="50" charset="0"/>
                <a:ea typeface="+mn-ea"/>
                <a:cs typeface="+mn-cs"/>
                <a:sym typeface="Helvetica Light"/>
              </a:rPr>
              <a:t>cool</a:t>
            </a:r>
            <a:r>
              <a:rPr sz="8000" dirty="0" smtClean="0">
                <a:latin typeface="Sketch Block Bold" panose="02000000000000000000" pitchFamily="50" charset="0"/>
                <a:ea typeface="+mn-ea"/>
                <a:cs typeface="+mn-cs"/>
                <a:sym typeface="Helvetica Light"/>
              </a:rPr>
              <a:t> </a:t>
            </a:r>
            <a:r>
              <a:rPr lang="nb-NO" sz="8000" dirty="0" smtClean="0">
                <a:latin typeface="Sketch Block Bold" panose="02000000000000000000" pitchFamily="50" charset="0"/>
                <a:ea typeface="+mn-ea"/>
                <a:cs typeface="+mn-cs"/>
                <a:sym typeface="Helvetica Light"/>
              </a:rPr>
              <a:t>du har gjort på jobben nylig</a:t>
            </a:r>
            <a:endParaRPr sz="8000" dirty="0">
              <a:latin typeface="Sketch Block Bold" panose="02000000000000000000" pitchFamily="50" charset="0"/>
              <a:ea typeface="+mn-ea"/>
              <a:cs typeface="+mn-cs"/>
              <a:sym typeface="Helvetica Light"/>
            </a:endParaRPr>
          </a:p>
        </p:txBody>
      </p:sp>
    </p:spTree>
    <p:extLst>
      <p:ext uri="{BB962C8B-B14F-4D97-AF65-F5344CB8AC3E}">
        <p14:creationId xmlns:p14="http://schemas.microsoft.com/office/powerpoint/2010/main" val="333231136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title"/>
          </p:nvPr>
        </p:nvSpPr>
        <p:spPr>
          <a:prstGeom prst="rect">
            <a:avLst/>
          </a:prstGeom>
        </p:spPr>
        <p:txBody>
          <a:bodyPr/>
          <a:lstStyle/>
          <a:p>
            <a:pPr lvl="0">
              <a:defRPr sz="1800">
                <a:solidFill>
                  <a:srgbClr val="000000"/>
                </a:solidFill>
              </a:defRPr>
            </a:pPr>
            <a:r>
              <a:rPr lang="nb-NO" sz="15000" dirty="0" smtClean="0">
                <a:solidFill>
                  <a:srgbClr val="EE7501"/>
                </a:solidFill>
                <a:latin typeface="Sketch Block Bold" panose="02000000000000000000" pitchFamily="50" charset="0"/>
                <a:ea typeface="Helvetica"/>
                <a:cs typeface="Helvetica"/>
                <a:sym typeface="Helvetica"/>
              </a:rPr>
              <a:t>HVORDAN</a:t>
            </a:r>
            <a:endParaRPr sz="15000" dirty="0">
              <a:solidFill>
                <a:srgbClr val="EE7501"/>
              </a:solidFill>
              <a:latin typeface="Sketch Block Bold" panose="02000000000000000000" pitchFamily="50" charset="0"/>
              <a:ea typeface="Helvetica"/>
              <a:cs typeface="Helvetica"/>
              <a:sym typeface="Helvetica"/>
            </a:endParaRPr>
          </a:p>
          <a:p>
            <a:pPr lvl="0">
              <a:defRPr sz="1800">
                <a:solidFill>
                  <a:srgbClr val="000000"/>
                </a:solidFill>
              </a:defRPr>
            </a:pPr>
            <a:r>
              <a:rPr lang="nb-NO" sz="8000" dirty="0">
                <a:latin typeface="Sketch Block Bold" panose="02000000000000000000" pitchFamily="50" charset="0"/>
              </a:rPr>
              <a:t>s</a:t>
            </a:r>
            <a:r>
              <a:rPr lang="nb-NO" sz="8000" dirty="0" smtClean="0">
                <a:latin typeface="Sketch Block Bold" panose="02000000000000000000" pitchFamily="50" charset="0"/>
              </a:rPr>
              <a:t>kaper vi gladere arbeidsplasser?</a:t>
            </a:r>
            <a:endParaRPr sz="8000" dirty="0">
              <a:latin typeface="Sketch Block Bold" panose="02000000000000000000" pitchFamily="50" charset="0"/>
            </a:endParaRPr>
          </a:p>
        </p:txBody>
      </p:sp>
    </p:spTree>
    <p:extLst>
      <p:ext uri="{BB962C8B-B14F-4D97-AF65-F5344CB8AC3E}">
        <p14:creationId xmlns:p14="http://schemas.microsoft.com/office/powerpoint/2010/main" val="2018634770"/>
      </p:ext>
    </p:extLst>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p:cNvSpPr>
          <p:nvPr>
            <p:ph type="title"/>
          </p:nvPr>
        </p:nvSpPr>
        <p:spPr>
          <a:prstGeom prst="rect">
            <a:avLst/>
          </a:prstGeom>
        </p:spPr>
        <p:txBody>
          <a:bodyPr/>
          <a:lstStyle/>
          <a:p>
            <a:pPr lvl="0">
              <a:defRPr sz="1800"/>
            </a:pPr>
            <a:r>
              <a:rPr sz="6000"/>
              <a:t>Arlette Bentzen</a:t>
            </a:r>
          </a:p>
        </p:txBody>
      </p:sp>
      <p:sp>
        <p:nvSpPr>
          <p:cNvPr id="342" name="Shape 342"/>
          <p:cNvSpPr>
            <a:spLocks noGrp="1"/>
          </p:cNvSpPr>
          <p:nvPr>
            <p:ph type="body" idx="1"/>
          </p:nvPr>
        </p:nvSpPr>
        <p:spPr>
          <a:prstGeom prst="rect">
            <a:avLst/>
          </a:prstGeom>
        </p:spPr>
        <p:txBody>
          <a:bodyPr/>
          <a:lstStyle/>
          <a:p>
            <a:pPr lvl="0">
              <a:defRPr sz="1800">
                <a:uFillTx/>
              </a:defRPr>
            </a:pPr>
            <a:r>
              <a:rPr sz="4000">
                <a:uFill>
                  <a:solidFill/>
                </a:uFill>
              </a:rPr>
              <a:t>Kom til Arbejdsglæde nu i 2010</a:t>
            </a:r>
          </a:p>
          <a:p>
            <a:pPr lvl="0">
              <a:defRPr sz="1800">
                <a:uFillTx/>
              </a:defRPr>
            </a:pPr>
            <a:endParaRPr sz="4000">
              <a:uFill>
                <a:solidFill/>
              </a:uFill>
            </a:endParaRPr>
          </a:p>
          <a:p>
            <a:pPr lvl="0">
              <a:defRPr sz="1800">
                <a:uFillTx/>
              </a:defRPr>
            </a:pPr>
            <a:r>
              <a:rPr sz="4000">
                <a:uFill>
                  <a:solidFill/>
                </a:uFill>
              </a:rPr>
              <a:t>Rejsekonsulent, souschef, selvstændig. </a:t>
            </a:r>
          </a:p>
          <a:p>
            <a:pPr lvl="0">
              <a:defRPr sz="1800">
                <a:uFillTx/>
              </a:defRPr>
            </a:pPr>
            <a:endParaRPr sz="4000">
              <a:uFill>
                <a:solidFill/>
              </a:uFill>
            </a:endParaRPr>
          </a:p>
          <a:p>
            <a:pPr lvl="0">
              <a:defRPr sz="1800">
                <a:uFillTx/>
              </a:defRPr>
            </a:pPr>
            <a:r>
              <a:rPr sz="4000">
                <a:uFill>
                  <a:solidFill/>
                </a:uFill>
              </a:rPr>
              <a:t>Danseinstruktør, skiløber, yogafan og musikelsker. </a:t>
            </a:r>
          </a:p>
        </p:txBody>
      </p:sp>
      <p:pic>
        <p:nvPicPr>
          <p:cNvPr id="343" name="ingvarKamprat.jpg"/>
          <p:cNvPicPr/>
          <p:nvPr/>
        </p:nvPicPr>
        <p:blipFill>
          <a:blip r:embed="rId3">
            <a:extLst/>
          </a:blip>
          <a:srcRect t="3445" b="3445"/>
          <a:stretch>
            <a:fillRect/>
          </a:stretch>
        </p:blipFill>
        <p:spPr>
          <a:xfrm>
            <a:off x="-2073804" y="-1"/>
            <a:ext cx="15705279" cy="9753412"/>
          </a:xfrm>
          <a:prstGeom prst="rect">
            <a:avLst/>
          </a:prstGeom>
          <a:ln w="12700">
            <a:miter lim="400000"/>
          </a:ln>
        </p:spPr>
      </p:pic>
      <p:sp>
        <p:nvSpPr>
          <p:cNvPr id="344" name="Shape 344"/>
          <p:cNvSpPr/>
          <p:nvPr/>
        </p:nvSpPr>
        <p:spPr>
          <a:xfrm>
            <a:off x="666657" y="741143"/>
            <a:ext cx="6571550" cy="84296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lvl="0">
              <a:defRPr sz="1800"/>
            </a:pPr>
            <a:r>
              <a:rPr sz="3600" i="1" dirty="0">
                <a:solidFill>
                  <a:srgbClr val="FFFFFF"/>
                </a:solidFill>
                <a:latin typeface="Sketch Block Bold" panose="02000000000000000000" pitchFamily="50" charset="0"/>
                <a:ea typeface="+mn-ea"/>
                <a:cs typeface="+mn-cs"/>
                <a:sym typeface="Helvetica Light"/>
              </a:rPr>
              <a:t>“</a:t>
            </a:r>
            <a:r>
              <a:rPr sz="4400" i="1" dirty="0">
                <a:solidFill>
                  <a:srgbClr val="FFFFFF"/>
                </a:solidFill>
                <a:latin typeface="Sketch Block Bold" panose="02000000000000000000" pitchFamily="50" charset="0"/>
                <a:ea typeface="+mn-ea"/>
                <a:cs typeface="+mn-cs"/>
                <a:sym typeface="Helvetica Light"/>
              </a:rPr>
              <a:t>Work should always be fun for all colleagues. We all only have one life. A third of life is work. Without </a:t>
            </a:r>
            <a:r>
              <a:rPr sz="4400" i="1" dirty="0">
                <a:solidFill>
                  <a:srgbClr val="EE7501"/>
                </a:solidFill>
                <a:latin typeface="Sketch Block Bold" panose="02000000000000000000" pitchFamily="50" charset="0"/>
                <a:ea typeface="+mn-ea"/>
                <a:cs typeface="+mn-cs"/>
                <a:sym typeface="Helvetica Light"/>
              </a:rPr>
              <a:t>fun </a:t>
            </a:r>
            <a:r>
              <a:rPr sz="4400" i="1" dirty="0">
                <a:solidFill>
                  <a:srgbClr val="FFFFFF"/>
                </a:solidFill>
                <a:latin typeface="Sketch Block Bold" panose="02000000000000000000" pitchFamily="50" charset="0"/>
                <a:ea typeface="+mn-ea"/>
                <a:cs typeface="+mn-cs"/>
                <a:sym typeface="Helvetica Light"/>
              </a:rPr>
              <a:t>work becomes hell</a:t>
            </a:r>
            <a:r>
              <a:rPr sz="4400" i="1" dirty="0" smtClean="0">
                <a:solidFill>
                  <a:srgbClr val="FFFFFF"/>
                </a:solidFill>
                <a:latin typeface="Sketch Block Bold" panose="02000000000000000000" pitchFamily="50" charset="0"/>
                <a:ea typeface="+mn-ea"/>
                <a:cs typeface="+mn-cs"/>
                <a:sym typeface="Helvetica Light"/>
              </a:rPr>
              <a:t>.”</a:t>
            </a:r>
            <a:endParaRPr sz="4400" dirty="0">
              <a:solidFill>
                <a:srgbClr val="F8F8F8"/>
              </a:solidFill>
              <a:latin typeface="Sketch Block Bold" panose="02000000000000000000" pitchFamily="50" charset="0"/>
            </a:endParaRPr>
          </a:p>
          <a:p>
            <a:pPr lvl="0">
              <a:defRPr sz="1800"/>
            </a:pPr>
            <a:endParaRPr sz="4400" dirty="0">
              <a:solidFill>
                <a:srgbClr val="FFFFFF"/>
              </a:solidFill>
              <a:latin typeface="Sketch Block Bold" panose="02000000000000000000" pitchFamily="50" charset="0"/>
              <a:ea typeface="+mn-ea"/>
              <a:cs typeface="+mn-cs"/>
              <a:sym typeface="Helvetica Light"/>
            </a:endParaRPr>
          </a:p>
          <a:p>
            <a:pPr lvl="0">
              <a:defRPr sz="1800"/>
            </a:pPr>
            <a:r>
              <a:rPr sz="4400" dirty="0">
                <a:solidFill>
                  <a:srgbClr val="FFFFFF"/>
                </a:solidFill>
                <a:latin typeface="Sketch Block Bold" panose="02000000000000000000" pitchFamily="50" charset="0"/>
                <a:ea typeface="+mn-ea"/>
                <a:cs typeface="+mn-cs"/>
                <a:sym typeface="Helvetica Light"/>
              </a:rPr>
              <a:t>- Ingvar </a:t>
            </a:r>
            <a:r>
              <a:rPr sz="4400" dirty="0" err="1">
                <a:solidFill>
                  <a:srgbClr val="FFFFFF"/>
                </a:solidFill>
                <a:latin typeface="Sketch Block Bold" panose="02000000000000000000" pitchFamily="50" charset="0"/>
                <a:ea typeface="+mn-ea"/>
                <a:cs typeface="+mn-cs"/>
                <a:sym typeface="Helvetica Light"/>
              </a:rPr>
              <a:t>Kamprad</a:t>
            </a:r>
            <a:r>
              <a:rPr sz="4400" dirty="0">
                <a:solidFill>
                  <a:srgbClr val="FFFFFF"/>
                </a:solidFill>
                <a:latin typeface="Sketch Block Bold" panose="02000000000000000000" pitchFamily="50" charset="0"/>
                <a:ea typeface="+mn-ea"/>
                <a:cs typeface="+mn-cs"/>
                <a:sym typeface="Helvetica Light"/>
              </a:rPr>
              <a:t>, IKEA</a:t>
            </a:r>
          </a:p>
        </p:txBody>
      </p:sp>
    </p:spTree>
    <p:extLst>
      <p:ext uri="{BB962C8B-B14F-4D97-AF65-F5344CB8AC3E}">
        <p14:creationId xmlns:p14="http://schemas.microsoft.com/office/powerpoint/2010/main" val="38053345"/>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p:cNvSpPr>
          <p:nvPr>
            <p:ph type="title"/>
          </p:nvPr>
        </p:nvSpPr>
        <p:spPr>
          <a:xfrm>
            <a:off x="632544" y="-525028"/>
            <a:ext cx="11702390" cy="8414214"/>
          </a:xfrm>
          <a:prstGeom prst="rect">
            <a:avLst/>
          </a:prstGeom>
        </p:spPr>
        <p:txBody>
          <a:bodyPr/>
          <a:lstStyle/>
          <a:p>
            <a:pPr lvl="0">
              <a:defRPr sz="1800">
                <a:solidFill>
                  <a:srgbClr val="000000"/>
                </a:solidFill>
              </a:defRPr>
            </a:pPr>
            <a:r>
              <a:rPr lang="nb-NO" sz="10000" dirty="0" smtClean="0">
                <a:solidFill>
                  <a:srgbClr val="0E030A"/>
                </a:solidFill>
                <a:latin typeface="Sketch Block Bold" panose="02000000000000000000" pitchFamily="50" charset="0"/>
              </a:rPr>
              <a:t>Vær glad </a:t>
            </a:r>
            <a:r>
              <a:rPr sz="10000" dirty="0" err="1" smtClean="0">
                <a:solidFill>
                  <a:srgbClr val="EE7501"/>
                </a:solidFill>
                <a:latin typeface="Sketch Block Bold" panose="02000000000000000000" pitchFamily="50" charset="0"/>
              </a:rPr>
              <a:t>sel</a:t>
            </a:r>
            <a:r>
              <a:rPr lang="nb-NO" sz="10000" dirty="0" smtClean="0">
                <a:solidFill>
                  <a:srgbClr val="EE7501"/>
                </a:solidFill>
                <a:latin typeface="Sketch Block Bold" panose="02000000000000000000" pitchFamily="50" charset="0"/>
              </a:rPr>
              <a:t>v!</a:t>
            </a:r>
            <a:endParaRPr sz="10000" dirty="0">
              <a:solidFill>
                <a:srgbClr val="EE7501"/>
              </a:solidFill>
              <a:latin typeface="Sketch Block Bold" panose="02000000000000000000" pitchFamily="50" charset="0"/>
            </a:endParaRPr>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p:cNvSpPr>
          <p:nvPr>
            <p:ph type="title"/>
          </p:nvPr>
        </p:nvSpPr>
        <p:spPr>
          <a:xfrm>
            <a:off x="427270" y="-804947"/>
            <a:ext cx="12169056" cy="9084074"/>
          </a:xfrm>
          <a:prstGeom prst="rect">
            <a:avLst/>
          </a:prstGeom>
        </p:spPr>
        <p:txBody>
          <a:bodyPr/>
          <a:lstStyle/>
          <a:p>
            <a:pPr lvl="0">
              <a:defRPr sz="1800">
                <a:solidFill>
                  <a:srgbClr val="000000"/>
                </a:solidFill>
              </a:defRPr>
            </a:pPr>
            <a:r>
              <a:rPr lang="nb-NO" sz="10000" dirty="0" smtClean="0">
                <a:solidFill>
                  <a:srgbClr val="EE7502"/>
                </a:solidFill>
                <a:latin typeface="Sketch Block Bold" panose="02000000000000000000" pitchFamily="50" charset="0"/>
              </a:rPr>
              <a:t>Forfrem</a:t>
            </a:r>
            <a:r>
              <a:rPr sz="10000" dirty="0" smtClean="0">
                <a:solidFill>
                  <a:srgbClr val="0E030A"/>
                </a:solidFill>
                <a:latin typeface="Sketch Block Bold" panose="02000000000000000000" pitchFamily="50" charset="0"/>
              </a:rPr>
              <a:t> </a:t>
            </a:r>
            <a:r>
              <a:rPr lang="nb-NO" sz="10000" dirty="0" smtClean="0">
                <a:solidFill>
                  <a:srgbClr val="0E030A"/>
                </a:solidFill>
                <a:latin typeface="Sketch Block Bold" panose="02000000000000000000" pitchFamily="50" charset="0"/>
              </a:rPr>
              <a:t>og</a:t>
            </a:r>
            <a:r>
              <a:rPr sz="10000" dirty="0" smtClean="0">
                <a:solidFill>
                  <a:srgbClr val="0E030A"/>
                </a:solidFill>
                <a:latin typeface="Sketch Block Bold" panose="02000000000000000000" pitchFamily="50" charset="0"/>
              </a:rPr>
              <a:t> </a:t>
            </a:r>
            <a:r>
              <a:rPr sz="10000" dirty="0" err="1" smtClean="0">
                <a:solidFill>
                  <a:srgbClr val="EE7502"/>
                </a:solidFill>
                <a:latin typeface="Sketch Block Bold" panose="02000000000000000000" pitchFamily="50" charset="0"/>
              </a:rPr>
              <a:t>tr</a:t>
            </a:r>
            <a:r>
              <a:rPr lang="nb-NO" sz="10000" dirty="0" smtClean="0">
                <a:solidFill>
                  <a:srgbClr val="EE7502"/>
                </a:solidFill>
                <a:latin typeface="Sketch Block Bold" panose="02000000000000000000" pitchFamily="50" charset="0"/>
              </a:rPr>
              <a:t>en</a:t>
            </a:r>
            <a:r>
              <a:rPr sz="10000" dirty="0" smtClean="0">
                <a:solidFill>
                  <a:srgbClr val="EE7502"/>
                </a:solidFill>
                <a:latin typeface="Sketch Block Bold" panose="02000000000000000000" pitchFamily="50" charset="0"/>
              </a:rPr>
              <a:t>n</a:t>
            </a:r>
            <a:r>
              <a:rPr sz="10000" dirty="0" smtClean="0">
                <a:solidFill>
                  <a:srgbClr val="0E030A"/>
                </a:solidFill>
                <a:latin typeface="Sketch Block Bold" panose="02000000000000000000" pitchFamily="50" charset="0"/>
              </a:rPr>
              <a:t> </a:t>
            </a:r>
            <a:r>
              <a:rPr lang="nb-NO" sz="10000" dirty="0" smtClean="0">
                <a:solidFill>
                  <a:srgbClr val="0E030A"/>
                </a:solidFill>
                <a:latin typeface="Sketch Block Bold" panose="02000000000000000000" pitchFamily="50" charset="0"/>
              </a:rPr>
              <a:t>ledere til å skape arbeidsglede</a:t>
            </a:r>
            <a:endParaRPr sz="10000" dirty="0">
              <a:solidFill>
                <a:srgbClr val="0E030A"/>
              </a:solidFill>
              <a:latin typeface="Sketch Block Bold" panose="02000000000000000000" pitchFamily="50" charset="0"/>
            </a:endParaRPr>
          </a:p>
        </p:txBody>
      </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p:cNvSpPr>
          <p:nvPr>
            <p:ph type="title"/>
          </p:nvPr>
        </p:nvSpPr>
        <p:spPr>
          <a:xfrm>
            <a:off x="669866" y="-767624"/>
            <a:ext cx="11702390" cy="9084074"/>
          </a:xfrm>
          <a:prstGeom prst="rect">
            <a:avLst/>
          </a:prstGeom>
        </p:spPr>
        <p:txBody>
          <a:bodyPr/>
          <a:lstStyle/>
          <a:p>
            <a:pPr lvl="0">
              <a:defRPr sz="1800">
                <a:solidFill>
                  <a:srgbClr val="000000"/>
                </a:solidFill>
              </a:defRPr>
            </a:pPr>
            <a:r>
              <a:rPr lang="nb-NO" sz="10000" dirty="0" smtClean="0">
                <a:solidFill>
                  <a:srgbClr val="0E030A"/>
                </a:solidFill>
                <a:latin typeface="Sketch Block Bold" panose="02000000000000000000" pitchFamily="50" charset="0"/>
              </a:rPr>
              <a:t>Ansett</a:t>
            </a:r>
            <a:r>
              <a:rPr sz="10000" dirty="0" smtClean="0">
                <a:solidFill>
                  <a:srgbClr val="0E030A"/>
                </a:solidFill>
                <a:latin typeface="Sketch Block Bold" panose="02000000000000000000" pitchFamily="50" charset="0"/>
              </a:rPr>
              <a:t> </a:t>
            </a:r>
            <a:r>
              <a:rPr lang="nb-NO" sz="10000" dirty="0" smtClean="0">
                <a:solidFill>
                  <a:srgbClr val="EE7501"/>
                </a:solidFill>
                <a:latin typeface="Sketch Block Bold" panose="02000000000000000000" pitchFamily="50" charset="0"/>
              </a:rPr>
              <a:t>glade</a:t>
            </a:r>
            <a:r>
              <a:rPr sz="10000" dirty="0" smtClean="0">
                <a:solidFill>
                  <a:srgbClr val="EE7501"/>
                </a:solidFill>
                <a:latin typeface="Sketch Block Bold" panose="02000000000000000000" pitchFamily="50" charset="0"/>
              </a:rPr>
              <a:t> </a:t>
            </a:r>
            <a:r>
              <a:rPr lang="nb-NO" sz="10000" dirty="0" smtClean="0">
                <a:solidFill>
                  <a:srgbClr val="0E030A"/>
                </a:solidFill>
                <a:latin typeface="Sketch Block Bold" panose="02000000000000000000" pitchFamily="50" charset="0"/>
              </a:rPr>
              <a:t>mennesker</a:t>
            </a:r>
            <a:r>
              <a:rPr sz="10000" dirty="0" smtClean="0">
                <a:solidFill>
                  <a:srgbClr val="0E030A"/>
                </a:solidFill>
                <a:latin typeface="Sketch Block Bold" panose="02000000000000000000" pitchFamily="50" charset="0"/>
              </a:rPr>
              <a:t> </a:t>
            </a:r>
            <a:endParaRPr sz="10000" dirty="0">
              <a:solidFill>
                <a:srgbClr val="0E030A"/>
              </a:solidFill>
              <a:latin typeface="Sketch Block Bold" panose="02000000000000000000" pitchFamily="50" charset="0"/>
            </a:endParaRPr>
          </a:p>
        </p:txBody>
      </p:sp>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70" name="pasted-image.tif"/>
          <p:cNvPicPr/>
          <p:nvPr/>
        </p:nvPicPr>
        <p:blipFill>
          <a:blip r:embed="rId3">
            <a:extLst/>
          </a:blip>
          <a:stretch>
            <a:fillRect/>
          </a:stretch>
        </p:blipFill>
        <p:spPr>
          <a:xfrm>
            <a:off x="-841304" y="-79392"/>
            <a:ext cx="13908476" cy="991238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p:cNvSpPr>
          <p:nvPr>
            <p:ph type="title"/>
          </p:nvPr>
        </p:nvSpPr>
        <p:spPr>
          <a:xfrm>
            <a:off x="707188" y="-562351"/>
            <a:ext cx="11702390" cy="8414214"/>
          </a:xfrm>
          <a:prstGeom prst="rect">
            <a:avLst/>
          </a:prstGeom>
        </p:spPr>
        <p:txBody>
          <a:bodyPr/>
          <a:lstStyle/>
          <a:p>
            <a:pPr lvl="0">
              <a:defRPr sz="1800">
                <a:solidFill>
                  <a:srgbClr val="000000"/>
                </a:solidFill>
              </a:defRPr>
            </a:pPr>
            <a:r>
              <a:rPr sz="10000" dirty="0" err="1" smtClean="0">
                <a:solidFill>
                  <a:srgbClr val="EE7501"/>
                </a:solidFill>
                <a:latin typeface="Sketch Block Bold" panose="02000000000000000000" pitchFamily="50" charset="0"/>
              </a:rPr>
              <a:t>Fo</a:t>
            </a:r>
            <a:r>
              <a:rPr lang="nb-NO" sz="10000" dirty="0" smtClean="0">
                <a:solidFill>
                  <a:srgbClr val="EE7501"/>
                </a:solidFill>
                <a:latin typeface="Sketch Block Bold" panose="02000000000000000000" pitchFamily="50" charset="0"/>
              </a:rPr>
              <a:t>kuser</a:t>
            </a:r>
            <a:r>
              <a:rPr sz="10000" dirty="0" smtClean="0">
                <a:solidFill>
                  <a:srgbClr val="0E030A"/>
                </a:solidFill>
                <a:latin typeface="Sketch Block Bold" panose="02000000000000000000" pitchFamily="50" charset="0"/>
              </a:rPr>
              <a:t> </a:t>
            </a:r>
            <a:r>
              <a:rPr lang="nb-NO" sz="10000" dirty="0" smtClean="0">
                <a:solidFill>
                  <a:srgbClr val="0E030A"/>
                </a:solidFill>
                <a:latin typeface="Sketch Block Bold" panose="02000000000000000000" pitchFamily="50" charset="0"/>
              </a:rPr>
              <a:t>på hva dere får gjort!</a:t>
            </a:r>
            <a:endParaRPr sz="10000" dirty="0">
              <a:solidFill>
                <a:srgbClr val="0E030A"/>
              </a:solidFill>
              <a:latin typeface="Sketch Block Bold" panose="02000000000000000000" pitchFamily="50" charset="0"/>
            </a:endParaRPr>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p:cNvSpPr>
          <p:nvPr>
            <p:ph type="title"/>
          </p:nvPr>
        </p:nvSpPr>
        <p:spPr>
          <a:xfrm>
            <a:off x="651205" y="-2514"/>
            <a:ext cx="11702390" cy="8459855"/>
          </a:xfrm>
          <a:prstGeom prst="rect">
            <a:avLst/>
          </a:prstGeom>
        </p:spPr>
        <p:txBody>
          <a:bodyPr/>
          <a:lstStyle/>
          <a:p>
            <a:pPr lvl="0">
              <a:defRPr sz="1800">
                <a:solidFill>
                  <a:srgbClr val="000000"/>
                </a:solidFill>
              </a:defRPr>
            </a:pPr>
            <a:r>
              <a:rPr lang="nb-NO" sz="10000" dirty="0" smtClean="0">
                <a:solidFill>
                  <a:srgbClr val="EE7501"/>
                </a:solidFill>
                <a:latin typeface="Sketch Block Bold" panose="02000000000000000000" pitchFamily="50" charset="0"/>
              </a:rPr>
              <a:t>MEG</a:t>
            </a:r>
            <a:r>
              <a:rPr lang="nb-NO" sz="10000" dirty="0" smtClean="0">
                <a:solidFill>
                  <a:srgbClr val="0E030A"/>
                </a:solidFill>
                <a:latin typeface="Sketch Block Bold" panose="02000000000000000000" pitchFamily="50" charset="0"/>
              </a:rPr>
              <a:t>-tid</a:t>
            </a:r>
            <a:endParaRPr sz="10000" dirty="0">
              <a:solidFill>
                <a:srgbClr val="0E030A"/>
              </a:solidFill>
              <a:latin typeface="Sketch Block Bold" panose="02000000000000000000" pitchFamily="50" charset="0"/>
            </a:endParaRPr>
          </a:p>
        </p:txBody>
      </p:sp>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hape 594"/>
          <p:cNvSpPr>
            <a:spLocks noGrp="1"/>
          </p:cNvSpPr>
          <p:nvPr>
            <p:ph type="title"/>
          </p:nvPr>
        </p:nvSpPr>
        <p:spPr>
          <a:xfrm>
            <a:off x="651205" y="-2514"/>
            <a:ext cx="11702390" cy="8406806"/>
          </a:xfrm>
          <a:prstGeom prst="rect">
            <a:avLst/>
          </a:prstGeom>
        </p:spPr>
        <p:txBody>
          <a:bodyPr/>
          <a:lstStyle/>
          <a:p>
            <a:pPr lvl="0">
              <a:defRPr sz="1800">
                <a:solidFill>
                  <a:srgbClr val="000000"/>
                </a:solidFill>
              </a:defRPr>
            </a:pPr>
            <a:r>
              <a:rPr lang="nb-NO" sz="10000" dirty="0" smtClean="0">
                <a:solidFill>
                  <a:srgbClr val="EE7501"/>
                </a:solidFill>
                <a:latin typeface="Sketch Block Bold" panose="02000000000000000000" pitchFamily="50" charset="0"/>
              </a:rPr>
              <a:t>Ros</a:t>
            </a:r>
            <a:r>
              <a:rPr sz="10000" dirty="0" smtClean="0">
                <a:solidFill>
                  <a:srgbClr val="0E030A"/>
                </a:solidFill>
                <a:latin typeface="Sketch Block Bold" panose="02000000000000000000" pitchFamily="50" charset="0"/>
              </a:rPr>
              <a:t> </a:t>
            </a:r>
            <a:r>
              <a:rPr lang="nb-NO" sz="10000" dirty="0" smtClean="0">
                <a:solidFill>
                  <a:srgbClr val="0E030A"/>
                </a:solidFill>
                <a:latin typeface="Sketch Block Bold" panose="02000000000000000000" pitchFamily="50" charset="0"/>
              </a:rPr>
              <a:t>og</a:t>
            </a:r>
            <a:r>
              <a:rPr sz="10000" dirty="0" smtClean="0">
                <a:solidFill>
                  <a:srgbClr val="0E030A"/>
                </a:solidFill>
                <a:latin typeface="Sketch Block Bold" panose="02000000000000000000" pitchFamily="50" charset="0"/>
              </a:rPr>
              <a:t> </a:t>
            </a:r>
            <a:r>
              <a:rPr lang="nb-NO" sz="10000" dirty="0" smtClean="0">
                <a:solidFill>
                  <a:srgbClr val="0E030A"/>
                </a:solidFill>
                <a:latin typeface="Sketch Block Bold" panose="02000000000000000000" pitchFamily="50" charset="0"/>
              </a:rPr>
              <a:t>annerkjennelse</a:t>
            </a:r>
            <a:endParaRPr sz="10000" dirty="0">
              <a:solidFill>
                <a:srgbClr val="0E030A"/>
              </a:solidFill>
              <a:latin typeface="Sketch Block Bold" panose="02000000000000000000" pitchFamily="50" charset="0"/>
            </a:endParaRPr>
          </a:p>
        </p:txBody>
      </p:sp>
    </p:spTree>
    <p:extLst>
      <p:ext uri="{BB962C8B-B14F-4D97-AF65-F5344CB8AC3E}">
        <p14:creationId xmlns:p14="http://schemas.microsoft.com/office/powerpoint/2010/main" val="1820145917"/>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a:spLocks noGrp="1"/>
          </p:cNvSpPr>
          <p:nvPr>
            <p:ph type="title"/>
          </p:nvPr>
        </p:nvSpPr>
        <p:spPr>
          <a:xfrm>
            <a:off x="595221" y="-689061"/>
            <a:ext cx="11702390" cy="8473680"/>
          </a:xfrm>
          <a:prstGeom prst="rect">
            <a:avLst/>
          </a:prstGeom>
        </p:spPr>
        <p:txBody>
          <a:bodyPr/>
          <a:lstStyle/>
          <a:p>
            <a:pPr lvl="0">
              <a:defRPr sz="1800">
                <a:solidFill>
                  <a:srgbClr val="000000"/>
                </a:solidFill>
              </a:defRPr>
            </a:pPr>
            <a:r>
              <a:rPr lang="nb-NO" sz="8000" dirty="0" smtClean="0">
                <a:solidFill>
                  <a:srgbClr val="0E030A"/>
                </a:solidFill>
                <a:latin typeface="Sketch Block Bold" panose="02000000000000000000" pitchFamily="50" charset="0"/>
              </a:rPr>
              <a:t>Kontinuerlige og tilfeldige handlinger av </a:t>
            </a:r>
            <a:r>
              <a:rPr lang="nb-NO" sz="8000" dirty="0" smtClean="0">
                <a:solidFill>
                  <a:srgbClr val="EE7501"/>
                </a:solidFill>
                <a:latin typeface="Sketch Block Bold" panose="02000000000000000000" pitchFamily="50" charset="0"/>
              </a:rPr>
              <a:t>godhet </a:t>
            </a:r>
            <a:r>
              <a:rPr lang="nb-NO" sz="8000" dirty="0" smtClean="0">
                <a:solidFill>
                  <a:srgbClr val="0E030A"/>
                </a:solidFill>
                <a:latin typeface="Sketch Block Bold" panose="02000000000000000000" pitchFamily="50" charset="0"/>
              </a:rPr>
              <a:t>på </a:t>
            </a:r>
            <a:r>
              <a:rPr lang="nb-NO" sz="8000" dirty="0">
                <a:solidFill>
                  <a:srgbClr val="0E030A"/>
                </a:solidFill>
                <a:latin typeface="Sketch Block Bold" panose="02000000000000000000" pitchFamily="50" charset="0"/>
              </a:rPr>
              <a:t>arbeidsplassen </a:t>
            </a:r>
            <a:endParaRPr sz="8000" dirty="0">
              <a:solidFill>
                <a:srgbClr val="EE7501"/>
              </a:solidFill>
              <a:latin typeface="Sketch Block Bold" panose="02000000000000000000" pitchFamily="50" charset="0"/>
            </a:endParaRPr>
          </a:p>
        </p:txBody>
      </p:sp>
    </p:spTree>
    <p:extLst>
      <p:ext uri="{BB962C8B-B14F-4D97-AF65-F5344CB8AC3E}">
        <p14:creationId xmlns:p14="http://schemas.microsoft.com/office/powerpoint/2010/main" val="1653886068"/>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w to greet your employees in the morn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483870"/>
            <a:ext cx="12115800" cy="8221980"/>
          </a:xfrm>
          <a:prstGeom prst="rect">
            <a:avLst/>
          </a:prstGeom>
        </p:spPr>
      </p:pic>
    </p:spTree>
    <p:extLst>
      <p:ext uri="{BB962C8B-B14F-4D97-AF65-F5344CB8AC3E}">
        <p14:creationId xmlns:p14="http://schemas.microsoft.com/office/powerpoint/2010/main" val="7169608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316" y="850199"/>
            <a:ext cx="4158833" cy="2757487"/>
          </a:xfrm>
          <a:prstGeom prst="rect">
            <a:avLst/>
          </a:prstGeom>
        </p:spPr>
      </p:pic>
      <p:sp>
        <p:nvSpPr>
          <p:cNvPr id="3" name="TekstSylinder 2"/>
          <p:cNvSpPr txBox="1"/>
          <p:nvPr/>
        </p:nvSpPr>
        <p:spPr>
          <a:xfrm>
            <a:off x="1390650" y="675301"/>
            <a:ext cx="7239000" cy="16414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nb-NO" sz="4400" dirty="0" smtClean="0">
                <a:solidFill>
                  <a:srgbClr val="F38900"/>
                </a:solidFill>
                <a:latin typeface="Sketch Block Bold" panose="02000000000000000000" pitchFamily="50" charset="0"/>
              </a:rPr>
              <a:t>RAR</a:t>
            </a:r>
          </a:p>
          <a:p>
            <a:pPr marL="0" marR="0" indent="0" algn="l" defTabSz="584200" rtl="0" fontAlgn="auto" latinLnBrk="1" hangingPunct="0">
              <a:lnSpc>
                <a:spcPct val="100000"/>
              </a:lnSpc>
              <a:spcBef>
                <a:spcPts val="0"/>
              </a:spcBef>
              <a:spcAft>
                <a:spcPts val="0"/>
              </a:spcAft>
              <a:buClrTx/>
              <a:buSzTx/>
              <a:buFontTx/>
              <a:buNone/>
              <a:tabLst/>
            </a:pPr>
            <a:r>
              <a:rPr kumimoji="0" lang="nb-NO" sz="2800" b="0" i="0" u="none" strike="noStrike" cap="none" spc="0" normalizeH="0" baseline="0" dirty="0" smtClean="0">
                <a:ln>
                  <a:noFill/>
                </a:ln>
                <a:solidFill>
                  <a:srgbClr val="000000"/>
                </a:solidFill>
                <a:effectLst/>
                <a:uFillTx/>
                <a:latin typeface="Sketch Block Bold" panose="02000000000000000000" pitchFamily="50" charset="0"/>
                <a:sym typeface="Helvetica"/>
              </a:rPr>
              <a:t>Dansk</a:t>
            </a:r>
            <a:r>
              <a:rPr kumimoji="0" lang="nb-NO" sz="2800" b="0" i="0" u="none" strike="noStrike" cap="none" spc="0" normalizeH="0" dirty="0" smtClean="0">
                <a:ln>
                  <a:noFill/>
                </a:ln>
                <a:solidFill>
                  <a:srgbClr val="000000"/>
                </a:solidFill>
                <a:effectLst/>
                <a:uFillTx/>
                <a:latin typeface="Sketch Block Bold" panose="02000000000000000000" pitchFamily="50" charset="0"/>
                <a:sym typeface="Helvetica"/>
              </a:rPr>
              <a:t> = Kjærlig, vennlig, deilig</a:t>
            </a:r>
          </a:p>
          <a:p>
            <a:pPr marL="0" marR="0" indent="0" algn="l" defTabSz="584200" rtl="0" fontAlgn="auto" latinLnBrk="1" hangingPunct="0">
              <a:lnSpc>
                <a:spcPct val="100000"/>
              </a:lnSpc>
              <a:spcBef>
                <a:spcPts val="0"/>
              </a:spcBef>
              <a:spcAft>
                <a:spcPts val="0"/>
              </a:spcAft>
              <a:buClrTx/>
              <a:buSzTx/>
              <a:buFontTx/>
              <a:buNone/>
              <a:tabLst/>
            </a:pPr>
            <a:r>
              <a:rPr lang="nb-NO" sz="2800" baseline="0" dirty="0" smtClean="0">
                <a:solidFill>
                  <a:srgbClr val="000000"/>
                </a:solidFill>
                <a:latin typeface="Sketch Block Bold" panose="02000000000000000000" pitchFamily="50" charset="0"/>
              </a:rPr>
              <a:t>Norsk</a:t>
            </a:r>
            <a:r>
              <a:rPr lang="nb-NO" sz="2800" dirty="0" smtClean="0">
                <a:solidFill>
                  <a:srgbClr val="000000"/>
                </a:solidFill>
                <a:latin typeface="Sketch Block Bold" panose="02000000000000000000" pitchFamily="50" charset="0"/>
              </a:rPr>
              <a:t> = Underlig/merkelig</a:t>
            </a:r>
            <a:endParaRPr kumimoji="0" lang="nb-NO" sz="2800" b="0" i="0" u="none" strike="noStrike" cap="none" spc="0" normalizeH="0" baseline="0" dirty="0">
              <a:ln>
                <a:noFill/>
              </a:ln>
              <a:solidFill>
                <a:srgbClr val="000000"/>
              </a:solidFill>
              <a:effectLst/>
              <a:uFillTx/>
              <a:latin typeface="Sketch Block Bold" panose="02000000000000000000" pitchFamily="50" charset="0"/>
              <a:sym typeface="Helvetica"/>
            </a:endParaRPr>
          </a:p>
        </p:txBody>
      </p:sp>
      <p:sp>
        <p:nvSpPr>
          <p:cNvPr id="4" name="TekstSylinder 3"/>
          <p:cNvSpPr txBox="1"/>
          <p:nvPr/>
        </p:nvSpPr>
        <p:spPr>
          <a:xfrm>
            <a:off x="1390650" y="2745570"/>
            <a:ext cx="7601366" cy="16414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nb-NO" sz="4400" dirty="0" smtClean="0">
                <a:solidFill>
                  <a:srgbClr val="F38900"/>
                </a:solidFill>
                <a:latin typeface="Sketch Block Bold" panose="02000000000000000000" pitchFamily="50" charset="0"/>
              </a:rPr>
              <a:t>FLINK</a:t>
            </a:r>
          </a:p>
          <a:p>
            <a:pPr marL="0" marR="0" indent="0" algn="l" defTabSz="584200" rtl="0" fontAlgn="auto" latinLnBrk="1" hangingPunct="0">
              <a:lnSpc>
                <a:spcPct val="100000"/>
              </a:lnSpc>
              <a:spcBef>
                <a:spcPts val="0"/>
              </a:spcBef>
              <a:spcAft>
                <a:spcPts val="0"/>
              </a:spcAft>
              <a:buClrTx/>
              <a:buSzTx/>
              <a:buFontTx/>
              <a:buNone/>
              <a:tabLst/>
            </a:pPr>
            <a:r>
              <a:rPr kumimoji="0" lang="nb-NO" sz="2800" b="0" i="0" u="none" strike="noStrike" cap="none" spc="0" normalizeH="0" baseline="0" dirty="0" smtClean="0">
                <a:ln>
                  <a:noFill/>
                </a:ln>
                <a:solidFill>
                  <a:srgbClr val="000000"/>
                </a:solidFill>
                <a:effectLst/>
                <a:uFillTx/>
                <a:latin typeface="Sketch Block Bold" panose="02000000000000000000" pitchFamily="50" charset="0"/>
                <a:sym typeface="Helvetica"/>
              </a:rPr>
              <a:t>Dansk</a:t>
            </a:r>
            <a:r>
              <a:rPr kumimoji="0" lang="nb-NO" sz="2800" b="0" i="0" u="none" strike="noStrike" cap="none" spc="0" normalizeH="0" dirty="0" smtClean="0">
                <a:ln>
                  <a:noFill/>
                </a:ln>
                <a:solidFill>
                  <a:srgbClr val="000000"/>
                </a:solidFill>
                <a:effectLst/>
                <a:uFillTx/>
                <a:latin typeface="Sketch Block Bold" panose="02000000000000000000" pitchFamily="50" charset="0"/>
                <a:sym typeface="Helvetica"/>
              </a:rPr>
              <a:t> = Vennlig og hjelpsom</a:t>
            </a:r>
          </a:p>
          <a:p>
            <a:pPr marL="0" marR="0" indent="0" algn="l" defTabSz="584200" rtl="0" fontAlgn="auto" latinLnBrk="1" hangingPunct="0">
              <a:lnSpc>
                <a:spcPct val="100000"/>
              </a:lnSpc>
              <a:spcBef>
                <a:spcPts val="0"/>
              </a:spcBef>
              <a:spcAft>
                <a:spcPts val="0"/>
              </a:spcAft>
              <a:buClrTx/>
              <a:buSzTx/>
              <a:buFontTx/>
              <a:buNone/>
              <a:tabLst/>
            </a:pPr>
            <a:r>
              <a:rPr lang="nb-NO" sz="2800" baseline="0" dirty="0" smtClean="0">
                <a:solidFill>
                  <a:srgbClr val="000000"/>
                </a:solidFill>
                <a:latin typeface="Sketch Block Bold" panose="02000000000000000000" pitchFamily="50" charset="0"/>
              </a:rPr>
              <a:t>Norsk</a:t>
            </a:r>
            <a:r>
              <a:rPr lang="nb-NO" sz="2800" dirty="0" smtClean="0">
                <a:solidFill>
                  <a:srgbClr val="000000"/>
                </a:solidFill>
                <a:latin typeface="Sketch Block Bold" panose="02000000000000000000" pitchFamily="50" charset="0"/>
              </a:rPr>
              <a:t> = Dyktig</a:t>
            </a:r>
            <a:endParaRPr kumimoji="0" lang="nb-NO" sz="2800" b="0" i="0" u="none" strike="noStrike" cap="none" spc="0" normalizeH="0" baseline="0" dirty="0">
              <a:ln>
                <a:noFill/>
              </a:ln>
              <a:solidFill>
                <a:srgbClr val="000000"/>
              </a:solidFill>
              <a:effectLst/>
              <a:uFillTx/>
              <a:latin typeface="Sketch Block Bold" panose="02000000000000000000" pitchFamily="50" charset="0"/>
              <a:sym typeface="Helvetica"/>
            </a:endParaRPr>
          </a:p>
        </p:txBody>
      </p:sp>
      <p:sp>
        <p:nvSpPr>
          <p:cNvPr id="5" name="TekstSylinder 4"/>
          <p:cNvSpPr txBox="1"/>
          <p:nvPr/>
        </p:nvSpPr>
        <p:spPr>
          <a:xfrm>
            <a:off x="1390650" y="4857219"/>
            <a:ext cx="3962400" cy="16414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nb-NO" sz="4400" dirty="0" smtClean="0">
                <a:solidFill>
                  <a:srgbClr val="F38900"/>
                </a:solidFill>
                <a:latin typeface="Sketch Block Bold" panose="02000000000000000000" pitchFamily="50" charset="0"/>
              </a:rPr>
              <a:t>GRINE</a:t>
            </a:r>
          </a:p>
          <a:p>
            <a:pPr marL="0" marR="0" indent="0" algn="l" defTabSz="584200" rtl="0" fontAlgn="auto" latinLnBrk="1" hangingPunct="0">
              <a:lnSpc>
                <a:spcPct val="100000"/>
              </a:lnSpc>
              <a:spcBef>
                <a:spcPts val="0"/>
              </a:spcBef>
              <a:spcAft>
                <a:spcPts val="0"/>
              </a:spcAft>
              <a:buClrTx/>
              <a:buSzTx/>
              <a:buFontTx/>
              <a:buNone/>
              <a:tabLst/>
            </a:pPr>
            <a:r>
              <a:rPr kumimoji="0" lang="nb-NO" sz="2800" b="0" i="0" u="none" strike="noStrike" cap="none" spc="0" normalizeH="0" baseline="0" dirty="0" smtClean="0">
                <a:ln>
                  <a:noFill/>
                </a:ln>
                <a:solidFill>
                  <a:srgbClr val="000000"/>
                </a:solidFill>
                <a:effectLst/>
                <a:uFillTx/>
                <a:latin typeface="Sketch Block Bold" panose="02000000000000000000" pitchFamily="50" charset="0"/>
                <a:sym typeface="Helvetica"/>
              </a:rPr>
              <a:t>Dansk</a:t>
            </a:r>
            <a:r>
              <a:rPr kumimoji="0" lang="nb-NO" sz="2800" b="0" i="0" u="none" strike="noStrike" cap="none" spc="0" normalizeH="0" dirty="0" smtClean="0">
                <a:ln>
                  <a:noFill/>
                </a:ln>
                <a:solidFill>
                  <a:srgbClr val="000000"/>
                </a:solidFill>
                <a:effectLst/>
                <a:uFillTx/>
                <a:latin typeface="Sketch Block Bold" panose="02000000000000000000" pitchFamily="50" charset="0"/>
                <a:sym typeface="Helvetica"/>
              </a:rPr>
              <a:t> = Le</a:t>
            </a:r>
          </a:p>
          <a:p>
            <a:pPr marL="0" marR="0" indent="0" algn="l" defTabSz="584200" rtl="0" fontAlgn="auto" latinLnBrk="1" hangingPunct="0">
              <a:lnSpc>
                <a:spcPct val="100000"/>
              </a:lnSpc>
              <a:spcBef>
                <a:spcPts val="0"/>
              </a:spcBef>
              <a:spcAft>
                <a:spcPts val="0"/>
              </a:spcAft>
              <a:buClrTx/>
              <a:buSzTx/>
              <a:buFontTx/>
              <a:buNone/>
              <a:tabLst/>
            </a:pPr>
            <a:r>
              <a:rPr lang="nb-NO" sz="2800" baseline="0" dirty="0" smtClean="0">
                <a:solidFill>
                  <a:srgbClr val="000000"/>
                </a:solidFill>
                <a:latin typeface="Sketch Block Bold" panose="02000000000000000000" pitchFamily="50" charset="0"/>
              </a:rPr>
              <a:t>Norsk</a:t>
            </a:r>
            <a:r>
              <a:rPr lang="nb-NO" sz="2800" dirty="0" smtClean="0">
                <a:solidFill>
                  <a:srgbClr val="000000"/>
                </a:solidFill>
                <a:latin typeface="Sketch Block Bold" panose="02000000000000000000" pitchFamily="50" charset="0"/>
              </a:rPr>
              <a:t> = Gråte</a:t>
            </a:r>
            <a:endParaRPr kumimoji="0" lang="nb-NO" sz="2800" b="0" i="0" u="none" strike="noStrike" cap="none" spc="0" normalizeH="0" baseline="0" dirty="0">
              <a:ln>
                <a:noFill/>
              </a:ln>
              <a:solidFill>
                <a:srgbClr val="000000"/>
              </a:solidFill>
              <a:effectLst/>
              <a:uFillTx/>
              <a:latin typeface="Sketch Block Bold" panose="02000000000000000000" pitchFamily="50" charset="0"/>
              <a:sym typeface="Helvetica"/>
            </a:endParaRPr>
          </a:p>
        </p:txBody>
      </p:sp>
      <p:sp>
        <p:nvSpPr>
          <p:cNvPr id="7" name="TekstSylinder 6"/>
          <p:cNvSpPr txBox="1"/>
          <p:nvPr/>
        </p:nvSpPr>
        <p:spPr>
          <a:xfrm>
            <a:off x="1390650" y="6968866"/>
            <a:ext cx="7601366" cy="16414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nb-NO" sz="4400" dirty="0" smtClean="0">
                <a:solidFill>
                  <a:srgbClr val="F38900"/>
                </a:solidFill>
                <a:latin typeface="Sketch Block Bold" panose="02000000000000000000" pitchFamily="50" charset="0"/>
              </a:rPr>
              <a:t>SLIK</a:t>
            </a:r>
          </a:p>
          <a:p>
            <a:pPr marL="0" marR="0" indent="0" algn="l" defTabSz="584200" rtl="0" fontAlgn="auto" latinLnBrk="1" hangingPunct="0">
              <a:lnSpc>
                <a:spcPct val="100000"/>
              </a:lnSpc>
              <a:spcBef>
                <a:spcPts val="0"/>
              </a:spcBef>
              <a:spcAft>
                <a:spcPts val="0"/>
              </a:spcAft>
              <a:buClrTx/>
              <a:buSzTx/>
              <a:buFontTx/>
              <a:buNone/>
              <a:tabLst/>
            </a:pPr>
            <a:r>
              <a:rPr kumimoji="0" lang="nb-NO" sz="2800" b="0" i="0" u="none" strike="noStrike" cap="none" spc="0" normalizeH="0" baseline="0" dirty="0" smtClean="0">
                <a:ln>
                  <a:noFill/>
                </a:ln>
                <a:solidFill>
                  <a:srgbClr val="000000"/>
                </a:solidFill>
                <a:effectLst/>
                <a:uFillTx/>
                <a:latin typeface="Sketch Block Bold" panose="02000000000000000000" pitchFamily="50" charset="0"/>
                <a:sym typeface="Helvetica"/>
              </a:rPr>
              <a:t>Dansk</a:t>
            </a:r>
            <a:r>
              <a:rPr kumimoji="0" lang="nb-NO" sz="2800" b="0" i="0" u="none" strike="noStrike" cap="none" spc="0" normalizeH="0" dirty="0" smtClean="0">
                <a:ln>
                  <a:noFill/>
                </a:ln>
                <a:solidFill>
                  <a:srgbClr val="000000"/>
                </a:solidFill>
                <a:effectLst/>
                <a:uFillTx/>
                <a:latin typeface="Sketch Block Bold" panose="02000000000000000000" pitchFamily="50" charset="0"/>
                <a:sym typeface="Helvetica"/>
              </a:rPr>
              <a:t> = Godteri</a:t>
            </a:r>
          </a:p>
          <a:p>
            <a:pPr marL="0" marR="0" indent="0" algn="l" defTabSz="584200" rtl="0" fontAlgn="auto" latinLnBrk="1" hangingPunct="0">
              <a:lnSpc>
                <a:spcPct val="100000"/>
              </a:lnSpc>
              <a:spcBef>
                <a:spcPts val="0"/>
              </a:spcBef>
              <a:spcAft>
                <a:spcPts val="0"/>
              </a:spcAft>
              <a:buClrTx/>
              <a:buSzTx/>
              <a:buFontTx/>
              <a:buNone/>
              <a:tabLst/>
            </a:pPr>
            <a:r>
              <a:rPr lang="nb-NO" sz="2800" baseline="0" dirty="0" smtClean="0">
                <a:solidFill>
                  <a:srgbClr val="000000"/>
                </a:solidFill>
                <a:latin typeface="Sketch Block Bold" panose="02000000000000000000" pitchFamily="50" charset="0"/>
              </a:rPr>
              <a:t>Norsk</a:t>
            </a:r>
            <a:r>
              <a:rPr lang="nb-NO" sz="2800" dirty="0" smtClean="0">
                <a:solidFill>
                  <a:srgbClr val="000000"/>
                </a:solidFill>
                <a:latin typeface="Sketch Block Bold" panose="02000000000000000000" pitchFamily="50" charset="0"/>
              </a:rPr>
              <a:t> = Sånn</a:t>
            </a:r>
            <a:endParaRPr kumimoji="0" lang="nb-NO" sz="2800" b="0" i="0" u="none" strike="noStrike" cap="none" spc="0" normalizeH="0" baseline="0" dirty="0">
              <a:ln>
                <a:noFill/>
              </a:ln>
              <a:solidFill>
                <a:srgbClr val="000000"/>
              </a:solidFill>
              <a:effectLst/>
              <a:uFillTx/>
              <a:latin typeface="Sketch Block Bold" panose="02000000000000000000" pitchFamily="50" charset="0"/>
              <a:sym typeface="Helvetica"/>
            </a:endParaRPr>
          </a:p>
        </p:txBody>
      </p:sp>
      <p:sp>
        <p:nvSpPr>
          <p:cNvPr id="9" name="TekstSylinder 8"/>
          <p:cNvSpPr txBox="1"/>
          <p:nvPr/>
        </p:nvSpPr>
        <p:spPr>
          <a:xfrm>
            <a:off x="6496050" y="6968866"/>
            <a:ext cx="7601366" cy="16414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nb-NO" sz="4400" dirty="0" smtClean="0">
                <a:solidFill>
                  <a:srgbClr val="F38900"/>
                </a:solidFill>
                <a:latin typeface="Sketch Block Bold" panose="02000000000000000000" pitchFamily="50" charset="0"/>
              </a:rPr>
              <a:t>FROKOST</a:t>
            </a:r>
          </a:p>
          <a:p>
            <a:pPr marL="0" marR="0" indent="0" algn="l" defTabSz="584200" rtl="0" fontAlgn="auto" latinLnBrk="1" hangingPunct="0">
              <a:lnSpc>
                <a:spcPct val="100000"/>
              </a:lnSpc>
              <a:spcBef>
                <a:spcPts val="0"/>
              </a:spcBef>
              <a:spcAft>
                <a:spcPts val="0"/>
              </a:spcAft>
              <a:buClrTx/>
              <a:buSzTx/>
              <a:buFontTx/>
              <a:buNone/>
              <a:tabLst/>
            </a:pPr>
            <a:r>
              <a:rPr kumimoji="0" lang="nb-NO" sz="2800" b="0" i="0" u="none" strike="noStrike" cap="none" spc="0" normalizeH="0" baseline="0" dirty="0" smtClean="0">
                <a:ln>
                  <a:noFill/>
                </a:ln>
                <a:solidFill>
                  <a:srgbClr val="000000"/>
                </a:solidFill>
                <a:effectLst/>
                <a:uFillTx/>
                <a:latin typeface="Sketch Block Bold" panose="02000000000000000000" pitchFamily="50" charset="0"/>
                <a:sym typeface="Helvetica"/>
              </a:rPr>
              <a:t>Dansk</a:t>
            </a:r>
            <a:r>
              <a:rPr kumimoji="0" lang="nb-NO" sz="2800" b="0" i="0" u="none" strike="noStrike" cap="none" spc="0" normalizeH="0" dirty="0" smtClean="0">
                <a:ln>
                  <a:noFill/>
                </a:ln>
                <a:solidFill>
                  <a:srgbClr val="000000"/>
                </a:solidFill>
                <a:effectLst/>
                <a:uFillTx/>
                <a:latin typeface="Sketch Block Bold" panose="02000000000000000000" pitchFamily="50" charset="0"/>
                <a:sym typeface="Helvetica"/>
              </a:rPr>
              <a:t> = Lunsj</a:t>
            </a:r>
          </a:p>
          <a:p>
            <a:pPr marL="0" marR="0" indent="0" algn="l" defTabSz="584200" rtl="0" fontAlgn="auto" latinLnBrk="1" hangingPunct="0">
              <a:lnSpc>
                <a:spcPct val="100000"/>
              </a:lnSpc>
              <a:spcBef>
                <a:spcPts val="0"/>
              </a:spcBef>
              <a:spcAft>
                <a:spcPts val="0"/>
              </a:spcAft>
              <a:buClrTx/>
              <a:buSzTx/>
              <a:buFontTx/>
              <a:buNone/>
              <a:tabLst/>
            </a:pPr>
            <a:r>
              <a:rPr lang="nb-NO" sz="2800" baseline="0" dirty="0" smtClean="0">
                <a:solidFill>
                  <a:srgbClr val="000000"/>
                </a:solidFill>
                <a:latin typeface="Sketch Block Bold" panose="02000000000000000000" pitchFamily="50" charset="0"/>
              </a:rPr>
              <a:t>Norsk</a:t>
            </a:r>
            <a:r>
              <a:rPr lang="nb-NO" sz="2800" dirty="0" smtClean="0">
                <a:solidFill>
                  <a:srgbClr val="000000"/>
                </a:solidFill>
                <a:latin typeface="Sketch Block Bold" panose="02000000000000000000" pitchFamily="50" charset="0"/>
              </a:rPr>
              <a:t> = </a:t>
            </a:r>
            <a:r>
              <a:rPr lang="nb-NO" sz="2800" dirty="0" err="1" smtClean="0">
                <a:solidFill>
                  <a:srgbClr val="000000"/>
                </a:solidFill>
                <a:latin typeface="Sketch Block Bold" panose="02000000000000000000" pitchFamily="50" charset="0"/>
              </a:rPr>
              <a:t>Morgenmad</a:t>
            </a:r>
            <a:endParaRPr kumimoji="0" lang="nb-NO" sz="2800" b="0" i="0" u="none" strike="noStrike" cap="none" spc="0" normalizeH="0" baseline="0" dirty="0">
              <a:ln>
                <a:noFill/>
              </a:ln>
              <a:solidFill>
                <a:srgbClr val="000000"/>
              </a:solidFill>
              <a:effectLst/>
              <a:uFillTx/>
              <a:latin typeface="Sketch Block Bold" panose="02000000000000000000" pitchFamily="50" charset="0"/>
              <a:sym typeface="Helvetica"/>
            </a:endParaRPr>
          </a:p>
        </p:txBody>
      </p:sp>
    </p:spTree>
    <p:extLst>
      <p:ext uri="{BB962C8B-B14F-4D97-AF65-F5344CB8AC3E}">
        <p14:creationId xmlns:p14="http://schemas.microsoft.com/office/powerpoint/2010/main" val="4632666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Shape 602"/>
          <p:cNvSpPr>
            <a:spLocks noGrp="1"/>
          </p:cNvSpPr>
          <p:nvPr>
            <p:ph type="title"/>
          </p:nvPr>
        </p:nvSpPr>
        <p:spPr>
          <a:xfrm>
            <a:off x="651205" y="-2514"/>
            <a:ext cx="11702390" cy="8449536"/>
          </a:xfrm>
          <a:prstGeom prst="rect">
            <a:avLst/>
          </a:prstGeom>
        </p:spPr>
        <p:txBody>
          <a:bodyPr/>
          <a:lstStyle/>
          <a:p>
            <a:pPr lvl="0">
              <a:defRPr sz="1800">
                <a:solidFill>
                  <a:srgbClr val="000000"/>
                </a:solidFill>
              </a:defRPr>
            </a:pPr>
            <a:r>
              <a:rPr lang="nb-NO" sz="10000" dirty="0" smtClean="0">
                <a:solidFill>
                  <a:srgbClr val="0E030A"/>
                </a:solidFill>
                <a:latin typeface="Sketch Block Bold" panose="02000000000000000000" pitchFamily="50" charset="0"/>
              </a:rPr>
              <a:t>Husk </a:t>
            </a:r>
            <a:r>
              <a:rPr sz="10000" dirty="0" smtClean="0">
                <a:solidFill>
                  <a:srgbClr val="0E030A"/>
                </a:solidFill>
                <a:latin typeface="Sketch Block Bold" panose="02000000000000000000" pitchFamily="50" charset="0"/>
              </a:rPr>
              <a:t>3</a:t>
            </a:r>
            <a:r>
              <a:rPr sz="10000" dirty="0" smtClean="0">
                <a:solidFill>
                  <a:srgbClr val="EE7501"/>
                </a:solidFill>
                <a:latin typeface="Sketch Block Bold" panose="02000000000000000000" pitchFamily="50" charset="0"/>
              </a:rPr>
              <a:t> </a:t>
            </a:r>
            <a:endParaRPr sz="10000" dirty="0">
              <a:solidFill>
                <a:srgbClr val="EE7501"/>
              </a:solidFill>
              <a:latin typeface="Sketch Block Bold" panose="02000000000000000000" pitchFamily="50" charset="0"/>
            </a:endParaRPr>
          </a:p>
          <a:p>
            <a:pPr lvl="0">
              <a:defRPr sz="1800">
                <a:solidFill>
                  <a:srgbClr val="000000"/>
                </a:solidFill>
              </a:defRPr>
            </a:pPr>
            <a:r>
              <a:rPr lang="nb-NO" sz="10000" dirty="0" smtClean="0">
                <a:solidFill>
                  <a:srgbClr val="EE7501"/>
                </a:solidFill>
                <a:latin typeface="Sketch Block Bold" panose="02000000000000000000" pitchFamily="50" charset="0"/>
              </a:rPr>
              <a:t>G</a:t>
            </a:r>
            <a:r>
              <a:rPr sz="10000" dirty="0" smtClean="0">
                <a:solidFill>
                  <a:srgbClr val="EE7501"/>
                </a:solidFill>
                <a:latin typeface="Sketch Block Bold" panose="02000000000000000000" pitchFamily="50" charset="0"/>
              </a:rPr>
              <a:t>o</a:t>
            </a:r>
            <a:r>
              <a:rPr lang="nb-NO" sz="10000" dirty="0" smtClean="0">
                <a:solidFill>
                  <a:srgbClr val="EE7501"/>
                </a:solidFill>
                <a:latin typeface="Sketch Block Bold" panose="02000000000000000000" pitchFamily="50" charset="0"/>
              </a:rPr>
              <a:t>de ting</a:t>
            </a:r>
            <a:endParaRPr sz="10000" dirty="0">
              <a:solidFill>
                <a:srgbClr val="EE7501"/>
              </a:solidFill>
              <a:latin typeface="Sketch Block Bold" panose="02000000000000000000" pitchFamily="50" charset="0"/>
            </a:endParaRPr>
          </a:p>
          <a:p>
            <a:pPr lvl="0">
              <a:defRPr sz="1800">
                <a:solidFill>
                  <a:srgbClr val="000000"/>
                </a:solidFill>
              </a:defRPr>
            </a:pPr>
            <a:r>
              <a:rPr lang="nb-NO" sz="10000" dirty="0" smtClean="0">
                <a:solidFill>
                  <a:srgbClr val="0E030A"/>
                </a:solidFill>
                <a:latin typeface="Sketch Block Bold" panose="02000000000000000000" pitchFamily="50" charset="0"/>
              </a:rPr>
              <a:t>hver dag</a:t>
            </a:r>
            <a:endParaRPr sz="10000" dirty="0">
              <a:solidFill>
                <a:srgbClr val="0E030A"/>
              </a:solidFill>
              <a:latin typeface="Sketch Block Bold" panose="02000000000000000000" pitchFamily="50" charset="0"/>
            </a:endParaRPr>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p:cNvSpPr>
          <p:nvPr>
            <p:ph type="title"/>
          </p:nvPr>
        </p:nvSpPr>
        <p:spPr>
          <a:xfrm>
            <a:off x="651205" y="46302"/>
            <a:ext cx="11702390" cy="8407534"/>
          </a:xfrm>
          <a:prstGeom prst="rect">
            <a:avLst/>
          </a:prstGeom>
        </p:spPr>
        <p:txBody>
          <a:bodyPr/>
          <a:lstStyle/>
          <a:p>
            <a:pPr lvl="0">
              <a:defRPr sz="1800">
                <a:solidFill>
                  <a:srgbClr val="000000"/>
                </a:solidFill>
              </a:defRPr>
            </a:pPr>
            <a:r>
              <a:rPr lang="nb-NO" sz="8000" dirty="0" smtClean="0">
                <a:solidFill>
                  <a:srgbClr val="EE7501"/>
                </a:solidFill>
                <a:latin typeface="Sketch Block Bold" panose="02000000000000000000" pitchFamily="50" charset="0"/>
              </a:rPr>
              <a:t>Feir </a:t>
            </a:r>
            <a:r>
              <a:rPr lang="nb-NO" sz="8000" dirty="0" smtClean="0">
                <a:latin typeface="Sketch Block Bold" panose="02000000000000000000" pitchFamily="50" charset="0"/>
              </a:rPr>
              <a:t>dine seire</a:t>
            </a:r>
            <a:r>
              <a:rPr sz="8000" dirty="0" smtClean="0">
                <a:latin typeface="Sketch Block Bold" panose="02000000000000000000" pitchFamily="50" charset="0"/>
              </a:rPr>
              <a:t>- </a:t>
            </a:r>
            <a:r>
              <a:rPr lang="nb-NO" sz="8000" dirty="0" smtClean="0">
                <a:latin typeface="Sketch Block Bold" panose="02000000000000000000" pitchFamily="50" charset="0"/>
              </a:rPr>
              <a:t>både store og små</a:t>
            </a:r>
            <a:endParaRPr sz="8000" dirty="0">
              <a:latin typeface="Sketch Block Bold" panose="02000000000000000000" pitchFamily="50" charset="0"/>
            </a:endParaRPr>
          </a:p>
        </p:txBody>
      </p:sp>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eidra Shores WTF i WON _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7700" y="400050"/>
            <a:ext cx="11912600" cy="8934450"/>
          </a:xfrm>
          <a:prstGeom prst="rect">
            <a:avLst/>
          </a:prstGeom>
        </p:spPr>
      </p:pic>
    </p:spTree>
    <p:extLst>
      <p:ext uri="{BB962C8B-B14F-4D97-AF65-F5344CB8AC3E}">
        <p14:creationId xmlns:p14="http://schemas.microsoft.com/office/powerpoint/2010/main" val="25074237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p:cNvSpPr>
          <p:nvPr>
            <p:ph type="title"/>
          </p:nvPr>
        </p:nvSpPr>
        <p:spPr>
          <a:xfrm>
            <a:off x="651205" y="46302"/>
            <a:ext cx="11702390" cy="6898784"/>
          </a:xfrm>
          <a:prstGeom prst="rect">
            <a:avLst/>
          </a:prstGeom>
        </p:spPr>
        <p:txBody>
          <a:bodyPr/>
          <a:lstStyle/>
          <a:p>
            <a:pPr lvl="0">
              <a:defRPr sz="1800">
                <a:solidFill>
                  <a:srgbClr val="000000"/>
                </a:solidFill>
              </a:defRPr>
            </a:pPr>
            <a:r>
              <a:rPr lang="nb-NO" sz="20000" dirty="0" smtClean="0">
                <a:solidFill>
                  <a:srgbClr val="EE7501"/>
                </a:solidFill>
                <a:latin typeface="Sketch Block Bold" panose="02000000000000000000" pitchFamily="50" charset="0"/>
              </a:rPr>
              <a:t>Pause</a:t>
            </a:r>
            <a:endParaRPr sz="20000" dirty="0">
              <a:latin typeface="Sketch Block Bold" panose="02000000000000000000" pitchFamily="50" charset="0"/>
            </a:endParaRPr>
          </a:p>
        </p:txBody>
      </p:sp>
    </p:spTree>
    <p:extLst>
      <p:ext uri="{BB962C8B-B14F-4D97-AF65-F5344CB8AC3E}">
        <p14:creationId xmlns:p14="http://schemas.microsoft.com/office/powerpoint/2010/main" val="45578606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png"/>
          <p:cNvPicPr/>
          <p:nvPr/>
        </p:nvPicPr>
        <p:blipFill>
          <a:blip r:embed="rId2">
            <a:extLst/>
          </a:blip>
          <a:stretch>
            <a:fillRect/>
          </a:stretch>
        </p:blipFill>
        <p:spPr>
          <a:xfrm>
            <a:off x="342900" y="541163"/>
            <a:ext cx="12284316" cy="8709949"/>
          </a:xfrm>
          <a:prstGeom prst="rect">
            <a:avLst/>
          </a:prstGeom>
          <a:ln w="12700">
            <a:miter lim="400000"/>
          </a:ln>
        </p:spPr>
      </p:pic>
      <p:sp>
        <p:nvSpPr>
          <p:cNvPr id="10" name="TekstSylinder 9"/>
          <p:cNvSpPr txBox="1"/>
          <p:nvPr/>
        </p:nvSpPr>
        <p:spPr>
          <a:xfrm>
            <a:off x="2288049" y="5060515"/>
            <a:ext cx="9944100" cy="17953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nb-NO" sz="11000" b="0" i="0" u="none" strike="noStrike" cap="none" spc="0" normalizeH="0" baseline="0" dirty="0" smtClean="0">
                <a:ln>
                  <a:noFill/>
                </a:ln>
                <a:solidFill>
                  <a:srgbClr val="FF0000"/>
                </a:solidFill>
                <a:effectLst/>
                <a:uFillTx/>
                <a:latin typeface="Arial Rounded MT Bold" panose="020F0704030504030204" pitchFamily="34" charset="0"/>
                <a:sym typeface="Helvetica"/>
              </a:rPr>
              <a:t>Morgenbrød!</a:t>
            </a:r>
            <a:endParaRPr kumimoji="0" lang="nb-NO" sz="11000" b="0" i="0" u="none" strike="noStrike" cap="none" spc="0" normalizeH="0" baseline="0" dirty="0">
              <a:ln>
                <a:noFill/>
              </a:ln>
              <a:solidFill>
                <a:srgbClr val="FF0000"/>
              </a:solidFill>
              <a:effectLst/>
              <a:uFillTx/>
              <a:latin typeface="Arial Rounded MT Bold" panose="020F0704030504030204" pitchFamily="34" charset="0"/>
              <a:sym typeface="Helvetica"/>
            </a:endParaRPr>
          </a:p>
        </p:txBody>
      </p:sp>
      <p:pic>
        <p:nvPicPr>
          <p:cNvPr id="8" name="image.png"/>
          <p:cNvPicPr/>
          <p:nvPr/>
        </p:nvPicPr>
        <p:blipFill>
          <a:blip r:embed="rId3">
            <a:extLst/>
          </a:blip>
          <a:stretch>
            <a:fillRect/>
          </a:stretch>
        </p:blipFill>
        <p:spPr>
          <a:xfrm>
            <a:off x="8633066" y="288983"/>
            <a:ext cx="3994150" cy="2376298"/>
          </a:xfrm>
          <a:prstGeom prst="rect">
            <a:avLst/>
          </a:prstGeom>
          <a:ln w="12700">
            <a:miter lim="400000"/>
          </a:ln>
        </p:spPr>
      </p:pic>
    </p:spTree>
    <p:extLst>
      <p:ext uri="{BB962C8B-B14F-4D97-AF65-F5344CB8AC3E}">
        <p14:creationId xmlns:p14="http://schemas.microsoft.com/office/powerpoint/2010/main" val="7350357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0E0E0">
                <a:alpha val="0"/>
              </a:srgbClr>
            </a:gs>
            <a:gs pos="100000">
              <a:srgbClr val="FFFFFF"/>
            </a:gs>
          </a:gsLst>
          <a:lin ang="2700000" scaled="0"/>
        </a:gradFill>
        <a:effectLst/>
      </p:bgPr>
    </p:bg>
    <p:spTree>
      <p:nvGrpSpPr>
        <p:cNvPr id="1" name=""/>
        <p:cNvGrpSpPr/>
        <p:nvPr/>
      </p:nvGrpSpPr>
      <p:grpSpPr>
        <a:xfrm>
          <a:off x="0" y="0"/>
          <a:ext cx="0" cy="0"/>
          <a:chOff x="0" y="0"/>
          <a:chExt cx="0" cy="0"/>
        </a:xfrm>
      </p:grpSpPr>
      <p:sp>
        <p:nvSpPr>
          <p:cNvPr id="169" name="Shape 169"/>
          <p:cNvSpPr/>
          <p:nvPr/>
        </p:nvSpPr>
        <p:spPr>
          <a:xfrm>
            <a:off x="-1337735" y="9082285"/>
            <a:ext cx="15189203" cy="2150535"/>
          </a:xfrm>
          <a:prstGeom prst="rect">
            <a:avLst/>
          </a:prstGeom>
          <a:ln w="12700">
            <a:miter lim="400000"/>
          </a:ln>
        </p:spPr>
        <p:txBody>
          <a:bodyPr lIns="0" tIns="0" rIns="0" bIns="0" anchor="ctr"/>
          <a:lstStyle/>
          <a:p>
            <a:pPr lvl="0" algn="r">
              <a:defRPr>
                <a:solidFill>
                  <a:srgbClr val="FFFFFF"/>
                </a:solidFill>
                <a:latin typeface="+mn-lt"/>
                <a:ea typeface="+mn-ea"/>
                <a:cs typeface="+mn-cs"/>
                <a:sym typeface="Helvetica Light"/>
              </a:defRPr>
            </a:pPr>
            <a:endParaRPr/>
          </a:p>
        </p:txBody>
      </p:sp>
      <p:pic>
        <p:nvPicPr>
          <p:cNvPr id="170" name="Hænder_op2-small-filtered.jpeg"/>
          <p:cNvPicPr/>
          <p:nvPr/>
        </p:nvPicPr>
        <p:blipFill>
          <a:blip r:embed="rId3">
            <a:extLst/>
          </a:blip>
          <a:stretch>
            <a:fillRect/>
          </a:stretch>
        </p:blipFill>
        <p:spPr>
          <a:xfrm>
            <a:off x="-3886352" y="-1858312"/>
            <a:ext cx="18431488" cy="12289159"/>
          </a:xfrm>
          <a:prstGeom prst="rect">
            <a:avLst/>
          </a:prstGeom>
          <a:ln w="25400">
            <a:miter lim="400000"/>
          </a:ln>
          <a:effectLst>
            <a:reflection stA="82330" endPos="40000" dir="5400000" sy="-100000" algn="bl" rotWithShape="0"/>
          </a:effectLst>
        </p:spPr>
      </p:pic>
      <p:sp>
        <p:nvSpPr>
          <p:cNvPr id="171" name="Shape 171"/>
          <p:cNvSpPr>
            <a:spLocks noGrp="1"/>
          </p:cNvSpPr>
          <p:nvPr>
            <p:ph type="title" idx="4294967295"/>
          </p:nvPr>
        </p:nvSpPr>
        <p:spPr>
          <a:xfrm>
            <a:off x="-121644" y="40135"/>
            <a:ext cx="12757020" cy="8449734"/>
          </a:xfrm>
          <a:prstGeom prst="rect">
            <a:avLst/>
          </a:prstGeom>
        </p:spPr>
        <p:txBody>
          <a:bodyPr>
            <a:normAutofit/>
          </a:bodyPr>
          <a:lstStyle/>
          <a:p>
            <a:pPr lvl="0" algn="ctr" defTabSz="584200">
              <a:lnSpc>
                <a:spcPct val="90000"/>
              </a:lnSpc>
              <a:defRPr sz="1800">
                <a:uFillTx/>
              </a:defRPr>
            </a:pPr>
            <a:r>
              <a:rPr lang="nb-NO" sz="23000" dirty="0" smtClean="0">
                <a:solidFill>
                  <a:srgbClr val="EE7501"/>
                </a:solidFill>
                <a:latin typeface="Sketch Block Bold" panose="02000000000000000000" pitchFamily="50" charset="0"/>
                <a:ea typeface="Helvetica"/>
                <a:cs typeface="Helvetica"/>
                <a:sym typeface="Helvetica"/>
              </a:rPr>
              <a:t>SPØR</a:t>
            </a:r>
            <a:r>
              <a:rPr sz="18000" dirty="0" smtClean="0">
                <a:solidFill>
                  <a:srgbClr val="EE7501"/>
                </a:solidFill>
                <a:latin typeface="Sketch Block Bold" panose="02000000000000000000" pitchFamily="50" charset="0"/>
                <a:ea typeface="Helvetica"/>
                <a:cs typeface="Helvetica"/>
                <a:sym typeface="Helvetica"/>
              </a:rPr>
              <a:t> </a:t>
            </a:r>
            <a:endParaRPr sz="18000" dirty="0">
              <a:solidFill>
                <a:srgbClr val="EE7501"/>
              </a:solidFill>
              <a:latin typeface="Sketch Block Bold" panose="02000000000000000000" pitchFamily="50" charset="0"/>
              <a:ea typeface="Helvetica"/>
              <a:cs typeface="Helvetica"/>
              <a:sym typeface="Helvetica"/>
            </a:endParaRPr>
          </a:p>
          <a:p>
            <a:pPr lvl="0" algn="ctr" defTabSz="584200">
              <a:lnSpc>
                <a:spcPct val="90000"/>
              </a:lnSpc>
              <a:defRPr sz="1800">
                <a:uFillTx/>
              </a:defRPr>
            </a:pPr>
            <a:r>
              <a:rPr lang="nb-NO" sz="8000" dirty="0">
                <a:solidFill>
                  <a:srgbClr val="FFFFFF"/>
                </a:solidFill>
                <a:latin typeface="Sketch Block Bold" panose="02000000000000000000" pitchFamily="50" charset="0"/>
                <a:ea typeface="+mn-ea"/>
                <a:cs typeface="+mn-cs"/>
                <a:sym typeface="Helvetica Light"/>
              </a:rPr>
              <a:t>m</a:t>
            </a:r>
            <a:r>
              <a:rPr sz="8000" dirty="0" smtClean="0">
                <a:solidFill>
                  <a:srgbClr val="FFFFFF"/>
                </a:solidFill>
                <a:latin typeface="Sketch Block Bold" panose="02000000000000000000" pitchFamily="50" charset="0"/>
                <a:ea typeface="+mn-ea"/>
                <a:cs typeface="+mn-cs"/>
                <a:sym typeface="Helvetica Light"/>
              </a:rPr>
              <a:t>e</a:t>
            </a:r>
            <a:r>
              <a:rPr lang="nb-NO" sz="8000" dirty="0" smtClean="0">
                <a:solidFill>
                  <a:srgbClr val="FFFFFF"/>
                </a:solidFill>
                <a:latin typeface="Sketch Block Bold" panose="02000000000000000000" pitchFamily="50" charset="0"/>
                <a:ea typeface="+mn-ea"/>
                <a:cs typeface="+mn-cs"/>
                <a:sym typeface="Helvetica Light"/>
              </a:rPr>
              <a:t>g om hva som helst</a:t>
            </a:r>
            <a:endParaRPr sz="8000" dirty="0">
              <a:solidFill>
                <a:srgbClr val="FFFFFF"/>
              </a:solidFill>
              <a:latin typeface="Sketch Block Bold" panose="02000000000000000000" pitchFamily="50" charset="0"/>
              <a:ea typeface="+mn-ea"/>
              <a:cs typeface="+mn-cs"/>
              <a:sym typeface="Helvetica Light"/>
            </a:endParaRPr>
          </a:p>
        </p:txBody>
      </p:sp>
    </p:spTree>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000000"/>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Arial"/>
        <a:ea typeface="Arial"/>
        <a:cs typeface="Arial"/>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Arial"/>
        <a:ea typeface="Arial"/>
        <a:cs typeface="Arial"/>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991ec86-f7e6-433d-bc0b-6ff87b73cab5">KJRMXTCEH5WD-1-2615</_dlc_DocId>
    <_dlc_DocIdUrl xmlns="3991ec86-f7e6-433d-bc0b-6ff87b73cab5">
      <Url>https://maerskcoaching.sharepoint.com/_layouts/15/DocIdRedir.aspx?ID=KJRMXTCEH5WD-1-2615</Url>
      <Description>KJRMXTCEH5WD-1-2615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C7F56664E96A644B40F90E6AA16E6F0" ma:contentTypeVersion="0" ma:contentTypeDescription="Opprett et nytt dokument." ma:contentTypeScope="" ma:versionID="cdef66397bd7e25607b19750155b170f">
  <xsd:schema xmlns:xsd="http://www.w3.org/2001/XMLSchema" xmlns:xs="http://www.w3.org/2001/XMLSchema" xmlns:p="http://schemas.microsoft.com/office/2006/metadata/properties" xmlns:ns2="3991ec86-f7e6-433d-bc0b-6ff87b73cab5" targetNamespace="http://schemas.microsoft.com/office/2006/metadata/properties" ma:root="true" ma:fieldsID="bde57e9b84e1e81bd50f19ea0bd209aa" ns2:_="">
    <xsd:import namespace="3991ec86-f7e6-433d-bc0b-6ff87b73cab5"/>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91ec86-f7e6-433d-bc0b-6ff87b73cab5" elementFormDefault="qualified">
    <xsd:import namespace="http://schemas.microsoft.com/office/2006/documentManagement/types"/>
    <xsd:import namespace="http://schemas.microsoft.com/office/infopath/2007/PartnerControls"/>
    <xsd:element name="_dlc_DocId" ma:index="8" nillable="true" ma:displayName="Dokument-ID-verdi" ma:description="Verdien for dokument-IDen som er tilordnet elementet." ma:internalName="_dlc_DocId" ma:readOnly="true">
      <xsd:simpleType>
        <xsd:restriction base="dms:Text"/>
      </xsd:simpleType>
    </xsd:element>
    <xsd:element name="_dlc_DocIdUrl" ma:index="9"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Fast ID" ma:description="Behold IDen ved tillegging."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5E698A-C18A-4350-8750-93B527623B37}">
  <ds:schemaRefs>
    <ds:schemaRef ds:uri="http://purl.org/dc/elements/1.1/"/>
    <ds:schemaRef ds:uri="http://www.w3.org/XML/1998/namespace"/>
    <ds:schemaRef ds:uri="http://purl.org/dc/dcmitype/"/>
    <ds:schemaRef ds:uri="http://schemas.microsoft.com/office/infopath/2007/PartnerControls"/>
    <ds:schemaRef ds:uri="http://schemas.microsoft.com/office/2006/metadata/properties"/>
    <ds:schemaRef ds:uri="http://schemas.microsoft.com/office/2006/documentManagement/types"/>
    <ds:schemaRef ds:uri="http://purl.org/dc/terms/"/>
    <ds:schemaRef ds:uri="http://schemas.openxmlformats.org/package/2006/metadata/core-properties"/>
    <ds:schemaRef ds:uri="3991ec86-f7e6-433d-bc0b-6ff87b73cab5"/>
  </ds:schemaRefs>
</ds:datastoreItem>
</file>

<file path=customXml/itemProps2.xml><?xml version="1.0" encoding="utf-8"?>
<ds:datastoreItem xmlns:ds="http://schemas.openxmlformats.org/officeDocument/2006/customXml" ds:itemID="{EFF2DB70-0B1B-437C-915E-89006181AC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91ec86-f7e6-433d-bc0b-6ff87b73c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7DC46FB-664E-4A16-9F6C-CC3C0891EB82}">
  <ds:schemaRefs>
    <ds:schemaRef ds:uri="http://schemas.microsoft.com/sharepoint/events"/>
  </ds:schemaRefs>
</ds:datastoreItem>
</file>

<file path=customXml/itemProps4.xml><?xml version="1.0" encoding="utf-8"?>
<ds:datastoreItem xmlns:ds="http://schemas.openxmlformats.org/officeDocument/2006/customXml" ds:itemID="{EBC2DF1C-32E2-4990-B2D2-36224431DC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3936</TotalTime>
  <Words>2652</Words>
  <Application>Microsoft Office PowerPoint</Application>
  <PresentationFormat>Egendefinert</PresentationFormat>
  <Paragraphs>471</Paragraphs>
  <Slides>73</Slides>
  <Notes>55</Notes>
  <HiddenSlides>0</HiddenSlides>
  <MMClips>2</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73</vt:i4>
      </vt:variant>
    </vt:vector>
  </HeadingPairs>
  <TitlesOfParts>
    <vt:vector size="83" baseType="lpstr">
      <vt:lpstr>Arial</vt:lpstr>
      <vt:lpstr>Arial Rounded MT Bold</vt:lpstr>
      <vt:lpstr>Century Schoolbook</vt:lpstr>
      <vt:lpstr>Helvetica</vt:lpstr>
      <vt:lpstr>Helvetica Light</vt:lpstr>
      <vt:lpstr>Lucida Grande</vt:lpstr>
      <vt:lpstr>Sketch Block Bold</vt:lpstr>
      <vt:lpstr>Times New Roman</vt:lpstr>
      <vt:lpstr>Trebuchet MS</vt:lpstr>
      <vt:lpstr>Black</vt:lpstr>
      <vt:lpstr>En arbeidsplass som ingen ønsker å gå hjem ifra!</vt:lpstr>
      <vt:lpstr> 10:00  Introduksjon til arbeidsglede  11:00  Pause  11.05  Introduksjon til arbeidsglede fortsatt   12:00  Pause  12.20  Plan for arbeidsglede  13:30    Ros og annerkjennelse: The poncho   14:00    Slutt </vt:lpstr>
      <vt:lpstr>HVA er arbeidsglede?</vt:lpstr>
      <vt:lpstr>HVOR glade er dere?</vt:lpstr>
      <vt:lpstr>HVORFOR betyr det noe?</vt:lpstr>
      <vt:lpstr>HVORDAN skaper vi gladere arbeidsplasser?</vt:lpstr>
      <vt:lpstr>PowerPoint-presentasjon</vt:lpstr>
      <vt:lpstr>PowerPoint-presentasjon</vt:lpstr>
      <vt:lpstr>SPØR  meg om hva som helst</vt:lpstr>
      <vt:lpstr>Du får PRESENTASJONEN</vt:lpstr>
      <vt:lpstr>Forskning Psykologi Sosiologi Nevrologi Ledelse</vt:lpstr>
      <vt:lpstr>PowerPoint-presentasjon</vt:lpstr>
      <vt:lpstr>Henrik Mærsk</vt:lpstr>
      <vt:lpstr>PowerPoint-presentasjon</vt:lpstr>
      <vt:lpstr>PowerPoint-presentasjon</vt:lpstr>
      <vt:lpstr>PowerPoint-presentasjon</vt:lpstr>
      <vt:lpstr>Arbeidsglede</vt:lpstr>
      <vt:lpstr>Arbeitsfreude Happiness at work Arbeidsglede</vt:lpstr>
      <vt:lpstr>過労死 (karoshi)</vt:lpstr>
      <vt:lpstr>HVOR glade er dere?</vt:lpstr>
      <vt:lpstr>PowerPoint-presentasjon</vt:lpstr>
      <vt:lpstr>PowerPoint-presentasjon</vt:lpstr>
      <vt:lpstr>PowerPoint-presentasjon</vt:lpstr>
      <vt:lpstr>Arbeidsglede er…</vt:lpstr>
      <vt:lpstr>Hva gir deg arbeidsglede?</vt:lpstr>
      <vt:lpstr>PowerPoint-presentasjon</vt:lpstr>
      <vt:lpstr>PowerPoint-presentasjon</vt:lpstr>
      <vt:lpstr>Resultater</vt:lpstr>
      <vt:lpstr>PowerPoint-presentasjon</vt:lpstr>
      <vt:lpstr>Relasjoner</vt:lpstr>
      <vt:lpstr>PowerPoint-presentasjon</vt:lpstr>
      <vt:lpstr>Resultater </vt:lpstr>
      <vt:lpstr>Hvor er fokuset ditt?</vt:lpstr>
      <vt:lpstr>PowerPoint-presentasjon</vt:lpstr>
      <vt:lpstr>If a leader was seen as being very strong on results focus, the chance of that leader being seen as a great leader was only 14%…  If a leader was strong on social skills, he or she was seen as a great leader even less of the time - a paltry 12%. </vt:lpstr>
      <vt:lpstr>However, for leaders who were strong in both results focus and in social skills, the likelihood of being seen as a great leader skyrocketed to 72%.  Less than 1% of leaders were rated high  on both goal focus and social skills.</vt:lpstr>
      <vt:lpstr>Hva med lønn da?</vt:lpstr>
      <vt:lpstr>PowerPoint-presentasjon</vt:lpstr>
      <vt:lpstr>Travelhet</vt:lpstr>
      <vt:lpstr>PowerPoint-presentasjon</vt:lpstr>
      <vt:lpstr>PowerPoint-presentasjon</vt:lpstr>
      <vt:lpstr>PowerPoint-presentasjon</vt:lpstr>
      <vt:lpstr>PowerPoint-presentasjon</vt:lpstr>
      <vt:lpstr>PowerPoint-presentasjon</vt:lpstr>
      <vt:lpstr>5 min. PAUSE</vt:lpstr>
      <vt:lpstr>HVORFOR er arbeidsgleden viktig?</vt:lpstr>
      <vt:lpstr>PowerPoint-presentasjon</vt:lpstr>
      <vt:lpstr>Tid Sunnhet  Livsglede</vt:lpstr>
      <vt:lpstr>PowerPoint-presentasjon</vt:lpstr>
      <vt:lpstr>PowerPoint-presentasjon</vt:lpstr>
      <vt:lpstr>PowerPoint-presentasjon</vt:lpstr>
      <vt:lpstr>PowerPoint-presentasjon</vt:lpstr>
      <vt:lpstr>PowerPoint-presentasjon</vt:lpstr>
      <vt:lpstr>PowerPoint-presentasjon</vt:lpstr>
      <vt:lpstr>PowerPoint-presentasjon</vt:lpstr>
      <vt:lpstr>Zappos Family Core Values</vt:lpstr>
      <vt:lpstr>PowerPoint-presentasjon</vt:lpstr>
      <vt:lpstr>HVORDAN skaper man gladere arbeidsplasser?</vt:lpstr>
      <vt:lpstr>PowerPoint-presentasjon</vt:lpstr>
      <vt:lpstr>Arlette Bentzen</vt:lpstr>
      <vt:lpstr>Vær glad selv!</vt:lpstr>
      <vt:lpstr>Forfrem og trenn ledere til å skape arbeidsglede</vt:lpstr>
      <vt:lpstr>Ansett glade mennesker </vt:lpstr>
      <vt:lpstr>PowerPoint-presentasjon</vt:lpstr>
      <vt:lpstr>Fokuser på hva dere får gjort!</vt:lpstr>
      <vt:lpstr>MEG-tid</vt:lpstr>
      <vt:lpstr>Ros og annerkjennelse</vt:lpstr>
      <vt:lpstr>Kontinuerlige og tilfeldige handlinger av godhet på arbeidsplassen </vt:lpstr>
      <vt:lpstr>PowerPoint-presentasjon</vt:lpstr>
      <vt:lpstr>Husk 3  Gode ting hver dag</vt:lpstr>
      <vt:lpstr>Feir dine seire- både store og små</vt:lpstr>
      <vt:lpstr>PowerPoint-presentasjon</vt:lpstr>
      <vt:lpstr>Pause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Happiness at work Customer</dc:title>
  <dc:creator>Henrik</dc:creator>
  <cp:lastModifiedBy>Henrik Mærsk</cp:lastModifiedBy>
  <cp:revision>160</cp:revision>
  <dcterms:modified xsi:type="dcterms:W3CDTF">2015-06-09T07:33:15Z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0x010100BC7F56664E96A644B40F90E6AA16E6F0</vt:lpwstr>
  </property>
  <property fmtid="{D5CDD505-2E9C-101B-9397-08002B2CF9AE}" pid="3" name="_dlc_DocIdItemGuid">
    <vt:lpwstr>10d00825-dfff-45b9-b8ee-adcfe7d1b191</vt:lpwstr>
  </property>
</Properties>
</file>