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2"/>
  </p:notesMasterIdLst>
  <p:sldIdLst>
    <p:sldId id="276" r:id="rId6"/>
    <p:sldId id="277" r:id="rId7"/>
    <p:sldId id="278" r:id="rId8"/>
    <p:sldId id="301" r:id="rId9"/>
    <p:sldId id="279" r:id="rId10"/>
    <p:sldId id="282" r:id="rId11"/>
    <p:sldId id="283" r:id="rId12"/>
    <p:sldId id="296" r:id="rId13"/>
    <p:sldId id="297" r:id="rId14"/>
    <p:sldId id="303" r:id="rId15"/>
    <p:sldId id="304" r:id="rId16"/>
    <p:sldId id="302" r:id="rId17"/>
    <p:sldId id="298" r:id="rId18"/>
    <p:sldId id="305" r:id="rId19"/>
    <p:sldId id="306" r:id="rId20"/>
    <p:sldId id="307" r:id="rId21"/>
  </p:sldIdLst>
  <p:sldSz cx="13004800" cy="9753600"/>
  <p:notesSz cx="6858000" cy="9144000"/>
  <p:defaultTextStyle>
    <a:lvl1pPr defTabSz="584200">
      <a:defRPr sz="2600">
        <a:latin typeface="Helvetica"/>
        <a:ea typeface="Helvetica"/>
        <a:cs typeface="Helvetica"/>
        <a:sym typeface="Helvetica"/>
      </a:defRPr>
    </a:lvl1pPr>
    <a:lvl2pPr indent="228600" defTabSz="584200">
      <a:defRPr sz="2600">
        <a:latin typeface="Helvetica"/>
        <a:ea typeface="Helvetica"/>
        <a:cs typeface="Helvetica"/>
        <a:sym typeface="Helvetica"/>
      </a:defRPr>
    </a:lvl2pPr>
    <a:lvl3pPr indent="457200" defTabSz="584200">
      <a:defRPr sz="2600">
        <a:latin typeface="Helvetica"/>
        <a:ea typeface="Helvetica"/>
        <a:cs typeface="Helvetica"/>
        <a:sym typeface="Helvetica"/>
      </a:defRPr>
    </a:lvl3pPr>
    <a:lvl4pPr indent="685800" defTabSz="584200">
      <a:defRPr sz="2600">
        <a:latin typeface="Helvetica"/>
        <a:ea typeface="Helvetica"/>
        <a:cs typeface="Helvetica"/>
        <a:sym typeface="Helvetica"/>
      </a:defRPr>
    </a:lvl4pPr>
    <a:lvl5pPr indent="914400" defTabSz="584200">
      <a:defRPr sz="2600">
        <a:latin typeface="Helvetica"/>
        <a:ea typeface="Helvetica"/>
        <a:cs typeface="Helvetica"/>
        <a:sym typeface="Helvetica"/>
      </a:defRPr>
    </a:lvl5pPr>
    <a:lvl6pPr indent="1143000" defTabSz="584200">
      <a:defRPr sz="2600">
        <a:latin typeface="Helvetica"/>
        <a:ea typeface="Helvetica"/>
        <a:cs typeface="Helvetica"/>
        <a:sym typeface="Helvetica"/>
      </a:defRPr>
    </a:lvl6pPr>
    <a:lvl7pPr indent="1371600" defTabSz="584200">
      <a:defRPr sz="2600">
        <a:latin typeface="Helvetica"/>
        <a:ea typeface="Helvetica"/>
        <a:cs typeface="Helvetica"/>
        <a:sym typeface="Helvetica"/>
      </a:defRPr>
    </a:lvl7pPr>
    <a:lvl8pPr indent="1600200" defTabSz="584200">
      <a:defRPr sz="2600">
        <a:latin typeface="Helvetica"/>
        <a:ea typeface="Helvetica"/>
        <a:cs typeface="Helvetica"/>
        <a:sym typeface="Helvetica"/>
      </a:defRPr>
    </a:lvl8pPr>
    <a:lvl9pPr indent="1828800" defTabSz="584200">
      <a:defRPr sz="26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01"/>
    <a:srgbClr val="89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08" autoAdjust="0"/>
  </p:normalViewPr>
  <p:slideViewPr>
    <p:cSldViewPr snapToGrid="0">
      <p:cViewPr varScale="1">
        <p:scale>
          <a:sx n="51" d="100"/>
          <a:sy n="51" d="100"/>
        </p:scale>
        <p:origin x="2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738481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Arbeidsglede er noe vi gjør, noe vi skaper hver eneste dag………….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075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minutter!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570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10 minutter!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13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Flipp-over</a:t>
            </a:r>
            <a:r>
              <a:rPr lang="nb-NO" dirty="0" smtClean="0"/>
              <a:t>,</a:t>
            </a:r>
            <a:r>
              <a:rPr lang="nb-NO" baseline="0" dirty="0" smtClean="0"/>
              <a:t> strek i midten og velg en for resultater på den ene side og for relasjoner på den annen side.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10 min. her også…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445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Diskuter dette i et par minutter……….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60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10-15 minutter – HUSK å ta BILDER her!!!!</a:t>
            </a:r>
          </a:p>
          <a:p>
            <a:endParaRPr lang="nb-NO" dirty="0" smtClean="0"/>
          </a:p>
          <a:p>
            <a:r>
              <a:rPr lang="nb-NO" dirty="0" smtClean="0"/>
              <a:t>Du skal mene det!</a:t>
            </a:r>
          </a:p>
          <a:p>
            <a:endParaRPr lang="nb-NO" dirty="0" smtClean="0"/>
          </a:p>
          <a:p>
            <a:r>
              <a:rPr lang="nb-NO" dirty="0" smtClean="0"/>
              <a:t>Dere kan skrive på meg også…. Om dere ønsker det.</a:t>
            </a:r>
          </a:p>
          <a:p>
            <a:endParaRPr lang="nb-NO" dirty="0" smtClean="0"/>
          </a:p>
          <a:p>
            <a:r>
              <a:rPr lang="nb-NO" dirty="0" smtClean="0"/>
              <a:t>Sitt ned alle mann. Om et minutt vil jeg la dere lese hva som står på ryggen din. Men i det neste minutt sir</a:t>
            </a:r>
            <a:r>
              <a:rPr lang="nb-NO" baseline="0" dirty="0" smtClean="0"/>
              <a:t> vi ikke noe. Dere kan dog ta av ponchoen….. </a:t>
            </a:r>
            <a:r>
              <a:rPr lang="nb-NO" baseline="0" dirty="0" err="1" smtClean="0"/>
              <a:t>Værsgo</a:t>
            </a:r>
            <a:r>
              <a:rPr lang="nb-NO" baseline="0" dirty="0" smtClean="0"/>
              <a:t> å les ;-)</a:t>
            </a:r>
          </a:p>
          <a:p>
            <a:endParaRPr lang="nb-NO" baseline="0" dirty="0" smtClean="0"/>
          </a:p>
          <a:p>
            <a:r>
              <a:rPr lang="nb-NO" baseline="0" dirty="0" smtClean="0"/>
              <a:t>Finn en partner. Fortell litt om hvilke ord du fikk og hva de betyr for deg. 1 minutt hver, ca.</a:t>
            </a:r>
          </a:p>
          <a:p>
            <a:endParaRPr lang="nb-NO" baseline="0" dirty="0" smtClean="0"/>
          </a:p>
          <a:p>
            <a:r>
              <a:rPr lang="nb-NO" baseline="0" dirty="0" smtClean="0"/>
              <a:t>Ta ponchoen med deg hjem og heng den på kontoret. Spør noen hva det er, gir det deg en mulighet til å gjenfortelle det og der er jo cool, for det skaper GLEDE og GODE følelser….</a:t>
            </a:r>
          </a:p>
          <a:p>
            <a:endParaRPr lang="nb-NO" baseline="0" dirty="0" smtClean="0"/>
          </a:p>
          <a:p>
            <a:r>
              <a:rPr lang="nb-NO" b="1" baseline="0" dirty="0" smtClean="0"/>
              <a:t>DETTE ER IKKE ROS FOR NOE DU GJØR MEN FOR DEN DU ER!!!!!!!!!!!!!!!!!!!!</a:t>
            </a:r>
            <a:endParaRPr lang="nb-NO" b="1" dirty="0" smtClean="0"/>
          </a:p>
          <a:p>
            <a:endParaRPr lang="nb-NO" dirty="0" smtClean="0"/>
          </a:p>
          <a:p>
            <a:r>
              <a:rPr lang="nb-NO" dirty="0" smtClean="0"/>
              <a:t>Dette kan dere også gjøre hjemme i et personalemøte, gjør det på en fredag(</a:t>
            </a:r>
            <a:r>
              <a:rPr lang="nb-NO" dirty="0" err="1" smtClean="0"/>
              <a:t>evt</a:t>
            </a:r>
            <a:r>
              <a:rPr lang="nb-NO" dirty="0" smtClean="0"/>
              <a:t> hver fredag) som avslutning på uken. Hva har du sett av gode ting hos andre denne uken?</a:t>
            </a:r>
          </a:p>
          <a:p>
            <a:endParaRPr lang="nb-NO" dirty="0" smtClean="0"/>
          </a:p>
          <a:p>
            <a:r>
              <a:rPr lang="nb-NO" dirty="0" smtClean="0"/>
              <a:t>I DK drikker vi øl på fredager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923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 det med hvis du har tiden.</a:t>
            </a:r>
          </a:p>
          <a:p>
            <a:endParaRPr lang="nb-NO" dirty="0" smtClean="0"/>
          </a:p>
          <a:p>
            <a:r>
              <a:rPr lang="nb-NO" dirty="0" smtClean="0"/>
              <a:t>Ledere og HR folk….</a:t>
            </a:r>
          </a:p>
          <a:p>
            <a:endParaRPr lang="nb-NO" dirty="0" smtClean="0"/>
          </a:p>
          <a:p>
            <a:r>
              <a:rPr lang="nb-NO" dirty="0" smtClean="0"/>
              <a:t>Hvis du ønsker alle skal være glade må du ha topp-ledelse involvering. Det må være et bevisst valg.</a:t>
            </a:r>
          </a:p>
          <a:p>
            <a:endParaRPr lang="nb-NO" dirty="0" smtClean="0"/>
          </a:p>
          <a:p>
            <a:r>
              <a:rPr lang="nb-NO" dirty="0" smtClean="0"/>
              <a:t>Enkelte avdelinger kan være glade uten andre er det….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850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Vil du bli gladere må du fokusere på mer enn deg selv…………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70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584200">
              <a:lnSpc>
                <a:spcPct val="100000"/>
              </a:lnSpc>
              <a:defRPr sz="96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4130" y="0"/>
            <a:ext cx="11459047" cy="2207050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54130" y="2280753"/>
            <a:ext cx="11459047" cy="7472847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uFill>
                  <a:solidFill>
                    <a:srgbClr val="FFFFFF"/>
                  </a:solidFill>
                </a:uFill>
              </a:defRPr>
            </a:lvl1pPr>
            <a:lvl2pPr marL="742950" indent="-285750">
              <a:lnSpc>
                <a:spcPct val="20000"/>
              </a:lnSpc>
              <a:spcBef>
                <a:spcPts val="1100"/>
              </a:spcBef>
              <a:defRPr sz="3600">
                <a:uFill>
                  <a:solidFill>
                    <a:srgbClr val="FFFFFF"/>
                  </a:solidFill>
                </a:uFill>
              </a:defRPr>
            </a:lvl2pPr>
            <a:lvl3pPr marL="1143000" indent="-228600">
              <a:lnSpc>
                <a:spcPct val="20000"/>
              </a:lnSpc>
              <a:spcBef>
                <a:spcPts val="800"/>
              </a:spcBef>
              <a:defRPr sz="3000">
                <a:uFill>
                  <a:solidFill>
                    <a:srgbClr val="FFFFFF"/>
                  </a:solidFill>
                </a:uFill>
              </a:defRPr>
            </a:lvl3pPr>
            <a:lvl4pPr marL="1600200" indent="-228600">
              <a:lnSpc>
                <a:spcPct val="20000"/>
              </a:lnSpc>
              <a:spcBef>
                <a:spcPts val="500"/>
              </a:spcBef>
              <a:defRPr sz="2400">
                <a:uFill>
                  <a:solidFill>
                    <a:srgbClr val="FFFFFF"/>
                  </a:solidFill>
                </a:uFill>
              </a:defRPr>
            </a:lvl4pPr>
            <a:lvl5pPr marL="2057400" indent="-228600">
              <a:lnSpc>
                <a:spcPct val="20000"/>
              </a:lnSpc>
              <a:spcBef>
                <a:spcPts val="200"/>
              </a:spcBef>
              <a:defRPr sz="2400"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0715856" y="8883474"/>
            <a:ext cx="359024" cy="381001"/>
          </a:xfrm>
          <a:prstGeom prst="rect">
            <a:avLst/>
          </a:prstGeom>
        </p:spPr>
        <p:txBody>
          <a:bodyPr/>
          <a:lstStyle>
            <a:lvl1pPr>
              <a:defRPr sz="2600"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kopi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54130" y="0"/>
            <a:ext cx="11475426" cy="2223428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54130" y="2280753"/>
            <a:ext cx="11475426" cy="7472847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uFill>
                  <a:solidFill>
                    <a:srgbClr val="FFFFFF"/>
                  </a:solidFill>
                </a:uFill>
              </a:defRPr>
            </a:lvl1pPr>
            <a:lvl2pPr marL="742950" indent="-285750">
              <a:lnSpc>
                <a:spcPct val="20000"/>
              </a:lnSpc>
              <a:spcBef>
                <a:spcPts val="1100"/>
              </a:spcBef>
              <a:defRPr sz="3600">
                <a:uFill>
                  <a:solidFill>
                    <a:srgbClr val="FFFFFF"/>
                  </a:solidFill>
                </a:uFill>
              </a:defRPr>
            </a:lvl2pPr>
            <a:lvl3pPr marL="1143000" indent="-228600">
              <a:lnSpc>
                <a:spcPct val="20000"/>
              </a:lnSpc>
              <a:spcBef>
                <a:spcPts val="800"/>
              </a:spcBef>
              <a:defRPr sz="3000">
                <a:uFill>
                  <a:solidFill>
                    <a:srgbClr val="FFFFFF"/>
                  </a:solidFill>
                </a:uFill>
              </a:defRPr>
            </a:lvl3pPr>
            <a:lvl4pPr marL="1600200" indent="-228600">
              <a:lnSpc>
                <a:spcPct val="20000"/>
              </a:lnSpc>
              <a:spcBef>
                <a:spcPts val="500"/>
              </a:spcBef>
              <a:defRPr sz="2400">
                <a:uFill>
                  <a:solidFill>
                    <a:srgbClr val="FFFFFF"/>
                  </a:solidFill>
                </a:uFill>
              </a:defRPr>
            </a:lvl4pPr>
            <a:lvl5pPr marL="2057400" indent="-228600">
              <a:lnSpc>
                <a:spcPct val="20000"/>
              </a:lnSpc>
              <a:spcBef>
                <a:spcPts val="200"/>
              </a:spcBef>
              <a:defRPr sz="2400"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0724046" y="8883474"/>
            <a:ext cx="359024" cy="381001"/>
          </a:xfrm>
          <a:prstGeom prst="rect">
            <a:avLst/>
          </a:prstGeom>
        </p:spPr>
        <p:txBody>
          <a:bodyPr/>
          <a:lstStyle>
            <a:lvl1pPr>
              <a:defRPr sz="2600"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kopi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54130" y="0"/>
            <a:ext cx="11473379" cy="2221381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54130" y="2280753"/>
            <a:ext cx="11473379" cy="7472847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uFill>
                  <a:solidFill>
                    <a:srgbClr val="FFFFFF"/>
                  </a:solidFill>
                </a:uFill>
              </a:defRPr>
            </a:lvl1pPr>
            <a:lvl2pPr marL="742950" indent="-285750">
              <a:lnSpc>
                <a:spcPct val="20000"/>
              </a:lnSpc>
              <a:spcBef>
                <a:spcPts val="1100"/>
              </a:spcBef>
              <a:defRPr sz="3600">
                <a:uFill>
                  <a:solidFill>
                    <a:srgbClr val="FFFFFF"/>
                  </a:solidFill>
                </a:uFill>
              </a:defRPr>
            </a:lvl2pPr>
            <a:lvl3pPr marL="1143000" indent="-228600">
              <a:lnSpc>
                <a:spcPct val="20000"/>
              </a:lnSpc>
              <a:spcBef>
                <a:spcPts val="800"/>
              </a:spcBef>
              <a:defRPr sz="3000">
                <a:uFill>
                  <a:solidFill>
                    <a:srgbClr val="FFFFFF"/>
                  </a:solidFill>
                </a:uFill>
              </a:defRPr>
            </a:lvl3pPr>
            <a:lvl4pPr marL="1600200" indent="-228600">
              <a:lnSpc>
                <a:spcPct val="20000"/>
              </a:lnSpc>
              <a:spcBef>
                <a:spcPts val="500"/>
              </a:spcBef>
              <a:defRPr sz="2400">
                <a:uFill>
                  <a:solidFill>
                    <a:srgbClr val="FFFFFF"/>
                  </a:solidFill>
                </a:uFill>
              </a:defRPr>
            </a:lvl4pPr>
            <a:lvl5pPr marL="2057400" indent="-228600">
              <a:lnSpc>
                <a:spcPct val="20000"/>
              </a:lnSpc>
              <a:spcBef>
                <a:spcPts val="200"/>
              </a:spcBef>
              <a:defRPr sz="2400"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0723022" y="8883474"/>
            <a:ext cx="359024" cy="381001"/>
          </a:xfrm>
          <a:prstGeom prst="rect">
            <a:avLst/>
          </a:prstGeom>
        </p:spPr>
        <p:txBody>
          <a:bodyPr/>
          <a:lstStyle>
            <a:lvl1pPr>
              <a:defRPr sz="2600"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ntortem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52590" y="0"/>
            <a:ext cx="11516884" cy="2260281"/>
          </a:xfrm>
          <a:prstGeom prst="rect">
            <a:avLst/>
          </a:prstGeom>
        </p:spPr>
        <p:txBody>
          <a:bodyPr/>
          <a:lstStyle>
            <a:lvl1pPr defTabSz="660378">
              <a:lnSpc>
                <a:spcPct val="20000"/>
              </a:lnSpc>
              <a:defRPr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52590" y="2278147"/>
            <a:ext cx="11516884" cy="7475454"/>
          </a:xfrm>
          <a:prstGeom prst="rect">
            <a:avLst/>
          </a:prstGeom>
        </p:spPr>
        <p:txBody>
          <a:bodyPr/>
          <a:lstStyle>
            <a:lvl1pPr marL="508000" indent="-508000" defTabSz="660378">
              <a:lnSpc>
                <a:spcPct val="20000"/>
              </a:lnSpc>
              <a:defRPr>
                <a:uFill>
                  <a:solidFill>
                    <a:srgbClr val="FFFFFF"/>
                  </a:solidFill>
                </a:uFill>
              </a:defRPr>
            </a:lvl1pPr>
            <a:lvl2pPr marL="1092074" indent="-418974" defTabSz="660378">
              <a:lnSpc>
                <a:spcPct val="20000"/>
              </a:lnSpc>
              <a:spcBef>
                <a:spcPts val="1100"/>
              </a:spcBef>
              <a:defRPr sz="3200">
                <a:uFill>
                  <a:solidFill>
                    <a:srgbClr val="FFFFFF"/>
                  </a:solidFill>
                </a:uFill>
              </a:defRPr>
            </a:lvl2pPr>
            <a:lvl3pPr marL="1676400" indent="-330200" defTabSz="660378">
              <a:lnSpc>
                <a:spcPct val="20000"/>
              </a:lnSpc>
              <a:spcBef>
                <a:spcPts val="800"/>
              </a:spcBef>
              <a:defRPr sz="2800">
                <a:uFill>
                  <a:solidFill>
                    <a:srgbClr val="FFFFFF"/>
                  </a:solidFill>
                </a:uFill>
              </a:defRPr>
            </a:lvl3pPr>
            <a:lvl4pPr marL="2349500" indent="-330200" defTabSz="660378">
              <a:lnSpc>
                <a:spcPct val="20000"/>
              </a:lnSpc>
              <a:spcBef>
                <a:spcPts val="500"/>
              </a:spcBef>
              <a:defRPr sz="2400">
                <a:uFill>
                  <a:solidFill>
                    <a:srgbClr val="FFFFFF"/>
                  </a:solidFill>
                </a:uFill>
              </a:defRPr>
            </a:lvl4pPr>
            <a:lvl5pPr marL="3022600" indent="-330200" defTabSz="660378">
              <a:lnSpc>
                <a:spcPct val="20000"/>
              </a:lnSpc>
              <a:spcBef>
                <a:spcPts val="200"/>
              </a:spcBef>
              <a:defRPr sz="2400"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0744809" y="8880861"/>
            <a:ext cx="1352154" cy="1333501"/>
          </a:xfrm>
          <a:prstGeom prst="rect">
            <a:avLst/>
          </a:prstGeom>
        </p:spPr>
        <p:txBody>
          <a:bodyPr/>
          <a:lstStyle>
            <a:lvl1pPr defTabSz="863600">
              <a:defRPr sz="9000" b="1"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kopi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54130" y="0"/>
            <a:ext cx="11440621" cy="2188623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6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54130" y="2280753"/>
            <a:ext cx="11440621" cy="7472847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defRPr>
                <a:uFill>
                  <a:solidFill>
                    <a:srgbClr val="FFFFFF"/>
                  </a:solidFill>
                </a:uFill>
              </a:defRPr>
            </a:lvl1pPr>
            <a:lvl2pPr marL="742950" indent="-285750">
              <a:lnSpc>
                <a:spcPct val="20000"/>
              </a:lnSpc>
              <a:spcBef>
                <a:spcPts val="1100"/>
              </a:spcBef>
              <a:defRPr sz="3600">
                <a:uFill>
                  <a:solidFill>
                    <a:srgbClr val="FFFFFF"/>
                  </a:solidFill>
                </a:uFill>
              </a:defRPr>
            </a:lvl2pPr>
            <a:lvl3pPr marL="1143000" indent="-228600">
              <a:lnSpc>
                <a:spcPct val="20000"/>
              </a:lnSpc>
              <a:spcBef>
                <a:spcPts val="800"/>
              </a:spcBef>
              <a:defRPr sz="3000">
                <a:uFill>
                  <a:solidFill>
                    <a:srgbClr val="FFFFFF"/>
                  </a:solidFill>
                </a:uFill>
              </a:defRPr>
            </a:lvl3pPr>
            <a:lvl4pPr marL="1600200" indent="-228600">
              <a:lnSpc>
                <a:spcPct val="20000"/>
              </a:lnSpc>
              <a:spcBef>
                <a:spcPts val="500"/>
              </a:spcBef>
              <a:defRPr sz="2400">
                <a:uFill>
                  <a:solidFill>
                    <a:srgbClr val="FFFFFF"/>
                  </a:solidFill>
                </a:uFill>
              </a:defRPr>
            </a:lvl4pPr>
            <a:lvl5pPr marL="2057400" indent="-228600">
              <a:lnSpc>
                <a:spcPct val="20000"/>
              </a:lnSpc>
              <a:spcBef>
                <a:spcPts val="200"/>
              </a:spcBef>
              <a:defRPr sz="2400"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0706643" y="8883474"/>
            <a:ext cx="359024" cy="381001"/>
          </a:xfrm>
          <a:prstGeom prst="rect">
            <a:avLst/>
          </a:prstGeom>
        </p:spPr>
        <p:txBody>
          <a:bodyPr/>
          <a:lstStyle>
            <a:lvl1pPr>
              <a:defRPr sz="2600"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1100"/>
              </a:spcBef>
              <a:defRPr sz="3600"/>
            </a:lvl2pPr>
            <a:lvl3pPr marL="1143000" indent="-228600">
              <a:spcBef>
                <a:spcPts val="800"/>
              </a:spcBef>
              <a:defRPr sz="3000"/>
            </a:lvl3pPr>
            <a:lvl4pPr marL="1600200" indent="-228600">
              <a:spcBef>
                <a:spcPts val="500"/>
              </a:spcBef>
              <a:defRPr sz="2400"/>
            </a:lvl4pPr>
            <a:lvl5pPr marL="2057400" indent="-228600">
              <a:spcBef>
                <a:spcPts val="200"/>
              </a:spcBef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grpSp>
        <p:nvGrpSpPr>
          <p:cNvPr id="63" name="Group 63"/>
          <p:cNvGrpSpPr/>
          <p:nvPr/>
        </p:nvGrpSpPr>
        <p:grpSpPr>
          <a:xfrm>
            <a:off x="10342650" y="6302407"/>
            <a:ext cx="3153164" cy="3059091"/>
            <a:chOff x="261255" y="120815"/>
            <a:chExt cx="3153163" cy="3059089"/>
          </a:xfrm>
        </p:grpSpPr>
        <p:sp>
          <p:nvSpPr>
            <p:cNvPr id="61" name="Shape 61"/>
            <p:cNvSpPr/>
            <p:nvPr/>
          </p:nvSpPr>
          <p:spPr>
            <a:xfrm>
              <a:off x="758280" y="2595893"/>
              <a:ext cx="552731" cy="51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pic>
          <p:nvPicPr>
            <p:cNvPr id="62" name="glad mand thumbs up hjørne.pdf"/>
            <p:cNvPicPr/>
            <p:nvPr/>
          </p:nvPicPr>
          <p:blipFill>
            <a:blip r:embed="rId2">
              <a:extLst/>
            </a:blip>
            <a:srcRect r="22147"/>
            <a:stretch>
              <a:fillRect/>
            </a:stretch>
          </p:blipFill>
          <p:spPr>
            <a:xfrm>
              <a:off x="261255" y="120815"/>
              <a:ext cx="3153165" cy="305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51205" y="-2514"/>
            <a:ext cx="11702390" cy="9084074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 kopi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584200">
              <a:lnSpc>
                <a:spcPct val="100000"/>
              </a:lnSpc>
              <a:defRPr sz="96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p ko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1811727" y="8873066"/>
            <a:ext cx="880535" cy="88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68" name="glad mand blå graduat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5118" y="6400426"/>
            <a:ext cx="3733270" cy="537302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51205" y="-992"/>
            <a:ext cx="11702390" cy="9082552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10000">
                <a:solidFill>
                  <a:srgbClr val="EE7502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2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829734" y="9082285"/>
            <a:ext cx="14664269" cy="2590802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51205" y="661987"/>
            <a:ext cx="7258765" cy="8429626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100000"/>
              </a:lnSpc>
              <a:defRPr sz="60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666657" y="1938006"/>
            <a:ext cx="6728379" cy="10398219"/>
          </a:xfrm>
          <a:prstGeom prst="rect">
            <a:avLst/>
          </a:prstGeom>
        </p:spPr>
        <p:txBody>
          <a:bodyPr/>
          <a:lstStyle>
            <a:lvl1pPr marL="0" indent="0"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 ko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77" name="Dictionary.png"/>
          <p:cNvPicPr/>
          <p:nvPr/>
        </p:nvPicPr>
        <p:blipFill>
          <a:blip r:embed="rId2">
            <a:extLst/>
          </a:blip>
          <a:srcRect l="4053" r="4053"/>
          <a:stretch>
            <a:fillRect/>
          </a:stretch>
        </p:blipFill>
        <p:spPr>
          <a:xfrm>
            <a:off x="5382090" y="5590865"/>
            <a:ext cx="7250178" cy="543763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2302205" y="2417233"/>
            <a:ext cx="11702390" cy="6674381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100000"/>
              </a:lnSpc>
              <a:defRPr sz="6000">
                <a:solidFill>
                  <a:srgbClr val="EE7501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E750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on kop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richardBranson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7828029" y="-341652"/>
            <a:ext cx="21076668" cy="1361981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6169991" y="651933"/>
            <a:ext cx="6180693" cy="842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r">
              <a:defRPr sz="1800"/>
            </a:pPr>
            <a:r>
              <a:rPr sz="50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“</a:t>
            </a:r>
            <a:r>
              <a:rPr sz="5000" i="1">
                <a:solidFill>
                  <a:srgbClr val="F38900"/>
                </a:solidFill>
                <a:latin typeface="+mn-lt"/>
                <a:ea typeface="+mn-ea"/>
                <a:cs typeface="+mn-cs"/>
                <a:sym typeface="Helvetica Light"/>
              </a:rPr>
              <a:t>Sjov</a:t>
            </a:r>
            <a:r>
              <a:rPr sz="50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 er hemmeligheden bag Virgins succes.”</a:t>
            </a:r>
          </a:p>
          <a:p>
            <a:pPr lvl="0" algn="r">
              <a:defRPr sz="1800"/>
            </a:pPr>
            <a:endParaRPr sz="2600" i="1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  <a:p>
            <a:pPr lvl="0" algn="r">
              <a:defRPr sz="1800"/>
            </a:pPr>
            <a:r>
              <a: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rPr>
              <a:t>- Sir Richard Branson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51205" y="661987"/>
            <a:ext cx="7258765" cy="8429626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100000"/>
              </a:lnSpc>
              <a:defRPr sz="60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666657" y="1938006"/>
            <a:ext cx="6728379" cy="10398219"/>
          </a:xfrm>
          <a:prstGeom prst="rect">
            <a:avLst/>
          </a:prstGeom>
        </p:spPr>
        <p:txBody>
          <a:bodyPr/>
          <a:lstStyle>
            <a:lvl1pPr marL="0" indent="0"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1811727" y="8873066"/>
            <a:ext cx="880535" cy="88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87" name="glad mand blå graduat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5118" y="6400426"/>
            <a:ext cx="3733270" cy="537302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658939" y="22368"/>
            <a:ext cx="11686922" cy="9058188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>
              <a:spcBef>
                <a:spcPts val="300"/>
              </a:spcBef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  <a:lvl2pPr marL="0" indent="0">
              <a:spcBef>
                <a:spcPts val="5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0" indent="0">
              <a:spcBef>
                <a:spcPts val="5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0" indent="0">
              <a:spcBef>
                <a:spcPts val="5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0" indent="0">
              <a:spcBef>
                <a:spcPts val="5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35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rs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1811727" y="8873066"/>
            <a:ext cx="880535" cy="88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96" name="glad mand blå graduat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5118" y="6400426"/>
            <a:ext cx="3733270" cy="537302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651205" y="4167"/>
            <a:ext cx="11702390" cy="907739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p med overskrift og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grpSp>
        <p:nvGrpSpPr>
          <p:cNvPr id="108" name="Group 108"/>
          <p:cNvGrpSpPr/>
          <p:nvPr/>
        </p:nvGrpSpPr>
        <p:grpSpPr>
          <a:xfrm>
            <a:off x="10342650" y="6302407"/>
            <a:ext cx="3153164" cy="3059091"/>
            <a:chOff x="261255" y="120815"/>
            <a:chExt cx="3153163" cy="3059089"/>
          </a:xfrm>
        </p:grpSpPr>
        <p:sp>
          <p:nvSpPr>
            <p:cNvPr id="106" name="Shape 106"/>
            <p:cNvSpPr/>
            <p:nvPr/>
          </p:nvSpPr>
          <p:spPr>
            <a:xfrm>
              <a:off x="758280" y="2595893"/>
              <a:ext cx="552731" cy="51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pic>
          <p:nvPicPr>
            <p:cNvPr id="107" name="glad mand thumbs up hjørne.pdf"/>
            <p:cNvPicPr/>
            <p:nvPr/>
          </p:nvPicPr>
          <p:blipFill>
            <a:blip r:embed="rId2">
              <a:extLst/>
            </a:blip>
            <a:srcRect r="22147"/>
            <a:stretch>
              <a:fillRect/>
            </a:stretch>
          </p:blipFill>
          <p:spPr>
            <a:xfrm>
              <a:off x="261255" y="120815"/>
              <a:ext cx="3153165" cy="305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651206" y="640953"/>
            <a:ext cx="11702389" cy="1320934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lnSpc>
                <a:spcPct val="100000"/>
              </a:lnSpc>
              <a:defRPr sz="6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658939" y="2247844"/>
            <a:ext cx="11686922" cy="746875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74315" indent="-374315">
              <a:spcBef>
                <a:spcPts val="300"/>
              </a:spcBef>
              <a:buSzPct val="75000"/>
              <a:buFontTx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  <a:lvl2pPr marL="818815" indent="-374315">
              <a:spcBef>
                <a:spcPts val="300"/>
              </a:spcBef>
              <a:buSzPct val="75000"/>
              <a:buFontTx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2pPr>
            <a:lvl3pPr marL="1263315" indent="-374315">
              <a:spcBef>
                <a:spcPts val="300"/>
              </a:spcBef>
              <a:buSzPct val="75000"/>
              <a:buFontTx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3pPr>
            <a:lvl4pPr marL="1707815" indent="-374315">
              <a:spcBef>
                <a:spcPts val="300"/>
              </a:spcBef>
              <a:buSzPct val="75000"/>
              <a:buFontTx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4pPr>
            <a:lvl5pPr marL="2152315" indent="-374315">
              <a:spcBef>
                <a:spcPts val="300"/>
              </a:spcBef>
              <a:buSzPct val="75000"/>
              <a:buFontTx/>
              <a:buChar char="•"/>
              <a:defRPr sz="32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16" name="samtale.pdf"/>
          <p:cNvPicPr/>
          <p:nvPr/>
        </p:nvPicPr>
        <p:blipFill>
          <a:blip r:embed="rId2">
            <a:extLst/>
          </a:blip>
          <a:srcRect t="172" b="172"/>
          <a:stretch>
            <a:fillRect/>
          </a:stretch>
        </p:blipFill>
        <p:spPr>
          <a:xfrm>
            <a:off x="5714630" y="6613128"/>
            <a:ext cx="8010402" cy="311522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1205" y="651933"/>
            <a:ext cx="11702390" cy="8429627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0" name="spørgsmål.pdf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065845" y="649155"/>
            <a:ext cx="8737784" cy="13424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p ko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1337735" y="9082285"/>
            <a:ext cx="15189203" cy="2150535"/>
          </a:xfrm>
          <a:prstGeom prst="rect">
            <a:avLst/>
          </a:prstGeom>
          <a:solidFill>
            <a:srgbClr val="6E8E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811727" y="8873066"/>
            <a:ext cx="880535" cy="88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24" name="glad mand blå graduat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5118" y="6400426"/>
            <a:ext cx="3733270" cy="537302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0" indent="0">
              <a:spcBef>
                <a:spcPts val="1100"/>
              </a:spcBef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0" indent="0">
              <a:spcBef>
                <a:spcPts val="800"/>
              </a:spcBef>
              <a:defRPr sz="3000">
                <a:latin typeface="+mn-lt"/>
                <a:ea typeface="+mn-ea"/>
                <a:cs typeface="+mn-cs"/>
                <a:sym typeface="Helvetica Light"/>
              </a:defRPr>
            </a:lvl3pPr>
            <a:lvl4pPr marL="0" indent="0">
              <a:spcBef>
                <a:spcPts val="500"/>
              </a:spcBef>
              <a:defRPr sz="2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>
              <a:spcBef>
                <a:spcPts val="200"/>
              </a:spcBef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654129" y="-1"/>
            <a:ext cx="11459048" cy="22070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20000"/>
              </a:lnSpc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654129" y="2280753"/>
            <a:ext cx="11459048" cy="7472847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buClr>
                <a:srgbClr val="000000"/>
              </a:buClr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742950" indent="-285750">
              <a:lnSpc>
                <a:spcPct val="20000"/>
              </a:lnSpc>
              <a:spcBef>
                <a:spcPts val="1100"/>
              </a:spcBef>
              <a:buClr>
                <a:srgbClr val="000000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1143000" indent="-228600">
              <a:lnSpc>
                <a:spcPct val="20000"/>
              </a:lnSpc>
              <a:spcBef>
                <a:spcPts val="800"/>
              </a:spcBef>
              <a:buClr>
                <a:srgbClr val="000000"/>
              </a:buClr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1600200" indent="-228600">
              <a:lnSpc>
                <a:spcPct val="20000"/>
              </a:lnSpc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2057400" indent="-228600">
              <a:lnSpc>
                <a:spcPct val="20000"/>
              </a:lnSpc>
              <a:spcBef>
                <a:spcPts val="200"/>
              </a:spcBef>
              <a:buClr>
                <a:srgbClr val="000000"/>
              </a:buCl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60400" y="651933"/>
            <a:ext cx="11684000" cy="844973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84200">
              <a:lnSpc>
                <a:spcPct val="90000"/>
              </a:lnSpc>
              <a:defRPr sz="14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0">
                <a:solidFill>
                  <a:srgbClr val="EE7501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defTabSz="584200">
              <a:lnSpc>
                <a:spcPct val="100000"/>
              </a:lnSpc>
              <a:defRPr sz="26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6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defTabSz="584200">
              <a:lnSpc>
                <a:spcPct val="100000"/>
              </a:lnSpc>
              <a:spcBef>
                <a:spcPts val="0"/>
              </a:spcBef>
              <a:buFontTx/>
              <a:defRPr sz="75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500">
                <a:solidFill>
                  <a:srgbClr val="0E030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678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9123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 marL="13568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 marL="18013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 marL="22458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 defTabSz="584200">
              <a:lnSpc>
                <a:spcPct val="100000"/>
              </a:lnSpc>
              <a:defRPr sz="10000">
                <a:solidFill>
                  <a:srgbClr val="EE750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EE7501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51089" indent="-551089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4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93989" indent="-551089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4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440089" indent="-551089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4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884589" indent="-551089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4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29089" indent="-551089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buChar char="•"/>
              <a:defRPr sz="4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678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9123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 marL="13568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 marL="18013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 marL="2245894" indent="-467894">
              <a:buSzPct val="75000"/>
              <a:buFontTx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3823" y="118796"/>
            <a:ext cx="11686922" cy="216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3823" y="2281711"/>
            <a:ext cx="11686922" cy="746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2pPr marL="742950" indent="-285750">
              <a:spcBef>
                <a:spcPts val="1100"/>
              </a:spcBef>
              <a:defRPr sz="3600"/>
            </a:lvl2pPr>
            <a:lvl3pPr marL="1143000" indent="-228600">
              <a:spcBef>
                <a:spcPts val="800"/>
              </a:spcBef>
              <a:defRPr sz="3000"/>
            </a:lvl3pPr>
            <a:lvl4pPr marL="1600200" indent="-228600">
              <a:spcBef>
                <a:spcPts val="500"/>
              </a:spcBef>
              <a:defRPr sz="2400"/>
            </a:lvl4pPr>
            <a:lvl5pPr marL="2057400" indent="-228600">
              <a:spcBef>
                <a:spcPts val="200"/>
              </a:spcBef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832556" y="8885156"/>
            <a:ext cx="323479" cy="3210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2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8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</p:sldLayoutIdLst>
  <p:transition spd="med"/>
  <p:txStyles>
    <p:titleStyle>
      <a:lvl1pPr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1pPr>
      <a:lvl2pPr indent="2286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2pPr>
      <a:lvl3pPr indent="4572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3pPr>
      <a:lvl4pPr indent="6858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4pPr>
      <a:lvl5pPr indent="9144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5pPr>
      <a:lvl6pPr indent="11430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6pPr>
      <a:lvl7pPr indent="13716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7pPr>
      <a:lvl8pPr indent="16002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8pPr>
      <a:lvl9pPr indent="1828800" defTabSz="449262">
        <a:lnSpc>
          <a:spcPct val="93000"/>
        </a:lnSpc>
        <a:defRPr sz="5600">
          <a:uFill>
            <a:solidFill/>
          </a:uFill>
          <a:latin typeface="+mj-lt"/>
          <a:ea typeface="+mj-ea"/>
          <a:cs typeface="+mj-cs"/>
          <a:sym typeface="Arial"/>
        </a:defRPr>
      </a:lvl9pPr>
    </p:titleStyle>
    <p:bodyStyle>
      <a:lvl1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1pPr>
      <a:lvl2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2pPr>
      <a:lvl3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3pPr>
      <a:lvl4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4pPr>
      <a:lvl5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5pPr>
      <a:lvl6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6pPr>
      <a:lvl7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7pPr>
      <a:lvl8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8pPr>
      <a:lvl9pPr marL="342900" indent="-342900" defTabSz="449262">
        <a:lnSpc>
          <a:spcPct val="93000"/>
        </a:lnSpc>
        <a:spcBef>
          <a:spcPts val="1400"/>
        </a:spcBef>
        <a:buFont typeface="Times New Roman"/>
        <a:defRPr sz="4000">
          <a:uFill>
            <a:solidFill/>
          </a:uFill>
          <a:latin typeface="+mj-lt"/>
          <a:ea typeface="+mj-ea"/>
          <a:cs typeface="+mj-cs"/>
          <a:sym typeface="Arial"/>
        </a:defRPr>
      </a:lvl9pPr>
    </p:bodyStyle>
    <p:otherStyle>
      <a:lvl1pPr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defTabSz="584200">
        <a:defRPr sz="2200" i="1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theheckisarbejdsglaede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0">
                <a:solidFill>
                  <a:srgbClr val="EE7501"/>
                </a:solidFill>
              </a:rPr>
              <a:t>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10306446" y="8939642"/>
            <a:ext cx="621177" cy="417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9569846" y="8816644"/>
            <a:ext cx="263659" cy="531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28" name="Shape 628"/>
          <p:cNvSpPr>
            <a:spLocks noGrp="1"/>
          </p:cNvSpPr>
          <p:nvPr>
            <p:ph type="title"/>
          </p:nvPr>
        </p:nvSpPr>
        <p:spPr>
          <a:xfrm>
            <a:off x="669866" y="251440"/>
            <a:ext cx="8963476" cy="8429626"/>
          </a:xfrm>
          <a:prstGeom prst="rect">
            <a:avLst/>
          </a:prstGeom>
        </p:spPr>
        <p:txBody>
          <a:bodyPr/>
          <a:lstStyle>
            <a:lvl1pPr>
              <a:defRPr sz="12000">
                <a:solidFill>
                  <a:srgbClr val="EE7501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12000" dirty="0" smtClean="0">
                <a:solidFill>
                  <a:srgbClr val="EE7501"/>
                </a:solidFill>
                <a:latin typeface="Sketch Block Bold" panose="02000000000000000000" pitchFamily="50" charset="0"/>
              </a:rPr>
              <a:t>Fallgruver</a:t>
            </a:r>
            <a:endParaRPr sz="12000" dirty="0">
              <a:solidFill>
                <a:srgbClr val="EE7501"/>
              </a:solidFill>
              <a:latin typeface="Sketch Block Bold" panose="02000000000000000000" pitchFamily="50" charset="0"/>
            </a:endParaRPr>
          </a:p>
        </p:txBody>
      </p:sp>
      <p:sp>
        <p:nvSpPr>
          <p:cNvPr id="629" name="Shape 629"/>
          <p:cNvSpPr>
            <a:spLocks noGrp="1"/>
          </p:cNvSpPr>
          <p:nvPr>
            <p:ph type="body" idx="1"/>
          </p:nvPr>
        </p:nvSpPr>
        <p:spPr>
          <a:xfrm>
            <a:off x="702252" y="2323326"/>
            <a:ext cx="11637618" cy="1039821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  <a:defRPr sz="1800">
                <a:uFillTx/>
              </a:defRPr>
            </a:pPr>
            <a:r>
              <a:rPr lang="nb-NO" sz="60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</a:rPr>
              <a:t>Ignorere problemer</a:t>
            </a:r>
            <a:endParaRPr sz="60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</a:endParaRPr>
          </a:p>
          <a:p>
            <a:pPr lvl="0">
              <a:lnSpc>
                <a:spcPct val="120000"/>
              </a:lnSpc>
              <a:defRPr sz="1800">
                <a:uFillTx/>
              </a:defRPr>
            </a:pPr>
            <a:r>
              <a:rPr lang="nb-NO" sz="60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</a:rPr>
              <a:t>Manglende oppfølgning </a:t>
            </a:r>
            <a:r>
              <a:rPr lang="nb-NO" sz="6000" dirty="0" smtClean="0">
                <a:solidFill>
                  <a:srgbClr val="EE7501"/>
                </a:solidFill>
                <a:uFill>
                  <a:solidFill/>
                </a:uFill>
                <a:latin typeface="Sketch Block Bold" panose="02000000000000000000" pitchFamily="50" charset="0"/>
              </a:rPr>
              <a:t>#1</a:t>
            </a:r>
            <a:endParaRPr sz="6000" dirty="0">
              <a:solidFill>
                <a:srgbClr val="EE7501"/>
              </a:solidFill>
              <a:uFill>
                <a:solidFill/>
              </a:uFill>
              <a:latin typeface="Sketch Block Bold" panose="02000000000000000000" pitchFamily="50" charset="0"/>
            </a:endParaRPr>
          </a:p>
          <a:p>
            <a:pPr lvl="0">
              <a:lnSpc>
                <a:spcPct val="120000"/>
              </a:lnSpc>
              <a:defRPr sz="1800">
                <a:uFillTx/>
              </a:defRPr>
            </a:pPr>
            <a:r>
              <a:rPr lang="nb-NO" sz="60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</a:rPr>
              <a:t>Frykt for motstand</a:t>
            </a:r>
            <a:endParaRPr sz="60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</a:endParaRPr>
          </a:p>
          <a:p>
            <a:pPr lvl="0">
              <a:lnSpc>
                <a:spcPct val="120000"/>
              </a:lnSpc>
              <a:defRPr sz="1800">
                <a:uFillTx/>
              </a:defRPr>
            </a:pPr>
            <a:r>
              <a:rPr lang="nb-NO" sz="60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</a:rPr>
              <a:t>Mangel på topp-ledelse </a:t>
            </a:r>
            <a:r>
              <a:rPr lang="nb-NO" sz="6000" dirty="0">
                <a:solidFill>
                  <a:srgbClr val="0E030A"/>
                </a:solidFill>
                <a:latin typeface="Sketch Block Bold" panose="02000000000000000000" pitchFamily="50" charset="0"/>
              </a:rPr>
              <a:t>S</a:t>
            </a:r>
            <a:r>
              <a:rPr sz="6000" dirty="0" err="1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</a:rPr>
              <a:t>upport</a:t>
            </a:r>
            <a:endParaRPr sz="60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</a:endParaRPr>
          </a:p>
          <a:p>
            <a:pPr lvl="0">
              <a:lnSpc>
                <a:spcPct val="120000"/>
              </a:lnSpc>
              <a:defRPr sz="1800">
                <a:uFillTx/>
              </a:defRPr>
            </a:pPr>
            <a:endParaRPr sz="60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</a:endParaRPr>
          </a:p>
        </p:txBody>
      </p:sp>
      <p:pic>
        <p:nvPicPr>
          <p:cNvPr id="630" name="5 mænd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3313" y="4037911"/>
            <a:ext cx="16847605" cy="5354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0277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body" idx="4294967295"/>
          </p:nvPr>
        </p:nvSpPr>
        <p:spPr>
          <a:xfrm>
            <a:off x="658939" y="620591"/>
            <a:ext cx="11686922" cy="8512418"/>
          </a:xfrm>
          <a:prstGeom prst="rect">
            <a:avLst/>
          </a:prstGeom>
        </p:spPr>
        <p:txBody>
          <a:bodyPr/>
          <a:lstStyle/>
          <a:p>
            <a:pPr lvl="0" algn="ctr">
              <a:buClr>
                <a:srgbClr val="000000"/>
              </a:buClr>
              <a:defRPr sz="1800">
                <a:uFillTx/>
              </a:defRPr>
            </a:pP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Gjør arbeidsglede til deres </a:t>
            </a:r>
            <a:r>
              <a:rPr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#</a:t>
            </a:r>
            <a:r>
              <a:rPr sz="4500" dirty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1 </a:t>
            </a:r>
            <a:r>
              <a:rPr lang="nb-NO" sz="4500" dirty="0" smtClean="0">
                <a:solidFill>
                  <a:srgbClr val="EE7501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MÅL</a:t>
            </a: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lvl="0" algn="ctr">
              <a:buClr>
                <a:srgbClr val="000000"/>
              </a:buClr>
              <a:defRPr sz="1800">
                <a:uFillTx/>
              </a:defRPr>
            </a:pP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lvl="0" algn="ctr">
              <a:buClr>
                <a:srgbClr val="000000"/>
              </a:buClr>
              <a:defRPr sz="1800">
                <a:uFillTx/>
              </a:defRPr>
            </a:pP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Gjør </a:t>
            </a:r>
            <a:r>
              <a:rPr lang="nb-NO" sz="4500" dirty="0" smtClean="0">
                <a:solidFill>
                  <a:srgbClr val="EE7501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andre</a:t>
            </a:r>
            <a:r>
              <a:rPr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 </a:t>
            </a: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glade</a:t>
            </a: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lvl="0" algn="ctr">
              <a:buClr>
                <a:srgbClr val="000000"/>
              </a:buClr>
              <a:defRPr sz="1800">
                <a:uFillTx/>
              </a:defRPr>
            </a:pPr>
            <a:r>
              <a:rPr sz="4500" dirty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- </a:t>
            </a: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Kolleger, kunder, ledere, leverandører, partnere, medarbeidere</a:t>
            </a: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lvl="0" algn="ctr">
              <a:buClr>
                <a:srgbClr val="000000"/>
              </a:buClr>
              <a:defRPr sz="1800">
                <a:uFillTx/>
              </a:defRPr>
            </a:pP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lvl="0" algn="ctr">
              <a:buClr>
                <a:srgbClr val="000000"/>
              </a:buClr>
              <a:defRPr sz="1800">
                <a:uFillTx/>
              </a:defRPr>
            </a:pP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Gjør noe</a:t>
            </a:r>
            <a:r>
              <a:rPr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!</a:t>
            </a: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lvl="0" algn="ctr">
              <a:buClr>
                <a:srgbClr val="000000"/>
              </a:buClr>
              <a:defRPr sz="1800">
                <a:uFillTx/>
              </a:defRPr>
            </a:pPr>
            <a:r>
              <a:rPr sz="4500" dirty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- </a:t>
            </a: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Bare en </a:t>
            </a:r>
            <a:r>
              <a:rPr lang="nb-NO" sz="4500" dirty="0" smtClean="0">
                <a:solidFill>
                  <a:srgbClr val="EE7501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liten ting</a:t>
            </a:r>
            <a:r>
              <a:rPr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 </a:t>
            </a:r>
            <a:r>
              <a:rPr lang="nb-NO" sz="4500" dirty="0" smtClean="0">
                <a:solidFill>
                  <a:srgbClr val="0E030A"/>
                </a:solidFill>
                <a:uFill>
                  <a:solidFill/>
                </a:u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hver dag</a:t>
            </a:r>
            <a:endParaRPr sz="4500" dirty="0">
              <a:solidFill>
                <a:srgbClr val="0E030A"/>
              </a:solidFill>
              <a:uFill>
                <a:solidFill/>
              </a:uFill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36606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/>
          </p:cNvSpPr>
          <p:nvPr>
            <p:ph type="body" idx="4294967295"/>
          </p:nvPr>
        </p:nvSpPr>
        <p:spPr>
          <a:xfrm>
            <a:off x="677989" y="1458328"/>
            <a:ext cx="11686922" cy="4999622"/>
          </a:xfrm>
          <a:prstGeom prst="rect">
            <a:avLst/>
          </a:prstGeom>
        </p:spPr>
        <p:txBody>
          <a:bodyPr anchor="ctr"/>
          <a:lstStyle/>
          <a:p>
            <a:pPr marL="0" lvl="0" indent="0" algn="ctr" defTabSz="584200">
              <a:lnSpc>
                <a:spcPct val="100000"/>
              </a:lnSpc>
              <a:spcBef>
                <a:spcPts val="0"/>
              </a:spcBef>
              <a:defRPr sz="1800">
                <a:uFillTx/>
              </a:defRPr>
            </a:pPr>
            <a:r>
              <a:rPr lang="nb-NO" sz="6000" dirty="0" smtClean="0">
                <a:solidFill>
                  <a:srgbClr val="EE7501"/>
                </a:solidFill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Hva</a:t>
            </a:r>
            <a:r>
              <a:rPr sz="6000" dirty="0" smtClean="0"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 </a:t>
            </a:r>
            <a:r>
              <a:rPr lang="nb-NO" sz="6000" dirty="0" smtClean="0">
                <a:latin typeface="Sketch Block Bold" panose="02000000000000000000" pitchFamily="50" charset="0"/>
                <a:ea typeface="+mn-ea"/>
                <a:cs typeface="+mn-cs"/>
                <a:sym typeface="Helvetica Light"/>
              </a:rPr>
              <a:t>har dere lært i dag som dere kan bruke til å skape en gladere arbeidsplass?</a:t>
            </a:r>
            <a:endParaRPr sz="6000" dirty="0"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0"/>
              </a:spcBef>
              <a:defRPr sz="1800">
                <a:uFillTx/>
              </a:defRPr>
            </a:pPr>
            <a:endParaRPr sz="6000" dirty="0">
              <a:latin typeface="Sketch Block Bold" panose="02000000000000000000" pitchFamily="50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5999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4592019" y="849986"/>
            <a:ext cx="5950504" cy="10398219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defRPr sz="80000">
                <a:solidFill>
                  <a:srgbClr val="EE750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0" dirty="0">
                <a:solidFill>
                  <a:srgbClr val="EE7501"/>
                </a:solidFill>
                <a:uFill>
                  <a:solidFill/>
                </a:u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466531" y="661987"/>
            <a:ext cx="11693230" cy="8429626"/>
          </a:xfrm>
          <a:prstGeom prst="rect">
            <a:avLst/>
          </a:prstGeom>
        </p:spPr>
        <p:txBody>
          <a:bodyPr/>
          <a:lstStyle>
            <a:lvl1pPr algn="ctr">
              <a:defRPr sz="7500"/>
            </a:lvl1pPr>
          </a:lstStyle>
          <a:p>
            <a:pPr lvl="0">
              <a:defRPr sz="1800"/>
            </a:pPr>
            <a:r>
              <a:rPr lang="nb-NO" sz="7500" dirty="0" smtClean="0">
                <a:latin typeface="Sketch Block Bold" panose="02000000000000000000" pitchFamily="50" charset="0"/>
              </a:rPr>
              <a:t>Mer informasjon</a:t>
            </a:r>
            <a:endParaRPr sz="7500" dirty="0">
              <a:latin typeface="Sketch Block Bold" panose="02000000000000000000" pitchFamily="50" charset="0"/>
            </a:endParaRPr>
          </a:p>
        </p:txBody>
      </p:sp>
      <p:sp>
        <p:nvSpPr>
          <p:cNvPr id="642" name="Shape 642"/>
          <p:cNvSpPr>
            <a:spLocks noGrp="1"/>
          </p:cNvSpPr>
          <p:nvPr>
            <p:ph type="body" idx="1"/>
          </p:nvPr>
        </p:nvSpPr>
        <p:spPr>
          <a:xfrm>
            <a:off x="3768740" y="2082695"/>
            <a:ext cx="8391020" cy="6765424"/>
          </a:xfrm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50000"/>
              </a:lnSpc>
              <a:spcBef>
                <a:spcPts val="0"/>
              </a:spcBef>
              <a:defRPr sz="1800">
                <a:uFillTx/>
              </a:defRPr>
            </a:pPr>
            <a:r>
              <a:rPr sz="4200" dirty="0">
                <a:solidFill>
                  <a:srgbClr val="0E030A"/>
                </a:solidFill>
              </a:rPr>
              <a:t>www.positivesharing.com</a:t>
            </a:r>
          </a:p>
          <a:p>
            <a:pPr lvl="0" defTabSz="584200">
              <a:lnSpc>
                <a:spcPct val="150000"/>
              </a:lnSpc>
              <a:spcBef>
                <a:spcPts val="0"/>
              </a:spcBef>
              <a:defRPr sz="1800">
                <a:uFillTx/>
              </a:defRPr>
            </a:pPr>
            <a:r>
              <a:rPr sz="4200" dirty="0" smtClean="0">
                <a:solidFill>
                  <a:srgbClr val="0E030A"/>
                </a:solidFill>
              </a:rPr>
              <a:t>/</a:t>
            </a:r>
            <a:r>
              <a:rPr lang="nb-NO" sz="4200" dirty="0" err="1" smtClean="0">
                <a:solidFill>
                  <a:srgbClr val="0E030A"/>
                </a:solidFill>
              </a:rPr>
              <a:t>merefremgang</a:t>
            </a:r>
            <a:endParaRPr sz="4200" dirty="0">
              <a:solidFill>
                <a:srgbClr val="0E030A"/>
              </a:solidFill>
            </a:endParaRPr>
          </a:p>
          <a:p>
            <a:pPr lvl="0" defTabSz="584200">
              <a:lnSpc>
                <a:spcPct val="150000"/>
              </a:lnSpc>
              <a:spcBef>
                <a:spcPts val="0"/>
              </a:spcBef>
              <a:defRPr sz="1800">
                <a:uFillTx/>
              </a:defRPr>
            </a:pPr>
            <a:r>
              <a:rPr sz="4200" dirty="0" smtClean="0">
                <a:solidFill>
                  <a:srgbClr val="0E030A"/>
                </a:solidFill>
              </a:rPr>
              <a:t>N</a:t>
            </a:r>
            <a:r>
              <a:rPr lang="nb-NO" sz="4200" dirty="0" err="1" smtClean="0">
                <a:solidFill>
                  <a:srgbClr val="0E030A"/>
                </a:solidFill>
              </a:rPr>
              <a:t>yhetsbrev</a:t>
            </a:r>
            <a:endParaRPr sz="4200" dirty="0">
              <a:solidFill>
                <a:srgbClr val="0E030A"/>
              </a:solidFill>
            </a:endParaRPr>
          </a:p>
          <a:p>
            <a:pPr lvl="0" defTabSz="584200">
              <a:lnSpc>
                <a:spcPct val="150000"/>
              </a:lnSpc>
              <a:spcBef>
                <a:spcPts val="0"/>
              </a:spcBef>
              <a:defRPr sz="1800">
                <a:uFillTx/>
              </a:defRPr>
            </a:pPr>
            <a:r>
              <a:rPr sz="4200" dirty="0" err="1" smtClean="0">
                <a:solidFill>
                  <a:srgbClr val="0E030A"/>
                </a:solidFill>
              </a:rPr>
              <a:t>Presenta</a:t>
            </a:r>
            <a:r>
              <a:rPr lang="nb-NO" sz="4200" dirty="0" err="1" smtClean="0">
                <a:solidFill>
                  <a:srgbClr val="0E030A"/>
                </a:solidFill>
              </a:rPr>
              <a:t>sj</a:t>
            </a:r>
            <a:r>
              <a:rPr sz="4200" dirty="0" smtClean="0">
                <a:solidFill>
                  <a:srgbClr val="0E030A"/>
                </a:solidFill>
              </a:rPr>
              <a:t>on</a:t>
            </a:r>
            <a:endParaRPr sz="4200" dirty="0">
              <a:solidFill>
                <a:srgbClr val="0E030A"/>
              </a:solidFill>
            </a:endParaRPr>
          </a:p>
          <a:p>
            <a:pPr lvl="0" defTabSz="584200">
              <a:lnSpc>
                <a:spcPct val="150000"/>
              </a:lnSpc>
              <a:spcBef>
                <a:spcPts val="0"/>
              </a:spcBef>
              <a:defRPr sz="1800">
                <a:uFillTx/>
              </a:defRPr>
            </a:pPr>
            <a:r>
              <a:rPr sz="4200" dirty="0" smtClean="0">
                <a:solidFill>
                  <a:srgbClr val="0E030A"/>
                </a:solidFill>
              </a:rPr>
              <a:t>@</a:t>
            </a:r>
            <a:r>
              <a:rPr lang="nb-NO" sz="4200" dirty="0" err="1" smtClean="0">
                <a:solidFill>
                  <a:srgbClr val="0E030A"/>
                </a:solidFill>
              </a:rPr>
              <a:t>henrikmaersk</a:t>
            </a:r>
            <a:endParaRPr lang="nb-NO" sz="4200" dirty="0" smtClean="0">
              <a:solidFill>
                <a:srgbClr val="0E030A"/>
              </a:solidFill>
            </a:endParaRPr>
          </a:p>
          <a:p>
            <a:pPr lvl="0" defTabSz="584200">
              <a:lnSpc>
                <a:spcPct val="150000"/>
              </a:lnSpc>
              <a:spcBef>
                <a:spcPts val="0"/>
              </a:spcBef>
              <a:defRPr sz="1800">
                <a:uFillTx/>
              </a:defRPr>
            </a:pPr>
            <a:r>
              <a:rPr lang="nb-NO" sz="4200" dirty="0" smtClean="0">
                <a:solidFill>
                  <a:srgbClr val="0E030A"/>
                </a:solidFill>
              </a:rPr>
              <a:t>www.merefremgang.no</a:t>
            </a:r>
            <a:endParaRPr sz="4200" dirty="0">
              <a:solidFill>
                <a:srgbClr val="0E030A"/>
              </a:solidFill>
            </a:endParaRPr>
          </a:p>
        </p:txBody>
      </p:sp>
      <p:pic>
        <p:nvPicPr>
          <p:cNvPr id="64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583" y="2269305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Facebook-Ic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9983" y="3249100"/>
            <a:ext cx="698501" cy="700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logo_man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9983" y="4903544"/>
            <a:ext cx="698501" cy="103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newsletter 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9983" y="4161168"/>
            <a:ext cx="6985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3726" y="6095509"/>
            <a:ext cx="701815" cy="700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68" y="6951236"/>
            <a:ext cx="1118272" cy="11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6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Skærmbillede 2013-01-30 kl. 15.11.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5" y="-21167"/>
            <a:ext cx="12982636" cy="8592512"/>
          </a:xfrm>
          <a:prstGeom prst="rect">
            <a:avLst/>
          </a:prstGeom>
          <a:ln w="3175">
            <a:round/>
          </a:ln>
        </p:spPr>
      </p:pic>
      <p:sp>
        <p:nvSpPr>
          <p:cNvPr id="651" name="Shape 651"/>
          <p:cNvSpPr>
            <a:spLocks noGrp="1"/>
          </p:cNvSpPr>
          <p:nvPr>
            <p:ph type="body" idx="4294967295"/>
          </p:nvPr>
        </p:nvSpPr>
        <p:spPr>
          <a:xfrm>
            <a:off x="1270000" y="83693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2204">
              <a:lnSpc>
                <a:spcPct val="100000"/>
              </a:lnSpc>
              <a:spcBef>
                <a:spcPts val="0"/>
              </a:spcBef>
              <a:buFontTx/>
              <a:defRPr sz="4650" u="sng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  <a:hlinkClick r:id="rId3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650" u="sng">
                <a:solidFill>
                  <a:srgbClr val="0E030A"/>
                </a:solidFill>
                <a:hlinkClick r:id="rId3"/>
              </a:rPr>
              <a:t>www.whattheheckisarbejdsglaede.com</a:t>
            </a:r>
          </a:p>
        </p:txBody>
      </p:sp>
    </p:spTree>
    <p:extLst>
      <p:ext uri="{BB962C8B-B14F-4D97-AF65-F5344CB8AC3E}">
        <p14:creationId xmlns:p14="http://schemas.microsoft.com/office/powerpoint/2010/main" val="248430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1219200" y="1764386"/>
            <a:ext cx="10871199" cy="10398219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defRPr sz="80000">
                <a:solidFill>
                  <a:srgbClr val="EE750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nb-NO" sz="20000" dirty="0" smtClean="0">
                <a:solidFill>
                  <a:srgbClr val="EE7501"/>
                </a:solidFill>
                <a:uFill>
                  <a:solidFill/>
                </a:uFill>
                <a:latin typeface="Sketch Block Bold" panose="02000000000000000000" pitchFamily="50" charset="0"/>
              </a:rPr>
              <a:t>TAKK</a:t>
            </a:r>
          </a:p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nb-NO" sz="9600" dirty="0" smtClean="0">
                <a:latin typeface="Sketch Block Bold" panose="02000000000000000000" pitchFamily="50" charset="0"/>
              </a:rPr>
              <a:t>For meg</a:t>
            </a:r>
            <a:endParaRPr sz="9600" dirty="0">
              <a:solidFill>
                <a:schemeClr val="bg1"/>
              </a:solidFill>
              <a:uFill>
                <a:solidFill/>
              </a:uFill>
              <a:latin typeface="Sketch Block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2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691060" y="2022697"/>
            <a:ext cx="11698877" cy="505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515" tIns="65515" rIns="65515" bIns="65515">
            <a:spAutoFit/>
          </a:bodyPr>
          <a:lstStyle/>
          <a:p>
            <a:pPr marL="57620" marR="57620" lvl="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Hva kan dere sammen gjøre for å skape mer arbeidsglede for dere selv og for andre?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 </a:t>
            </a: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lnSpc>
                <a:spcPct val="70000"/>
              </a:lnSpc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r>
              <a:rPr lang="nb-NO" sz="5000" b="1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Regel</a:t>
            </a:r>
            <a:r>
              <a:rPr sz="5000" b="1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: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Alle ideer er fantastiske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!</a:t>
            </a: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lnSpc>
                <a:spcPct val="70000"/>
              </a:lnSpc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Skriv ned alle ideer på deres </a:t>
            </a:r>
            <a:r>
              <a:rPr sz="5000" dirty="0" err="1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flipover</a:t>
            </a:r>
            <a:r>
              <a:rPr sz="5000" dirty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.</a:t>
            </a:r>
          </a:p>
        </p:txBody>
      </p:sp>
      <p:sp>
        <p:nvSpPr>
          <p:cNvPr id="233" name="Shape 233"/>
          <p:cNvSpPr/>
          <p:nvPr/>
        </p:nvSpPr>
        <p:spPr>
          <a:xfrm>
            <a:off x="626933" y="512068"/>
            <a:ext cx="11827133" cy="135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515" tIns="65515" rIns="65515" bIns="65515">
            <a:spAutoFit/>
          </a:bodyPr>
          <a:lstStyle>
            <a:lvl1pPr marL="57620" marR="5762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80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Brainstorm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563034" y="752376"/>
            <a:ext cx="11641668" cy="1723629"/>
          </a:xfrm>
          <a:prstGeom prst="rect">
            <a:avLst/>
          </a:prstGeom>
        </p:spPr>
        <p:txBody>
          <a:bodyPr lIns="0" tIns="0" rIns="0" bIns="0" anchor="t"/>
          <a:lstStyle>
            <a:lvl1pPr indent="127000" algn="l"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EE7501"/>
                </a:solidFill>
              </a:rPr>
              <a:t>Tips </a:t>
            </a:r>
            <a:r>
              <a:rPr lang="nb-NO" sz="8000" dirty="0" smtClean="0">
                <a:solidFill>
                  <a:srgbClr val="EE7501"/>
                </a:solidFill>
              </a:rPr>
              <a:t>til planen deres</a:t>
            </a:r>
            <a:r>
              <a:rPr sz="8000" dirty="0" smtClean="0">
                <a:solidFill>
                  <a:srgbClr val="EE7501"/>
                </a:solidFill>
              </a:rPr>
              <a:t>:</a:t>
            </a:r>
            <a:endParaRPr sz="8000" dirty="0">
              <a:solidFill>
                <a:srgbClr val="EE7501"/>
              </a:solidFill>
            </a:endParaRPr>
          </a:p>
        </p:txBody>
      </p:sp>
      <p:sp>
        <p:nvSpPr>
          <p:cNvPr id="236" name="Shape 236"/>
          <p:cNvSpPr>
            <a:spLocks noGrp="1"/>
          </p:cNvSpPr>
          <p:nvPr>
            <p:ph type="body" idx="4294967295"/>
          </p:nvPr>
        </p:nvSpPr>
        <p:spPr>
          <a:xfrm>
            <a:off x="647700" y="2521308"/>
            <a:ext cx="11709401" cy="1082346"/>
          </a:xfrm>
          <a:prstGeom prst="rect">
            <a:avLst/>
          </a:prstGeom>
        </p:spPr>
        <p:txBody>
          <a:bodyPr/>
          <a:lstStyle>
            <a:lvl1pPr marL="0" indent="127000" defTabSz="584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 sz="6000">
                <a:solidFill>
                  <a:srgbClr val="0E030A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6000" dirty="0" smtClean="0">
                <a:solidFill>
                  <a:srgbClr val="0E030A"/>
                </a:solidFill>
              </a:rPr>
              <a:t>Resultater og relasjoner</a:t>
            </a:r>
            <a:endParaRPr sz="6000" dirty="0">
              <a:solidFill>
                <a:srgbClr val="0E030A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647700" y="3628267"/>
            <a:ext cx="11709401" cy="108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0">
              <a:buClr>
                <a:srgbClr val="000000"/>
              </a:buClr>
              <a:buFont typeface="Times New Roman"/>
              <a:defRPr sz="6000">
                <a:solidFill>
                  <a:srgbClr val="0E030A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6000" dirty="0" smtClean="0">
                <a:solidFill>
                  <a:srgbClr val="0E030A"/>
                </a:solidFill>
              </a:rPr>
              <a:t>Vær spesifikk</a:t>
            </a:r>
            <a:endParaRPr sz="6000" dirty="0">
              <a:solidFill>
                <a:srgbClr val="0E030A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647700" y="4735226"/>
            <a:ext cx="11709401" cy="108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0">
              <a:buClr>
                <a:srgbClr val="000000"/>
              </a:buClr>
              <a:buFont typeface="Times New Roman"/>
              <a:defRPr sz="6000">
                <a:solidFill>
                  <a:srgbClr val="0E030A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6000" dirty="0" smtClean="0">
                <a:solidFill>
                  <a:srgbClr val="0E030A"/>
                </a:solidFill>
              </a:rPr>
              <a:t>Noe dere vil se frem til å gjøre</a:t>
            </a:r>
            <a:endParaRPr sz="6000" dirty="0">
              <a:solidFill>
                <a:srgbClr val="0E030A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647700" y="5842185"/>
            <a:ext cx="11709400" cy="108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0">
              <a:buClr>
                <a:srgbClr val="000000"/>
              </a:buClr>
              <a:buFont typeface="Times New Roman"/>
              <a:defRPr sz="6000">
                <a:solidFill>
                  <a:srgbClr val="0E030A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6000" dirty="0" smtClean="0">
                <a:solidFill>
                  <a:srgbClr val="0E030A"/>
                </a:solidFill>
              </a:rPr>
              <a:t>Raskt og enkelt</a:t>
            </a:r>
            <a:endParaRPr sz="6000" dirty="0">
              <a:solidFill>
                <a:srgbClr val="0E030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691060" y="2022697"/>
            <a:ext cx="11698877" cy="505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515" tIns="65515" rIns="65515" bIns="65515">
            <a:spAutoFit/>
          </a:bodyPr>
          <a:lstStyle/>
          <a:p>
            <a:pPr marL="57620" marR="57620" lvl="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Hva kan dere sammen gjøre for å skape mer arbeidsglede for dere selv og for andre?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 </a:t>
            </a: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lnSpc>
                <a:spcPct val="70000"/>
              </a:lnSpc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r>
              <a:rPr lang="nb-NO" sz="5000" b="1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Regel</a:t>
            </a:r>
            <a:r>
              <a:rPr sz="5000" b="1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: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Alle ideer er fantastiske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!</a:t>
            </a: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lnSpc>
                <a:spcPct val="70000"/>
              </a:lnSpc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endParaRPr sz="5000" dirty="0">
              <a:solidFill>
                <a:srgbClr val="0E030A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Helvetica Light"/>
            </a:endParaRPr>
          </a:p>
          <a:p>
            <a:pPr marL="57620" marR="57620" lvl="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1800"/>
            </a:pP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Skriv ned alle ideer på deres 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flip</a:t>
            </a:r>
            <a:r>
              <a:rPr lang="nb-NO"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p</a:t>
            </a:r>
            <a:r>
              <a:rPr sz="5000" dirty="0" smtClean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over</a:t>
            </a:r>
            <a:r>
              <a:rPr sz="5000" dirty="0">
                <a:solidFill>
                  <a:srgbClr val="0E030A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rPr>
              <a:t>.</a:t>
            </a:r>
          </a:p>
        </p:txBody>
      </p:sp>
      <p:sp>
        <p:nvSpPr>
          <p:cNvPr id="233" name="Shape 233"/>
          <p:cNvSpPr/>
          <p:nvPr/>
        </p:nvSpPr>
        <p:spPr>
          <a:xfrm>
            <a:off x="626933" y="512068"/>
            <a:ext cx="11827133" cy="135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515" tIns="65515" rIns="65515" bIns="65515">
            <a:spAutoFit/>
          </a:bodyPr>
          <a:lstStyle>
            <a:lvl1pPr marL="57620" marR="57620" defTabSz="660378">
              <a:buClr>
                <a:srgbClr val="FFFFFF"/>
              </a:buClr>
              <a:buFont typeface="Trebuchet MS"/>
              <a:tabLst>
                <a:tab pos="63500" algn="l"/>
                <a:tab pos="914400" algn="l"/>
                <a:tab pos="1778000" algn="l"/>
                <a:tab pos="2616200" algn="l"/>
                <a:tab pos="3467100" algn="l"/>
                <a:tab pos="4330700" algn="l"/>
                <a:tab pos="5168900" algn="l"/>
                <a:tab pos="6032500" algn="l"/>
                <a:tab pos="6870700" algn="l"/>
                <a:tab pos="7721600" algn="l"/>
                <a:tab pos="8597900" algn="l"/>
                <a:tab pos="9423400" algn="l"/>
                <a:tab pos="10274300" algn="l"/>
                <a:tab pos="11150600" algn="l"/>
                <a:tab pos="11988800" algn="l"/>
                <a:tab pos="12852400" algn="l"/>
                <a:tab pos="13690600" algn="l"/>
                <a:tab pos="14541500" algn="l"/>
                <a:tab pos="15405100" algn="l"/>
                <a:tab pos="16243300" algn="l"/>
                <a:tab pos="17094200" algn="l"/>
                <a:tab pos="17106900" algn="l"/>
              </a:tabLst>
              <a:defRPr sz="80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000">
                <a:solidFill>
                  <a:srgbClr val="EE7501"/>
                </a:solidFill>
                <a:uFill>
                  <a:solidFill>
                    <a:srgbClr val="FFFFFF"/>
                  </a:solidFill>
                </a:uFill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4177731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741422" y="364329"/>
            <a:ext cx="12141200" cy="2951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6000">
                <a:solidFill>
                  <a:srgbClr val="0E030A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0E030A"/>
                </a:solidFill>
              </a:rPr>
              <a:t>Velg deres to beste ideer – en for resultater og en for relasjoner</a:t>
            </a:r>
            <a:r>
              <a:rPr sz="4800" dirty="0" smtClean="0">
                <a:solidFill>
                  <a:srgbClr val="0E030A"/>
                </a:solidFill>
              </a:rPr>
              <a:t>.</a:t>
            </a:r>
            <a:endParaRPr lang="nb-NO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3600" dirty="0" smtClean="0">
                <a:solidFill>
                  <a:srgbClr val="0E030A"/>
                </a:solidFill>
              </a:rPr>
              <a:t>Skriv dem på et nytt flippover papir</a:t>
            </a:r>
            <a:r>
              <a:rPr sz="3600" dirty="0" smtClean="0">
                <a:solidFill>
                  <a:srgbClr val="0E030A"/>
                </a:solidFill>
              </a:rPr>
              <a:t>.</a:t>
            </a:r>
            <a:endParaRPr sz="3600" dirty="0">
              <a:solidFill>
                <a:srgbClr val="0E030A"/>
              </a:solidFill>
            </a:endParaRPr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741422" y="2841547"/>
            <a:ext cx="11702390" cy="5489313"/>
          </a:xfrm>
          <a:prstGeom prst="rect">
            <a:avLst/>
          </a:prstGeom>
        </p:spPr>
        <p:txBody>
          <a:bodyPr/>
          <a:lstStyle/>
          <a:p>
            <a:pPr lvl="0" algn="l"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1. Hva</a:t>
            </a:r>
            <a:r>
              <a:rPr sz="4800" dirty="0" smtClean="0">
                <a:solidFill>
                  <a:srgbClr val="0E030A"/>
                </a:solidFill>
              </a:rPr>
              <a:t> </a:t>
            </a:r>
            <a:r>
              <a:rPr lang="nb-NO" sz="4800" dirty="0" smtClean="0">
                <a:solidFill>
                  <a:srgbClr val="0E030A"/>
                </a:solidFill>
              </a:rPr>
              <a:t>vil bli gjort</a:t>
            </a:r>
            <a:r>
              <a:rPr sz="4800" dirty="0" smtClean="0">
                <a:solidFill>
                  <a:srgbClr val="0E030A"/>
                </a:solidFill>
              </a:rPr>
              <a:t>?</a:t>
            </a:r>
            <a:endParaRPr sz="4800" dirty="0">
              <a:solidFill>
                <a:srgbClr val="0E030A"/>
              </a:solidFill>
            </a:endParaRPr>
          </a:p>
          <a:p>
            <a:pPr marL="782052" lvl="0" indent="-782052" algn="l"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2. Hvem</a:t>
            </a:r>
            <a:r>
              <a:rPr sz="4800" dirty="0" smtClean="0">
                <a:solidFill>
                  <a:srgbClr val="0E030A"/>
                </a:solidFill>
              </a:rPr>
              <a:t> </a:t>
            </a:r>
            <a:r>
              <a:rPr lang="nb-NO" sz="4800" dirty="0" smtClean="0">
                <a:solidFill>
                  <a:srgbClr val="0E030A"/>
                </a:solidFill>
              </a:rPr>
              <a:t>vil gjøre det</a:t>
            </a:r>
            <a:r>
              <a:rPr sz="4800" dirty="0" smtClean="0">
                <a:solidFill>
                  <a:srgbClr val="0E030A"/>
                </a:solidFill>
              </a:rPr>
              <a:t>?</a:t>
            </a:r>
            <a:endParaRPr sz="4800" dirty="0">
              <a:solidFill>
                <a:srgbClr val="0E030A"/>
              </a:solidFill>
            </a:endParaRPr>
          </a:p>
          <a:p>
            <a:pPr marL="782052" lvl="0" indent="-782052" algn="l"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3. Når</a:t>
            </a:r>
            <a:r>
              <a:rPr sz="4800" dirty="0" smtClean="0">
                <a:solidFill>
                  <a:srgbClr val="EE7501"/>
                </a:solidFill>
              </a:rPr>
              <a:t> </a:t>
            </a:r>
            <a:r>
              <a:rPr lang="nb-NO" sz="4800" dirty="0" smtClean="0">
                <a:solidFill>
                  <a:schemeClr val="bg1"/>
                </a:solidFill>
              </a:rPr>
              <a:t>vil det bli gjort</a:t>
            </a:r>
            <a:r>
              <a:rPr sz="4800" dirty="0" smtClean="0">
                <a:solidFill>
                  <a:srgbClr val="0E030A"/>
                </a:solidFill>
              </a:rPr>
              <a:t>?</a:t>
            </a:r>
            <a:endParaRPr sz="4800" dirty="0">
              <a:solidFill>
                <a:srgbClr val="0E030A"/>
              </a:solidFill>
            </a:endParaRPr>
          </a:p>
          <a:p>
            <a:pPr marL="782052" lvl="0" indent="-782052" algn="l"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4. Hva</a:t>
            </a:r>
            <a:r>
              <a:rPr sz="4800" dirty="0" smtClean="0">
                <a:solidFill>
                  <a:srgbClr val="0E030A"/>
                </a:solidFill>
              </a:rPr>
              <a:t> </a:t>
            </a:r>
            <a:r>
              <a:rPr lang="nb-NO" sz="4800" dirty="0" smtClean="0">
                <a:solidFill>
                  <a:srgbClr val="0E030A"/>
                </a:solidFill>
              </a:rPr>
              <a:t>vil resultatet bli</a:t>
            </a:r>
            <a:r>
              <a:rPr sz="4800" dirty="0" smtClean="0">
                <a:solidFill>
                  <a:srgbClr val="0E030A"/>
                </a:solidFill>
              </a:rPr>
              <a:t>?</a:t>
            </a:r>
            <a:endParaRPr sz="4800" dirty="0">
              <a:solidFill>
                <a:srgbClr val="0E030A"/>
              </a:solidFill>
            </a:endParaRPr>
          </a:p>
          <a:p>
            <a:pPr marL="782052" lvl="0" indent="-782052" algn="l"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2"/>
                </a:solidFill>
              </a:rPr>
              <a:t>5. Hvordan </a:t>
            </a:r>
            <a:r>
              <a:rPr lang="nb-NO" sz="4800" dirty="0" smtClean="0">
                <a:solidFill>
                  <a:schemeClr val="bg1"/>
                </a:solidFill>
              </a:rPr>
              <a:t>vil vi</a:t>
            </a:r>
            <a:r>
              <a:rPr lang="nb-NO" sz="4800" dirty="0" smtClean="0">
                <a:solidFill>
                  <a:srgbClr val="EE7502"/>
                </a:solidFill>
              </a:rPr>
              <a:t> vite/måle</a:t>
            </a:r>
            <a:r>
              <a:rPr sz="4800" dirty="0" smtClean="0">
                <a:solidFill>
                  <a:srgbClr val="0E030A"/>
                </a:solidFill>
              </a:rPr>
              <a:t> </a:t>
            </a:r>
            <a:r>
              <a:rPr lang="nb-NO" sz="4800" dirty="0" smtClean="0">
                <a:solidFill>
                  <a:srgbClr val="0E030A"/>
                </a:solidFill>
              </a:rPr>
              <a:t>om vi har oppnådd det</a:t>
            </a:r>
            <a:r>
              <a:rPr sz="4800" dirty="0" smtClean="0">
                <a:solidFill>
                  <a:srgbClr val="0E030A"/>
                </a:solidFill>
              </a:rPr>
              <a:t>? </a:t>
            </a:r>
            <a:endParaRPr sz="4800" dirty="0">
              <a:solidFill>
                <a:srgbClr val="0E030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660400" y="502133"/>
            <a:ext cx="11684000" cy="182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8000">
                <a:solidFill>
                  <a:srgbClr val="0E030A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8000" dirty="0" smtClean="0">
                <a:solidFill>
                  <a:srgbClr val="0E030A"/>
                </a:solidFill>
              </a:rPr>
              <a:t>Hva nå</a:t>
            </a:r>
            <a:r>
              <a:rPr sz="8000" dirty="0" smtClean="0">
                <a:solidFill>
                  <a:srgbClr val="0E030A"/>
                </a:solidFill>
              </a:rPr>
              <a:t>? </a:t>
            </a:r>
            <a:endParaRPr sz="8000" dirty="0">
              <a:solidFill>
                <a:srgbClr val="0E030A"/>
              </a:solidFill>
            </a:endParaRPr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660400" y="2328045"/>
            <a:ext cx="11702390" cy="467354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1. Ta </a:t>
            </a:r>
            <a:r>
              <a:rPr lang="nb-NO" sz="4800" dirty="0" smtClean="0">
                <a:solidFill>
                  <a:schemeClr val="bg1"/>
                </a:solidFill>
              </a:rPr>
              <a:t>papiret med deg (Ta </a:t>
            </a:r>
            <a:r>
              <a:rPr lang="nb-NO" sz="4800" dirty="0" err="1" smtClean="0">
                <a:solidFill>
                  <a:schemeClr val="bg1"/>
                </a:solidFill>
              </a:rPr>
              <a:t>evt</a:t>
            </a:r>
            <a:r>
              <a:rPr lang="nb-NO" sz="4800" dirty="0" smtClean="0">
                <a:solidFill>
                  <a:schemeClr val="bg1"/>
                </a:solidFill>
              </a:rPr>
              <a:t> bilde)</a:t>
            </a:r>
            <a:r>
              <a:rPr sz="4800" dirty="0" smtClean="0">
                <a:solidFill>
                  <a:srgbClr val="0E030A"/>
                </a:solidFill>
              </a:rPr>
              <a:t>. </a:t>
            </a:r>
            <a:endParaRPr sz="4800" dirty="0">
              <a:solidFill>
                <a:srgbClr val="0E030A"/>
              </a:solidFill>
            </a:endParaRPr>
          </a:p>
          <a:p>
            <a:pPr marL="1042736" lvl="0" indent="-1042736">
              <a:lnSpc>
                <a:spcPct val="120000"/>
              </a:lnSpc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2. Følg opp</a:t>
            </a:r>
            <a:r>
              <a:rPr sz="4800" dirty="0" smtClean="0">
                <a:solidFill>
                  <a:srgbClr val="0E030A"/>
                </a:solidFill>
              </a:rPr>
              <a:t>.</a:t>
            </a:r>
            <a:endParaRPr sz="4800" dirty="0">
              <a:solidFill>
                <a:srgbClr val="0E030A"/>
              </a:solidFill>
            </a:endParaRPr>
          </a:p>
          <a:p>
            <a:pPr marL="1042736" lvl="0" indent="-1042736">
              <a:lnSpc>
                <a:spcPct val="120000"/>
              </a:lnSpc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3. </a:t>
            </a:r>
            <a:r>
              <a:rPr lang="nb-NO" sz="4800" dirty="0" smtClean="0">
                <a:solidFill>
                  <a:schemeClr val="bg1"/>
                </a:solidFill>
              </a:rPr>
              <a:t>Om det virker </a:t>
            </a:r>
            <a:r>
              <a:rPr lang="nb-NO" sz="4800" dirty="0" smtClean="0">
                <a:solidFill>
                  <a:srgbClr val="EE7501"/>
                </a:solidFill>
              </a:rPr>
              <a:t>- FEIR</a:t>
            </a:r>
            <a:r>
              <a:rPr sz="4800" dirty="0" smtClean="0">
                <a:solidFill>
                  <a:srgbClr val="0E030A"/>
                </a:solidFill>
              </a:rPr>
              <a:t>!</a:t>
            </a:r>
          </a:p>
          <a:p>
            <a:pPr marL="1042736" lvl="0" indent="-1042736">
              <a:lnSpc>
                <a:spcPct val="120000"/>
              </a:lnSpc>
              <a:spcBef>
                <a:spcPts val="500"/>
              </a:spcBef>
              <a:buSzPct val="100000"/>
              <a:defRPr sz="1800">
                <a:solidFill>
                  <a:srgbClr val="000000"/>
                </a:solidFill>
              </a:defRPr>
            </a:pPr>
            <a:r>
              <a:rPr lang="nb-NO" sz="4800" dirty="0" smtClean="0">
                <a:solidFill>
                  <a:srgbClr val="EE7501"/>
                </a:solidFill>
              </a:rPr>
              <a:t>4. </a:t>
            </a:r>
            <a:r>
              <a:rPr lang="nb-NO" sz="4800" dirty="0" smtClean="0">
                <a:solidFill>
                  <a:schemeClr val="bg1"/>
                </a:solidFill>
              </a:rPr>
              <a:t>Om det ikke virker </a:t>
            </a:r>
            <a:r>
              <a:rPr lang="nb-NO" sz="4800" dirty="0" smtClean="0">
                <a:solidFill>
                  <a:srgbClr val="EE7501"/>
                </a:solidFill>
              </a:rPr>
              <a:t>– prøv noe annet.</a:t>
            </a:r>
            <a:endParaRPr sz="4800" dirty="0">
              <a:solidFill>
                <a:srgbClr val="EE7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4294967295"/>
          </p:nvPr>
        </p:nvSpPr>
        <p:spPr>
          <a:xfrm>
            <a:off x="705238" y="743110"/>
            <a:ext cx="11686922" cy="5507219"/>
          </a:xfrm>
          <a:prstGeom prst="rect">
            <a:avLst/>
          </a:prstGeom>
        </p:spPr>
        <p:txBody>
          <a:bodyPr anchor="ctr"/>
          <a:lstStyle/>
          <a:p>
            <a:pPr marL="0" lvl="0" indent="0" algn="ctr" defTabSz="584200">
              <a:lnSpc>
                <a:spcPct val="100000"/>
              </a:lnSpc>
              <a:spcBef>
                <a:spcPts val="0"/>
              </a:spcBef>
              <a:defRPr sz="1800">
                <a:uFillTx/>
              </a:defRPr>
            </a:pPr>
            <a:r>
              <a:rPr lang="nb-NO" sz="6600" dirty="0" smtClean="0">
                <a:solidFill>
                  <a:srgbClr val="0E030A"/>
                </a:solidFill>
                <a:latin typeface="+mn-lt"/>
                <a:ea typeface="+mn-ea"/>
                <a:cs typeface="+mn-cs"/>
                <a:sym typeface="Helvetica Light"/>
              </a:rPr>
              <a:t>På hvilken måte tror du at dette kan ha en </a:t>
            </a:r>
            <a:endParaRPr sz="6600" dirty="0">
              <a:latin typeface="+mn-lt"/>
              <a:ea typeface="+mn-ea"/>
              <a:cs typeface="+mn-cs"/>
              <a:sym typeface="Helvetica Light"/>
            </a:endParaRPr>
          </a:p>
          <a:p>
            <a:pPr marL="0" lvl="0" indent="0" algn="ctr" defTabSz="584200">
              <a:lnSpc>
                <a:spcPct val="100000"/>
              </a:lnSpc>
              <a:spcBef>
                <a:spcPts val="0"/>
              </a:spcBef>
              <a:defRPr sz="1800">
                <a:uFillTx/>
              </a:defRPr>
            </a:pPr>
            <a:r>
              <a:rPr sz="6600" dirty="0" err="1" smtClean="0">
                <a:solidFill>
                  <a:srgbClr val="EE7501"/>
                </a:solidFill>
                <a:latin typeface="+mn-lt"/>
                <a:ea typeface="+mn-ea"/>
                <a:cs typeface="+mn-cs"/>
                <a:sym typeface="Helvetica Light"/>
              </a:rPr>
              <a:t>positiv</a:t>
            </a:r>
            <a:r>
              <a:rPr sz="6600" dirty="0" smtClean="0">
                <a:solidFill>
                  <a:srgbClr val="EE7501"/>
                </a:solidFill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nb-NO" sz="6600" dirty="0" smtClean="0">
                <a:solidFill>
                  <a:srgbClr val="EE7501"/>
                </a:solidFill>
                <a:latin typeface="+mn-lt"/>
                <a:ea typeface="+mn-ea"/>
                <a:cs typeface="+mn-cs"/>
                <a:sym typeface="Helvetica Light"/>
              </a:rPr>
              <a:t>effekt</a:t>
            </a:r>
            <a:r>
              <a:rPr sz="6600" dirty="0" smtClean="0"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nb-NO" sz="6600" dirty="0" smtClean="0">
                <a:latin typeface="+mn-lt"/>
                <a:ea typeface="+mn-ea"/>
                <a:cs typeface="+mn-cs"/>
                <a:sym typeface="Helvetica Light"/>
              </a:rPr>
              <a:t>på organisasjonen din</a:t>
            </a:r>
            <a:r>
              <a:rPr sz="6600" dirty="0" smtClean="0">
                <a:latin typeface="+mn-lt"/>
                <a:ea typeface="+mn-ea"/>
                <a:cs typeface="+mn-cs"/>
                <a:sym typeface="Helvetica Light"/>
              </a:rPr>
              <a:t>? </a:t>
            </a:r>
            <a:endParaRPr sz="6600" dirty="0"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0">
                <a:solidFill>
                  <a:srgbClr val="EE7501"/>
                </a:solidFill>
              </a:rPr>
              <a:t>PONCHO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lad_mand_Indien_fritlag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368" y="550118"/>
            <a:ext cx="12116682" cy="9203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rial"/>
        <a:ea typeface="Arial"/>
        <a:cs typeface="Arial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rial"/>
        <a:ea typeface="Arial"/>
        <a:cs typeface="Arial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991ec86-f7e6-433d-bc0b-6ff87b73cab5">KJRMXTCEH5WD-1-2672</_dlc_DocId>
    <_dlc_DocIdUrl xmlns="3991ec86-f7e6-433d-bc0b-6ff87b73cab5">
      <Url>https://maerskcoaching.sharepoint.com/_layouts/15/DocIdRedir.aspx?ID=KJRMXTCEH5WD-1-2672</Url>
      <Description>KJRMXTCEH5WD-1-2672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7F56664E96A644B40F90E6AA16E6F0" ma:contentTypeVersion="0" ma:contentTypeDescription="Opprett et nytt dokument." ma:contentTypeScope="" ma:versionID="cdef66397bd7e25607b19750155b170f">
  <xsd:schema xmlns:xsd="http://www.w3.org/2001/XMLSchema" xmlns:xs="http://www.w3.org/2001/XMLSchema" xmlns:p="http://schemas.microsoft.com/office/2006/metadata/properties" xmlns:ns2="3991ec86-f7e6-433d-bc0b-6ff87b73cab5" targetNamespace="http://schemas.microsoft.com/office/2006/metadata/properties" ma:root="true" ma:fieldsID="bde57e9b84e1e81bd50f19ea0bd209aa" ns2:_="">
    <xsd:import namespace="3991ec86-f7e6-433d-bc0b-6ff87b73c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1ec86-f7e6-433d-bc0b-6ff87b73c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98C38-619D-4C17-83A9-CE6DC0364361}"/>
</file>

<file path=customXml/itemProps2.xml><?xml version="1.0" encoding="utf-8"?>
<ds:datastoreItem xmlns:ds="http://schemas.openxmlformats.org/officeDocument/2006/customXml" ds:itemID="{22CBE09C-1C83-4C20-B12F-2235346D0733}"/>
</file>

<file path=customXml/itemProps3.xml><?xml version="1.0" encoding="utf-8"?>
<ds:datastoreItem xmlns:ds="http://schemas.openxmlformats.org/officeDocument/2006/customXml" ds:itemID="{1B7458AA-5D3A-4EA6-B98E-71FC42FF9B00}"/>
</file>

<file path=customXml/itemProps4.xml><?xml version="1.0" encoding="utf-8"?>
<ds:datastoreItem xmlns:ds="http://schemas.openxmlformats.org/officeDocument/2006/customXml" ds:itemID="{CFD881DA-CA2E-4BDD-A80C-EFE262C45FFE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589</Words>
  <Application>Microsoft Office PowerPoint</Application>
  <PresentationFormat>Egendefinert</PresentationFormat>
  <Paragraphs>89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5" baseType="lpstr">
      <vt:lpstr>Arial</vt:lpstr>
      <vt:lpstr>Helvetica</vt:lpstr>
      <vt:lpstr>Helvetica Light</vt:lpstr>
      <vt:lpstr>Lucida Grande</vt:lpstr>
      <vt:lpstr>Sketch Block Bold</vt:lpstr>
      <vt:lpstr>Times New Roman</vt:lpstr>
      <vt:lpstr>Trebuchet MS</vt:lpstr>
      <vt:lpstr>Wingdings</vt:lpstr>
      <vt:lpstr>Black</vt:lpstr>
      <vt:lpstr>PLAN</vt:lpstr>
      <vt:lpstr>PowerPoint-presentasjon</vt:lpstr>
      <vt:lpstr>Tips til planen deres:</vt:lpstr>
      <vt:lpstr>PowerPoint-presentasjon</vt:lpstr>
      <vt:lpstr>1. Hva vil bli gjort? 2. Hvem vil gjøre det? 3. Når vil det bli gjort? 4. Hva vil resultatet bli? 5. Hvordan vil vi vite/måle om vi har oppnådd det? </vt:lpstr>
      <vt:lpstr>1. Ta papiret med deg (Ta evt bilde).  2. Følg opp. 3. Om det virker - FEIR! 4. Om det ikke virker – prøv noe annet.</vt:lpstr>
      <vt:lpstr>PowerPoint-presentasjon</vt:lpstr>
      <vt:lpstr>PONCHO</vt:lpstr>
      <vt:lpstr>PowerPoint-presentasjon</vt:lpstr>
      <vt:lpstr>Fallgruver</vt:lpstr>
      <vt:lpstr>PowerPoint-presentasjon</vt:lpstr>
      <vt:lpstr>PowerPoint-presentasjon</vt:lpstr>
      <vt:lpstr>PowerPoint-presentasjon</vt:lpstr>
      <vt:lpstr>Mer informasjon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09:00  Introduksjon til arbeidsglede 10:00  Pause 10:15  Arbeidsglede fortsatt 11:00  Pause 11:15  Personlighets Poker 12:15  Lunsj 13:00   Vision 13:45   Pause  14:00   Problem matrix 15:00   Pause 15:15   Plan for arbeidsglede 16:15   Ros og annerkjennelse: The poncho  17:00   Slutt</dc:title>
  <dc:creator>Henrik</dc:creator>
  <cp:lastModifiedBy>Henrik Mærsk</cp:lastModifiedBy>
  <cp:revision>22</cp:revision>
  <dcterms:modified xsi:type="dcterms:W3CDTF">2015-06-15T09:33:26Z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977e118a-52a9-4f9c-b836-075a25ce856c</vt:lpwstr>
  </property>
  <property fmtid="{D5CDD505-2E9C-101B-9397-08002B2CF9AE}" pid="3" name="ContentTypeId">
    <vt:lpwstr>0x010100BC7F56664E96A644B40F90E6AA16E6F0</vt:lpwstr>
  </property>
</Properties>
</file>