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63"/>
  </p:notesMasterIdLst>
  <p:sldIdLst>
    <p:sldId id="256" r:id="rId6"/>
    <p:sldId id="421" r:id="rId7"/>
    <p:sldId id="258" r:id="rId8"/>
    <p:sldId id="430" r:id="rId9"/>
    <p:sldId id="259" r:id="rId10"/>
    <p:sldId id="270" r:id="rId11"/>
    <p:sldId id="277" r:id="rId12"/>
    <p:sldId id="427" r:id="rId13"/>
    <p:sldId id="279" r:id="rId14"/>
    <p:sldId id="275" r:id="rId15"/>
    <p:sldId id="434" r:id="rId16"/>
    <p:sldId id="435" r:id="rId17"/>
    <p:sldId id="436" r:id="rId18"/>
    <p:sldId id="260" r:id="rId19"/>
    <p:sldId id="281" r:id="rId20"/>
    <p:sldId id="296" r:id="rId21"/>
    <p:sldId id="299" r:id="rId22"/>
    <p:sldId id="300" r:id="rId23"/>
    <p:sldId id="301" r:id="rId24"/>
    <p:sldId id="305" r:id="rId25"/>
    <p:sldId id="307" r:id="rId26"/>
    <p:sldId id="308" r:id="rId27"/>
    <p:sldId id="309" r:id="rId28"/>
    <p:sldId id="310" r:id="rId29"/>
    <p:sldId id="422" r:id="rId30"/>
    <p:sldId id="312" r:id="rId31"/>
    <p:sldId id="313" r:id="rId32"/>
    <p:sldId id="413" r:id="rId33"/>
    <p:sldId id="343" r:id="rId34"/>
    <p:sldId id="344" r:id="rId35"/>
    <p:sldId id="345" r:id="rId36"/>
    <p:sldId id="346" r:id="rId37"/>
    <p:sldId id="347" r:id="rId38"/>
    <p:sldId id="350" r:id="rId39"/>
    <p:sldId id="351" r:id="rId40"/>
    <p:sldId id="352" r:id="rId41"/>
    <p:sldId id="437" r:id="rId42"/>
    <p:sldId id="353" r:id="rId43"/>
    <p:sldId id="360" r:id="rId44"/>
    <p:sldId id="441" r:id="rId45"/>
    <p:sldId id="366" r:id="rId46"/>
    <p:sldId id="419" r:id="rId47"/>
    <p:sldId id="371" r:id="rId48"/>
    <p:sldId id="396" r:id="rId49"/>
    <p:sldId id="377" r:id="rId50"/>
    <p:sldId id="380" r:id="rId51"/>
    <p:sldId id="385" r:id="rId52"/>
    <p:sldId id="438" r:id="rId53"/>
    <p:sldId id="387" r:id="rId54"/>
    <p:sldId id="390" r:id="rId55"/>
    <p:sldId id="440" r:id="rId56"/>
    <p:sldId id="386" r:id="rId57"/>
    <p:sldId id="394" r:id="rId58"/>
    <p:sldId id="439" r:id="rId59"/>
    <p:sldId id="402" r:id="rId60"/>
    <p:sldId id="409" r:id="rId61"/>
    <p:sldId id="405" r:id="rId62"/>
  </p:sldIdLst>
  <p:sldSz cx="13004800" cy="9753600"/>
  <p:notesSz cx="6858000" cy="9144000"/>
  <p:defaultTextStyle>
    <a:lvl1pPr defTabSz="584200">
      <a:defRPr sz="2600">
        <a:latin typeface="Helvetica"/>
        <a:ea typeface="Helvetica"/>
        <a:cs typeface="Helvetica"/>
        <a:sym typeface="Helvetica"/>
      </a:defRPr>
    </a:lvl1pPr>
    <a:lvl2pPr indent="228600" defTabSz="584200">
      <a:defRPr sz="2600">
        <a:latin typeface="Helvetica"/>
        <a:ea typeface="Helvetica"/>
        <a:cs typeface="Helvetica"/>
        <a:sym typeface="Helvetica"/>
      </a:defRPr>
    </a:lvl2pPr>
    <a:lvl3pPr indent="457200" defTabSz="584200">
      <a:defRPr sz="2600">
        <a:latin typeface="Helvetica"/>
        <a:ea typeface="Helvetica"/>
        <a:cs typeface="Helvetica"/>
        <a:sym typeface="Helvetica"/>
      </a:defRPr>
    </a:lvl3pPr>
    <a:lvl4pPr indent="685800" defTabSz="584200">
      <a:defRPr sz="2600">
        <a:latin typeface="Helvetica"/>
        <a:ea typeface="Helvetica"/>
        <a:cs typeface="Helvetica"/>
        <a:sym typeface="Helvetica"/>
      </a:defRPr>
    </a:lvl4pPr>
    <a:lvl5pPr indent="914400" defTabSz="584200">
      <a:defRPr sz="2600">
        <a:latin typeface="Helvetica"/>
        <a:ea typeface="Helvetica"/>
        <a:cs typeface="Helvetica"/>
        <a:sym typeface="Helvetica"/>
      </a:defRPr>
    </a:lvl5pPr>
    <a:lvl6pPr indent="1143000" defTabSz="584200">
      <a:defRPr sz="2600">
        <a:latin typeface="Helvetica"/>
        <a:ea typeface="Helvetica"/>
        <a:cs typeface="Helvetica"/>
        <a:sym typeface="Helvetica"/>
      </a:defRPr>
    </a:lvl6pPr>
    <a:lvl7pPr indent="1371600" defTabSz="584200">
      <a:defRPr sz="2600">
        <a:latin typeface="Helvetica"/>
        <a:ea typeface="Helvetica"/>
        <a:cs typeface="Helvetica"/>
        <a:sym typeface="Helvetica"/>
      </a:defRPr>
    </a:lvl7pPr>
    <a:lvl8pPr indent="1600200" defTabSz="584200">
      <a:defRPr sz="2600">
        <a:latin typeface="Helvetica"/>
        <a:ea typeface="Helvetica"/>
        <a:cs typeface="Helvetica"/>
        <a:sym typeface="Helvetica"/>
      </a:defRPr>
    </a:lvl8pPr>
    <a:lvl9pPr indent="1828800" defTabSz="584200">
      <a:defRPr sz="2600"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01"/>
    <a:srgbClr val="FFFFFF"/>
    <a:srgbClr val="F8F8F8"/>
    <a:srgbClr val="F3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52704" autoAdjust="0"/>
  </p:normalViewPr>
  <p:slideViewPr>
    <p:cSldViewPr snapToGrid="0">
      <p:cViewPr varScale="1">
        <p:scale>
          <a:sx n="43" d="100"/>
          <a:sy n="43" d="100"/>
        </p:scale>
        <p:origin x="3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9623805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12% </a:t>
            </a:r>
            <a:r>
              <a:rPr lang="nb-NO" dirty="0" err="1" smtClean="0"/>
              <a:t>af</a:t>
            </a:r>
            <a:r>
              <a:rPr lang="nb-NO" dirty="0" smtClean="0"/>
              <a:t> alle er </a:t>
            </a:r>
            <a:r>
              <a:rPr lang="nb-NO" dirty="0" err="1" smtClean="0"/>
              <a:t>uengagerede</a:t>
            </a:r>
            <a:r>
              <a:rPr lang="nb-NO" baseline="0" dirty="0" smtClean="0"/>
              <a:t> i deres </a:t>
            </a:r>
            <a:r>
              <a:rPr lang="nb-NO" baseline="0" dirty="0" err="1" smtClean="0"/>
              <a:t>arbejde</a:t>
            </a:r>
            <a:r>
              <a:rPr lang="nb-NO" baseline="0" dirty="0" smtClean="0"/>
              <a:t>. 88% har mere at gå på!</a:t>
            </a:r>
          </a:p>
          <a:p>
            <a:endParaRPr lang="nb-NO" baseline="0" dirty="0" smtClean="0"/>
          </a:p>
          <a:p>
            <a:r>
              <a:rPr lang="nb-NO" baseline="0" dirty="0" smtClean="0"/>
              <a:t>TEST: Jeg vil teste </a:t>
            </a:r>
            <a:r>
              <a:rPr lang="nb-NO" baseline="0" dirty="0" err="1" smtClean="0"/>
              <a:t>engagementet</a:t>
            </a:r>
            <a:r>
              <a:rPr lang="nb-NO" baseline="0" dirty="0" smtClean="0"/>
              <a:t> hos Jer. </a:t>
            </a:r>
            <a:r>
              <a:rPr lang="nb-NO" baseline="0" dirty="0" err="1" smtClean="0"/>
              <a:t>Op</a:t>
            </a:r>
            <a:r>
              <a:rPr lang="nb-NO" baseline="0" dirty="0" smtClean="0"/>
              <a:t> at stå – </a:t>
            </a:r>
            <a:r>
              <a:rPr lang="nb-NO" baseline="0" dirty="0" err="1" smtClean="0"/>
              <a:t>Gør</a:t>
            </a:r>
            <a:r>
              <a:rPr lang="nb-NO" baseline="0" dirty="0" smtClean="0"/>
              <a:t> som mig, </a:t>
            </a:r>
            <a:r>
              <a:rPr lang="nb-NO" baseline="0" dirty="0" err="1" smtClean="0"/>
              <a:t>klap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klap</a:t>
            </a:r>
            <a:r>
              <a:rPr lang="nb-NO" baseline="0" dirty="0" smtClean="0"/>
              <a:t> STOP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Fold </a:t>
            </a:r>
            <a:r>
              <a:rPr lang="nb-NO" dirty="0" smtClean="0"/>
              <a:t>fingre/arme øvelse……</a:t>
            </a:r>
          </a:p>
          <a:p>
            <a:endParaRPr lang="nb-NO" dirty="0" smtClean="0"/>
          </a:p>
          <a:p>
            <a:r>
              <a:rPr lang="nb-NO" dirty="0" smtClean="0"/>
              <a:t>60000 tanker i døgnet – 80% er negative!!!</a:t>
            </a:r>
          </a:p>
          <a:p>
            <a:endParaRPr lang="nb-NO" dirty="0" smtClean="0"/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Fakta </a:t>
            </a:r>
            <a:r>
              <a:rPr lang="nb-NO" dirty="0" err="1" smtClean="0"/>
              <a:t>vs</a:t>
            </a:r>
            <a:r>
              <a:rPr lang="nb-NO" dirty="0" smtClean="0"/>
              <a:t> formodning - </a:t>
            </a:r>
            <a:r>
              <a:rPr lang="nb-NO" dirty="0" err="1" smtClean="0"/>
              <a:t>Kontrol</a:t>
            </a:r>
            <a:r>
              <a:rPr lang="nb-NO" dirty="0" smtClean="0"/>
              <a:t> vs. Ikke </a:t>
            </a:r>
            <a:r>
              <a:rPr lang="nb-NO" dirty="0" err="1" smtClean="0"/>
              <a:t>kontrol</a:t>
            </a:r>
            <a:endParaRPr lang="nb-NO" dirty="0" smtClean="0"/>
          </a:p>
          <a:p>
            <a:endParaRPr lang="nb-NO" dirty="0" smtClean="0"/>
          </a:p>
          <a:p>
            <a:r>
              <a:rPr lang="nb-NO" sz="4400" b="1" dirty="0" smtClean="0"/>
              <a:t>FORMEL: 	H + R = U</a:t>
            </a:r>
          </a:p>
          <a:p>
            <a:endParaRPr lang="nb-NO" sz="4400" b="1" dirty="0" smtClean="0"/>
          </a:p>
          <a:p>
            <a:r>
              <a:rPr lang="nb-NO" sz="4400" b="1" dirty="0" err="1" smtClean="0"/>
              <a:t>Hændelse</a:t>
            </a:r>
            <a:r>
              <a:rPr lang="nb-NO" sz="4400" b="1" baseline="0" dirty="0" smtClean="0"/>
              <a:t> + Respons = </a:t>
            </a:r>
            <a:r>
              <a:rPr lang="nb-NO" sz="4400" b="1" baseline="0" dirty="0" err="1" smtClean="0"/>
              <a:t>Udbytte</a:t>
            </a:r>
            <a:endParaRPr lang="nb-NO" sz="4400" b="1" baseline="0" dirty="0" smtClean="0"/>
          </a:p>
          <a:p>
            <a:endParaRPr lang="nb-NO" dirty="0" smtClean="0"/>
          </a:p>
          <a:p>
            <a:r>
              <a:rPr lang="nb-NO" dirty="0" err="1" smtClean="0"/>
              <a:t>Tænk</a:t>
            </a:r>
            <a:r>
              <a:rPr lang="nb-NO" dirty="0" smtClean="0"/>
              <a:t> på hvordan det har været de </a:t>
            </a:r>
            <a:r>
              <a:rPr lang="nb-NO" dirty="0" err="1" smtClean="0"/>
              <a:t>sidste</a:t>
            </a:r>
            <a:r>
              <a:rPr lang="nb-NO" dirty="0" smtClean="0"/>
              <a:t> to år. Du er her stadig. Det har været helt </a:t>
            </a:r>
            <a:r>
              <a:rPr lang="nb-NO" dirty="0" err="1" smtClean="0"/>
              <a:t>forfærdelig</a:t>
            </a:r>
            <a:r>
              <a:rPr lang="nb-NO" dirty="0" smtClean="0"/>
              <a:t>, men du er her stadig…. Hvorfor</a:t>
            </a:r>
            <a:r>
              <a:rPr lang="nb-NO" baseline="0" dirty="0" smtClean="0"/>
              <a:t> så ikke bare </a:t>
            </a:r>
            <a:r>
              <a:rPr lang="nb-NO" baseline="0" dirty="0" err="1" smtClean="0"/>
              <a:t>gøre</a:t>
            </a:r>
            <a:r>
              <a:rPr lang="nb-NO" baseline="0" dirty="0" smtClean="0"/>
              <a:t> det du har lyst til og det du ved er </a:t>
            </a:r>
            <a:r>
              <a:rPr lang="nb-NO" baseline="0" dirty="0" err="1" smtClean="0"/>
              <a:t>rigtig</a:t>
            </a:r>
            <a:r>
              <a:rPr lang="nb-NO" baseline="0" dirty="0" smtClean="0"/>
              <a:t>???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DEFINITIONEN PÅ</a:t>
            </a:r>
            <a:r>
              <a:rPr lang="nb-NO" baseline="0" dirty="0" smtClean="0"/>
              <a:t> EN KATASTROFE: </a:t>
            </a:r>
            <a:r>
              <a:rPr lang="nb-NO" b="1" baseline="0" dirty="0" smtClean="0"/>
              <a:t>At </a:t>
            </a:r>
            <a:r>
              <a:rPr lang="nb-NO" b="1" baseline="0" dirty="0" err="1" smtClean="0"/>
              <a:t>løbe</a:t>
            </a:r>
            <a:r>
              <a:rPr lang="nb-NO" b="1" baseline="0" dirty="0" smtClean="0"/>
              <a:t> i den </a:t>
            </a:r>
            <a:r>
              <a:rPr lang="nb-NO" b="1" baseline="0" dirty="0" err="1" smtClean="0"/>
              <a:t>forkerte</a:t>
            </a:r>
            <a:r>
              <a:rPr lang="nb-NO" b="1" baseline="0" dirty="0" smtClean="0"/>
              <a:t> retning med entusiasme…!!!!!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310281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DONT WORRY – PI HAPPY……….. ;-)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3228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</a:t>
            </a:r>
            <a:r>
              <a:rPr lang="nb-NO" baseline="0" dirty="0" smtClean="0"/>
              <a:t> å stå</a:t>
            </a:r>
          </a:p>
          <a:p>
            <a:r>
              <a:rPr lang="nb-NO" baseline="0" dirty="0" smtClean="0"/>
              <a:t>Finn en partner NY</a:t>
            </a:r>
          </a:p>
          <a:p>
            <a:endParaRPr lang="nb-NO" baseline="0" dirty="0" smtClean="0"/>
          </a:p>
          <a:p>
            <a:r>
              <a:rPr lang="nb-NO" baseline="0" dirty="0" smtClean="0"/>
              <a:t>HVOR MANGE GÅR HJEM OG SIR; JIPPI JEG FIKK TO EPLER PÅ JOBBEN I DAG.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 FLESTE SIR FAKTISK DET MOTSATTE; VET DU HVA, DE TROR JEG FAKTISK PÅ JOBBEN AT DE KAN GJØRE OSS MER EFFEKTIVE VED Å GI OSS EPLER OG BANANER………</a:t>
            </a:r>
          </a:p>
        </p:txBody>
      </p:sp>
    </p:spTree>
    <p:extLst>
      <p:ext uri="{BB962C8B-B14F-4D97-AF65-F5344CB8AC3E}">
        <p14:creationId xmlns:p14="http://schemas.microsoft.com/office/powerpoint/2010/main" val="315475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Fortell om en av dine beste opplevelser på jobben – en som gjorde deg veldig glad.</a:t>
            </a:r>
          </a:p>
          <a:p>
            <a:endParaRPr lang="nb-NO" baseline="0" dirty="0" smtClean="0"/>
          </a:p>
          <a:p>
            <a:r>
              <a:rPr lang="nb-NO" baseline="0" dirty="0" smtClean="0"/>
              <a:t>EN STILLER SPØRSMÅLET OG DEN ANNEN HAR 1 MINUTT TIL Å SVARE – OG OMVENDT…..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Den med de minste sko, laveste hus nummer, kortest hår, først bursdag, </a:t>
            </a:r>
            <a:r>
              <a:rPr lang="nb-NO" baseline="0" dirty="0" err="1" smtClean="0"/>
              <a:t>etc</a:t>
            </a:r>
            <a:r>
              <a:rPr lang="nb-NO" baseline="0" dirty="0" smtClean="0"/>
              <a:t>… STARTER</a:t>
            </a:r>
            <a:endParaRPr lang="nb-NO" dirty="0" smtClean="0"/>
          </a:p>
          <a:p>
            <a:endParaRPr lang="nb-NO" dirty="0" smtClean="0"/>
          </a:p>
          <a:p>
            <a:r>
              <a:rPr lang="nb-NO" b="1" dirty="0" smtClean="0"/>
              <a:t>EN SPESIFIKK OPPLEVELSE! DET SKAL VÆRE DETALJERT…..</a:t>
            </a:r>
          </a:p>
          <a:p>
            <a:endParaRPr lang="nb-NO" dirty="0" smtClean="0"/>
          </a:p>
          <a:p>
            <a:r>
              <a:rPr lang="nb-NO" dirty="0" smtClean="0"/>
              <a:t>HUSK HISTORIEN FOR VI SKAL</a:t>
            </a:r>
            <a:r>
              <a:rPr lang="nb-NO" baseline="0" dirty="0" smtClean="0"/>
              <a:t> BRUKE DEN IGJEN SENERE…………</a:t>
            </a:r>
          </a:p>
          <a:p>
            <a:endParaRPr lang="nb-NO" baseline="0" dirty="0" smtClean="0"/>
          </a:p>
          <a:p>
            <a:r>
              <a:rPr lang="nb-NO" b="1" baseline="0" dirty="0" smtClean="0"/>
              <a:t>OM LITT SKAL VI SNAKKE OM HVA SOM GJØR OSS GLADE PÅ JOBBEN – OM DET IKKE ER FRISK FRUKT?</a:t>
            </a:r>
            <a:endParaRPr lang="nb-NO" b="1" dirty="0" smtClean="0"/>
          </a:p>
          <a:p>
            <a:endParaRPr lang="nb-NO" dirty="0" smtClean="0"/>
          </a:p>
          <a:p>
            <a:r>
              <a:rPr lang="nb-NO" dirty="0" err="1" smtClean="0"/>
              <a:t>Retelling</a:t>
            </a:r>
            <a:r>
              <a:rPr lang="nb-NO" dirty="0" smtClean="0"/>
              <a:t> gjør deg glad igjen…</a:t>
            </a:r>
          </a:p>
          <a:p>
            <a:endParaRPr lang="nb-NO" dirty="0" smtClean="0"/>
          </a:p>
          <a:p>
            <a:r>
              <a:rPr lang="nb-NO" dirty="0" smtClean="0"/>
              <a:t>Husk på historien du skal bruke den om en liten stund</a:t>
            </a:r>
          </a:p>
          <a:p>
            <a:endParaRPr lang="nb-NO" dirty="0" smtClean="0"/>
          </a:p>
          <a:p>
            <a:r>
              <a:rPr lang="nb-NO" dirty="0" smtClean="0"/>
              <a:t>HVOR MANGE AV DERE FANT DET VANSKELIG Å FINNE DENNE HISTORIE? </a:t>
            </a:r>
          </a:p>
          <a:p>
            <a:endParaRPr lang="nb-NO" dirty="0" smtClean="0"/>
          </a:p>
          <a:p>
            <a:r>
              <a:rPr lang="nb-NO" dirty="0" smtClean="0"/>
              <a:t>YUP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778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At du føler du gjør en forskjell på jobb! At det du levere faktisk brukes til noe og at du vet om det!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134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 smtClean="0">
                <a:solidFill>
                  <a:schemeClr val="bg1"/>
                </a:solidFill>
              </a:rPr>
              <a:t>Du må ha de resurser du trenger</a:t>
            </a:r>
          </a:p>
          <a:p>
            <a:endParaRPr lang="nb-NO" b="1" dirty="0" smtClean="0">
              <a:solidFill>
                <a:schemeClr val="bg1"/>
              </a:solidFill>
            </a:endParaRPr>
          </a:p>
          <a:p>
            <a:r>
              <a:rPr lang="nb-NO" b="1" dirty="0" smtClean="0">
                <a:solidFill>
                  <a:schemeClr val="bg1"/>
                </a:solidFill>
              </a:rPr>
              <a:t>Du må ha en grad av frihet som gjør det mulig å bruke de resurser du har og de ferdigheter du har</a:t>
            </a:r>
          </a:p>
          <a:p>
            <a:endParaRPr lang="nb-NO" b="1" dirty="0" smtClean="0">
              <a:solidFill>
                <a:schemeClr val="bg1"/>
              </a:solidFill>
            </a:endParaRPr>
          </a:p>
          <a:p>
            <a:r>
              <a:rPr lang="nb-NO" b="1" dirty="0" smtClean="0">
                <a:solidFill>
                  <a:schemeClr val="bg1"/>
                </a:solidFill>
              </a:rPr>
              <a:t>Desto mer mening det du gjør gir, desto bedre resultater får du – du blir gladere</a:t>
            </a:r>
          </a:p>
          <a:p>
            <a:endParaRPr lang="nb-NO" b="1" dirty="0" smtClean="0">
              <a:solidFill>
                <a:schemeClr val="bg1"/>
              </a:solidFill>
            </a:endParaRPr>
          </a:p>
          <a:p>
            <a:r>
              <a:rPr lang="nb-NO" b="1" dirty="0" smtClean="0">
                <a:solidFill>
                  <a:schemeClr val="bg1"/>
                </a:solidFill>
              </a:rPr>
              <a:t>Til slutt er feedback essensiell for å skape noe. Dere gjør gode ting hver dag – men hvor ofte forteller dere hver andre det? </a:t>
            </a: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1390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IKKE KUN VIS DE STORE SEIRE OG RESULTATER</a:t>
            </a:r>
          </a:p>
          <a:p>
            <a:endParaRPr lang="nb-NO" dirty="0" smtClean="0"/>
          </a:p>
          <a:p>
            <a:r>
              <a:rPr lang="nb-NO" dirty="0" smtClean="0"/>
              <a:t>HUSK</a:t>
            </a:r>
            <a:r>
              <a:rPr lang="nb-NO" baseline="0" dirty="0" smtClean="0"/>
              <a:t> HVERDAGEN!!!!!!!!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 ER DE SMÅ SEIRE SOM GIR DEN STØRSTE GLEDEN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1619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ER DERE FLINKE PÅ Å SI GODMORGEN TIL HVER ANDRE?</a:t>
            </a:r>
          </a:p>
          <a:p>
            <a:endParaRPr lang="nb-NO" baseline="0" dirty="0" smtClean="0"/>
          </a:p>
          <a:p>
            <a:r>
              <a:rPr lang="nb-NO" baseline="0" dirty="0" smtClean="0"/>
              <a:t>OPP Å STÅ</a:t>
            </a:r>
          </a:p>
          <a:p>
            <a:endParaRPr lang="nb-NO" baseline="0" dirty="0" smtClean="0"/>
          </a:p>
          <a:p>
            <a:r>
              <a:rPr lang="nb-NO" b="1" baseline="0" dirty="0" smtClean="0"/>
              <a:t>NIVÅ 1:</a:t>
            </a:r>
            <a:r>
              <a:rPr lang="nb-NO" baseline="0" dirty="0" smtClean="0"/>
              <a:t> Når noen </a:t>
            </a:r>
            <a:r>
              <a:rPr lang="nb-NO" b="1" baseline="0" dirty="0" smtClean="0"/>
              <a:t>brummer god morgen og den annen brummer tilbake </a:t>
            </a:r>
            <a:r>
              <a:rPr lang="nb-NO" baseline="0" dirty="0" smtClean="0"/>
              <a:t>– Kunne like godt ha sakt: GÅ VEKKK</a:t>
            </a:r>
          </a:p>
          <a:p>
            <a:r>
              <a:rPr lang="nb-NO" b="1" baseline="0" dirty="0" smtClean="0"/>
              <a:t>NIVÅ 2:</a:t>
            </a:r>
            <a:r>
              <a:rPr lang="nb-NO" baseline="0" dirty="0" smtClean="0"/>
              <a:t> Når du kommer inn på jobb og </a:t>
            </a:r>
            <a:r>
              <a:rPr lang="nb-NO" b="1" baseline="0" dirty="0" smtClean="0"/>
              <a:t>ser ned i bakken eller vekk </a:t>
            </a:r>
            <a:r>
              <a:rPr lang="nb-NO" baseline="0" dirty="0" smtClean="0"/>
              <a:t>og sir god morgen</a:t>
            </a:r>
          </a:p>
          <a:p>
            <a:r>
              <a:rPr lang="nb-NO" b="1" baseline="0" dirty="0" smtClean="0"/>
              <a:t>NIVÅ 3:</a:t>
            </a:r>
            <a:r>
              <a:rPr lang="nb-NO" baseline="0" dirty="0" smtClean="0"/>
              <a:t> Når du </a:t>
            </a:r>
            <a:r>
              <a:rPr lang="nb-NO" b="1" baseline="0" dirty="0" smtClean="0"/>
              <a:t>ser folk i øynene</a:t>
            </a:r>
            <a:r>
              <a:rPr lang="nb-NO" baseline="0" dirty="0" smtClean="0"/>
              <a:t> og sir god morgen</a:t>
            </a:r>
          </a:p>
          <a:p>
            <a:r>
              <a:rPr lang="nb-NO" b="1" baseline="0" dirty="0" smtClean="0"/>
              <a:t>NIVÅ 4:</a:t>
            </a:r>
            <a:r>
              <a:rPr lang="nb-NO" baseline="0" dirty="0" smtClean="0"/>
              <a:t> Når du kommer på jobb og </a:t>
            </a:r>
            <a:r>
              <a:rPr lang="nb-NO" b="1" baseline="0" dirty="0" smtClean="0"/>
              <a:t>sir god morgen og tillegger</a:t>
            </a:r>
            <a:r>
              <a:rPr lang="nb-NO" baseline="0" dirty="0" smtClean="0"/>
              <a:t>, ex., hvordan var din helg, hvordan går det med barnet som var syk, </a:t>
            </a:r>
            <a:r>
              <a:rPr lang="nb-NO" baseline="0" dirty="0" err="1" smtClean="0"/>
              <a:t>etc</a:t>
            </a:r>
            <a:r>
              <a:rPr lang="nb-NO" baseline="0" dirty="0" smtClean="0"/>
              <a:t>…..</a:t>
            </a:r>
          </a:p>
          <a:p>
            <a:r>
              <a:rPr lang="nb-NO" b="1" baseline="0" dirty="0" smtClean="0"/>
              <a:t>NIVÅ 5:</a:t>
            </a:r>
            <a:r>
              <a:rPr lang="nb-NO" baseline="0" dirty="0" smtClean="0"/>
              <a:t> Når du kommer på jobb og </a:t>
            </a:r>
            <a:r>
              <a:rPr lang="nb-NO" b="1" baseline="0" dirty="0" smtClean="0"/>
              <a:t>sir god morgen og rører ved hverandre</a:t>
            </a:r>
            <a:r>
              <a:rPr lang="nb-NO" baseline="0" dirty="0" smtClean="0"/>
              <a:t>. Klem, </a:t>
            </a:r>
            <a:r>
              <a:rPr lang="nb-NO" baseline="0" dirty="0" err="1" smtClean="0"/>
              <a:t>high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five</a:t>
            </a:r>
            <a:r>
              <a:rPr lang="nb-NO" baseline="0" dirty="0" smtClean="0"/>
              <a:t>, gi hånd, </a:t>
            </a:r>
            <a:r>
              <a:rPr lang="nb-NO" baseline="0" dirty="0" err="1" smtClean="0"/>
              <a:t>etc</a:t>
            </a:r>
            <a:r>
              <a:rPr lang="nb-NO" baseline="0" dirty="0" smtClean="0"/>
              <a:t>…</a:t>
            </a:r>
          </a:p>
          <a:p>
            <a:endParaRPr lang="nb-NO" baseline="0" dirty="0" smtClean="0"/>
          </a:p>
          <a:p>
            <a:r>
              <a:rPr lang="nb-NO" b="1" baseline="0" dirty="0" smtClean="0"/>
              <a:t>Ta bilder her på NIVÅ 4 og 5.</a:t>
            </a:r>
          </a:p>
        </p:txBody>
      </p:sp>
    </p:spTree>
    <p:extLst>
      <p:ext uri="{BB962C8B-B14F-4D97-AF65-F5344CB8AC3E}">
        <p14:creationId xmlns:p14="http://schemas.microsoft.com/office/powerpoint/2010/main" val="1391238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Så hva kommer arbeidsglede til slutt ned til?</a:t>
            </a:r>
          </a:p>
          <a:p>
            <a:endParaRPr lang="nb-NO" dirty="0" smtClean="0"/>
          </a:p>
          <a:p>
            <a:r>
              <a:rPr lang="nb-NO" dirty="0" smtClean="0"/>
              <a:t>1?</a:t>
            </a:r>
          </a:p>
          <a:p>
            <a:r>
              <a:rPr lang="nb-NO" dirty="0" smtClean="0"/>
              <a:t>2?</a:t>
            </a:r>
          </a:p>
          <a:p>
            <a:endParaRPr lang="nb-NO" dirty="0" smtClean="0"/>
          </a:p>
          <a:p>
            <a:r>
              <a:rPr lang="nb-NO" dirty="0" smtClean="0"/>
              <a:t>Få </a:t>
            </a:r>
            <a:r>
              <a:rPr lang="nb-NO" dirty="0" err="1" smtClean="0"/>
              <a:t>evt</a:t>
            </a:r>
            <a:r>
              <a:rPr lang="nb-NO" dirty="0" smtClean="0"/>
              <a:t> folk til å </a:t>
            </a:r>
            <a:r>
              <a:rPr lang="nb-NO" dirty="0" err="1" smtClean="0"/>
              <a:t>råpe</a:t>
            </a:r>
            <a:r>
              <a:rPr lang="nb-NO" dirty="0" smtClean="0"/>
              <a:t> eller noe. Skap energi…………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3747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YUP – RESULTATER</a:t>
            </a:r>
          </a:p>
          <a:p>
            <a:endParaRPr lang="nb-NO" dirty="0" smtClean="0"/>
          </a:p>
          <a:p>
            <a:r>
              <a:rPr lang="nb-NO" dirty="0" smtClean="0"/>
              <a:t>ALLE HAR FOKUS PÅ RESULTATER</a:t>
            </a:r>
          </a:p>
          <a:p>
            <a:endParaRPr lang="nb-NO" dirty="0" smtClean="0"/>
          </a:p>
          <a:p>
            <a:r>
              <a:rPr lang="nb-NO" dirty="0" smtClean="0"/>
              <a:t>MEN</a:t>
            </a:r>
          </a:p>
          <a:p>
            <a:endParaRPr lang="nb-NO" dirty="0" smtClean="0"/>
          </a:p>
          <a:p>
            <a:r>
              <a:rPr lang="nb-NO" dirty="0" smtClean="0"/>
              <a:t>SJELDENT</a:t>
            </a:r>
            <a:r>
              <a:rPr lang="nb-NO" baseline="0" dirty="0" smtClean="0"/>
              <a:t> PÅ RELASJONER</a:t>
            </a:r>
          </a:p>
          <a:p>
            <a:endParaRPr lang="nb-NO" baseline="0" dirty="0" smtClean="0"/>
          </a:p>
          <a:p>
            <a:r>
              <a:rPr lang="nb-NO" baseline="0" dirty="0" smtClean="0"/>
              <a:t>Resultatorientert vs. Relasjonsorientert</a:t>
            </a:r>
          </a:p>
          <a:p>
            <a:endParaRPr lang="nb-NO" baseline="0" dirty="0" smtClean="0"/>
          </a:p>
          <a:p>
            <a:r>
              <a:rPr lang="nb-NO" baseline="0" dirty="0" smtClean="0"/>
              <a:t>Kombinasjonen skaper de beste resultater!!!!!!!!!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3637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Husker dere den øvelsen dere gjorde med å fortelle hverandre om EN spesifikk ting der gjorde dere GLADE?</a:t>
            </a:r>
          </a:p>
          <a:p>
            <a:endParaRPr lang="nb-NO" dirty="0" smtClean="0"/>
          </a:p>
          <a:p>
            <a:r>
              <a:rPr lang="nb-NO" dirty="0" smtClean="0"/>
              <a:t>Hva handlet historien om?  </a:t>
            </a:r>
          </a:p>
          <a:p>
            <a:endParaRPr lang="nb-NO" dirty="0" smtClean="0"/>
          </a:p>
          <a:p>
            <a:pPr marL="457200" indent="-457200">
              <a:buAutoNum type="arabicPeriod"/>
            </a:pPr>
            <a:r>
              <a:rPr lang="nb-NO" dirty="0" smtClean="0"/>
              <a:t>Resultater</a:t>
            </a:r>
          </a:p>
          <a:p>
            <a:pPr marL="457200" indent="-457200">
              <a:buAutoNum type="arabicPeriod"/>
            </a:pPr>
            <a:r>
              <a:rPr lang="nb-NO" dirty="0" smtClean="0"/>
              <a:t>Relasjoner</a:t>
            </a:r>
          </a:p>
          <a:p>
            <a:pPr marL="457200" indent="-457200">
              <a:buAutoNum type="arabicPeriod"/>
            </a:pPr>
            <a:r>
              <a:rPr lang="nb-NO" dirty="0" smtClean="0"/>
              <a:t>Begge</a:t>
            </a:r>
          </a:p>
          <a:p>
            <a:pPr marL="457200" indent="-457200">
              <a:buAutoNum type="arabicPeriod"/>
            </a:pPr>
            <a:r>
              <a:rPr lang="nb-NO" dirty="0" smtClean="0"/>
              <a:t>OG</a:t>
            </a:r>
            <a:r>
              <a:rPr lang="nb-NO" baseline="0" dirty="0" smtClean="0"/>
              <a:t> HVOR MANGE AV DERE REKKER ALDRI HÅNDEN OPP OFFENTLIG?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err="1" smtClean="0"/>
              <a:t>That’s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way</a:t>
            </a:r>
            <a:r>
              <a:rPr lang="nb-NO" dirty="0" smtClean="0"/>
              <a:t> it is and </a:t>
            </a:r>
            <a:r>
              <a:rPr lang="nb-NO" dirty="0" err="1" smtClean="0"/>
              <a:t>that’s</a:t>
            </a:r>
            <a:r>
              <a:rPr lang="nb-NO" dirty="0" smtClean="0"/>
              <a:t> </a:t>
            </a:r>
            <a:r>
              <a:rPr lang="nb-NO" dirty="0" err="1" smtClean="0"/>
              <a:t>why</a:t>
            </a:r>
            <a:r>
              <a:rPr lang="nb-NO" dirty="0" smtClean="0"/>
              <a:t> it is so </a:t>
            </a:r>
            <a:r>
              <a:rPr lang="nb-NO" dirty="0" err="1" smtClean="0"/>
              <a:t>important</a:t>
            </a:r>
            <a:r>
              <a:rPr lang="nb-NO" dirty="0" smtClean="0"/>
              <a:t> to </a:t>
            </a:r>
            <a:r>
              <a:rPr lang="nb-NO" dirty="0" err="1" smtClean="0"/>
              <a:t>remember</a:t>
            </a:r>
            <a:r>
              <a:rPr lang="nb-NO" dirty="0" smtClean="0"/>
              <a:t> </a:t>
            </a:r>
            <a:r>
              <a:rPr lang="nb-NO" dirty="0" err="1" smtClean="0"/>
              <a:t>both</a:t>
            </a:r>
            <a:r>
              <a:rPr lang="nb-NO" dirty="0" smtClean="0"/>
              <a:t>!!!!!!!!!!!!!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579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5247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TID: Vi bruker mer tid på jobben enn vi bruker på Venner,</a:t>
            </a:r>
            <a:r>
              <a:rPr lang="nb-NO" baseline="0" dirty="0" smtClean="0"/>
              <a:t> Hobby, Familie – TIL SAMMEN</a:t>
            </a:r>
          </a:p>
          <a:p>
            <a:pPr marL="0" indent="0">
              <a:buNone/>
            </a:pPr>
            <a:r>
              <a:rPr lang="nb-NO" baseline="0" dirty="0" smtClean="0"/>
              <a:t>1) Sove – 2) Jobben – 3) TV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LIVET:</a:t>
            </a:r>
            <a:r>
              <a:rPr lang="nb-NO" baseline="0" dirty="0" smtClean="0"/>
              <a:t> Mann, kone, kjæreste</a:t>
            </a:r>
          </a:p>
          <a:p>
            <a:pPr marL="0" indent="0">
              <a:buNone/>
            </a:pPr>
            <a:r>
              <a:rPr lang="nb-NO" baseline="0" dirty="0" smtClean="0"/>
              <a:t>Gode venner – Meningsfull jobb</a:t>
            </a:r>
          </a:p>
          <a:p>
            <a:pPr marL="0" indent="0">
              <a:buNone/>
            </a:pPr>
            <a:r>
              <a:rPr lang="nb-NO" baseline="0" dirty="0" smtClean="0"/>
              <a:t>Positiv psykologi</a:t>
            </a:r>
          </a:p>
          <a:p>
            <a:pPr marL="0" indent="0">
              <a:buNone/>
            </a:pPr>
            <a:endParaRPr lang="nb-NO" baseline="0" dirty="0" smtClean="0"/>
          </a:p>
          <a:p>
            <a:pPr marL="457200" marR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b-NO" dirty="0" smtClean="0"/>
              <a:t>Leve i et godt forhold - Ha et godt forhold: Menn i et godt forhold lever 6,5 år lenger – Kvinner 2,5…….!!!!!!!!!!!</a:t>
            </a:r>
          </a:p>
          <a:p>
            <a:pPr marL="457200" indent="-457200">
              <a:buAutoNum type="arabicPeriod"/>
            </a:pPr>
            <a:r>
              <a:rPr lang="nb-NO" dirty="0" smtClean="0"/>
              <a:t>Ha gode venner – Ikke 750 på FB!</a:t>
            </a:r>
          </a:p>
          <a:p>
            <a:pPr marL="457200" indent="-457200">
              <a:buAutoNum type="arabicPeriod"/>
            </a:pPr>
            <a:r>
              <a:rPr lang="nb-NO" dirty="0" smtClean="0"/>
              <a:t>Et godt og </a:t>
            </a:r>
            <a:r>
              <a:rPr lang="nb-NO" b="1" dirty="0" smtClean="0"/>
              <a:t>meningsfullt</a:t>
            </a:r>
            <a:r>
              <a:rPr lang="nb-NO" dirty="0" smtClean="0"/>
              <a:t> arbeidsliv. Ikke stor lønn men meningsfullt………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Hvis</a:t>
            </a:r>
            <a:r>
              <a:rPr lang="nb-NO" baseline="0" dirty="0" smtClean="0"/>
              <a:t> du er glad på jobben blir du mer suksessfull….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SUKSESS:</a:t>
            </a:r>
          </a:p>
          <a:p>
            <a:pPr marL="0" indent="0">
              <a:buNone/>
            </a:pPr>
            <a:r>
              <a:rPr lang="nb-NO" dirty="0" smtClean="0"/>
              <a:t>For mange er suksess = arbeidsglede og det kan være sant. Studier viser dog at arbeidsglede gir deg opp mot 5x mer suksess!!</a:t>
            </a:r>
          </a:p>
        </p:txBody>
      </p:sp>
    </p:spTree>
    <p:extLst>
      <p:ext uri="{BB962C8B-B14F-4D97-AF65-F5344CB8AC3E}">
        <p14:creationId xmlns:p14="http://schemas.microsoft.com/office/powerpoint/2010/main" val="1571706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0746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1250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363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Så langt har vi sett på:</a:t>
            </a:r>
          </a:p>
          <a:p>
            <a:pPr marL="457200" indent="-457200">
              <a:buAutoNum type="arabicPeriod"/>
            </a:pPr>
            <a:r>
              <a:rPr lang="nb-NO" dirty="0" smtClean="0"/>
              <a:t>Hva arbeidsglede er som er din følelsesmessige tilstand på jobben</a:t>
            </a:r>
          </a:p>
          <a:p>
            <a:pPr marL="457200" indent="-457200">
              <a:buAutoNum type="arabicPeriod"/>
            </a:pPr>
            <a:r>
              <a:rPr lang="nb-NO" dirty="0" smtClean="0"/>
              <a:t>Hva som gjør oss glade, resultater og relasjoner</a:t>
            </a:r>
          </a:p>
          <a:p>
            <a:pPr marL="457200" indent="-457200">
              <a:buAutoNum type="arabicPeriod"/>
            </a:pPr>
            <a:r>
              <a:rPr lang="nb-NO" dirty="0" smtClean="0"/>
              <a:t>Hva som gjør oss triste </a:t>
            </a:r>
          </a:p>
          <a:p>
            <a:pPr marL="457200" indent="-457200">
              <a:buAutoNum type="arabicPeriod"/>
            </a:pPr>
            <a:r>
              <a:rPr lang="nb-NO" dirty="0" smtClean="0"/>
              <a:t>Hvorfor arbeidsglede er så godt for ALT i organisasjonen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NÅ det VIKTIGSTE – HVORDAN kan dere her hos NOKAS skape en glad arbeidsplass?</a:t>
            </a:r>
          </a:p>
          <a:p>
            <a:pPr marL="457200" indent="-457200">
              <a:buAutoNum type="arabicPeriod"/>
            </a:pP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Mange laver nye verdier og endre på alt mulig.</a:t>
            </a:r>
          </a:p>
          <a:p>
            <a:endParaRPr lang="nb-NO" dirty="0" smtClean="0"/>
          </a:p>
          <a:p>
            <a:r>
              <a:rPr lang="nb-NO" dirty="0" smtClean="0"/>
              <a:t>Jeg tror ikke på det!!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8641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Så langt har vi sett på:</a:t>
            </a:r>
          </a:p>
          <a:p>
            <a:pPr marL="457200" indent="-457200">
              <a:buAutoNum type="arabicPeriod"/>
            </a:pPr>
            <a:r>
              <a:rPr lang="nb-NO" dirty="0" smtClean="0"/>
              <a:t>Hva arbeidsglede er som er din følelsesmessige tilstand på jobben</a:t>
            </a:r>
          </a:p>
          <a:p>
            <a:pPr marL="457200" indent="-457200">
              <a:buAutoNum type="arabicPeriod"/>
            </a:pPr>
            <a:r>
              <a:rPr lang="nb-NO" dirty="0" smtClean="0"/>
              <a:t>Hva som gjør oss glade, resultater og relasjoner</a:t>
            </a:r>
          </a:p>
          <a:p>
            <a:pPr marL="457200" indent="-457200">
              <a:buAutoNum type="arabicPeriod"/>
            </a:pPr>
            <a:r>
              <a:rPr lang="nb-NO" dirty="0" smtClean="0"/>
              <a:t>Hva som gjør oss triste </a:t>
            </a:r>
          </a:p>
          <a:p>
            <a:pPr marL="457200" indent="-457200">
              <a:buAutoNum type="arabicPeriod"/>
            </a:pPr>
            <a:r>
              <a:rPr lang="nb-NO" dirty="0" smtClean="0"/>
              <a:t>Hvorfor arbeidsglede er så godt for ALT i organisasjonen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NÅ det VIKTIGSTE – HVORDAN kan dere her hos NOKAS skape en glad arbeidsplass?</a:t>
            </a:r>
          </a:p>
          <a:p>
            <a:pPr marL="457200" indent="-457200">
              <a:buAutoNum type="arabicPeriod"/>
            </a:pP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Mange laver nye verdier og endre på alt mulig.</a:t>
            </a:r>
          </a:p>
          <a:p>
            <a:endParaRPr lang="nb-NO" dirty="0" smtClean="0"/>
          </a:p>
          <a:p>
            <a:r>
              <a:rPr lang="nb-NO" dirty="0" smtClean="0"/>
              <a:t>Jeg tror ikke på det!!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0618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Ikea vil at folks liv skal bli litt gladere og det gjennom glade ansatte………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5256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Vis det i tillegg…. Å være glad er også å være profesjonell!!</a:t>
            </a:r>
          </a:p>
          <a:p>
            <a:endParaRPr lang="nb-NO" dirty="0" smtClean="0"/>
          </a:p>
          <a:p>
            <a:r>
              <a:rPr lang="nb-NO" dirty="0" smtClean="0"/>
              <a:t>EMOSJONELL SMITTE….. Dårlig humør vs. Godt humør….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6261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Dere får kun 1 min hver for vi ønsker ikke for mye skryting… ;-)</a:t>
            </a:r>
          </a:p>
          <a:p>
            <a:endParaRPr lang="nb-NO" dirty="0" smtClean="0"/>
          </a:p>
          <a:p>
            <a:r>
              <a:rPr lang="nb-NO" dirty="0" smtClean="0"/>
              <a:t>Den eldste starter…</a:t>
            </a:r>
          </a:p>
          <a:p>
            <a:endParaRPr lang="nb-NO" dirty="0" smtClean="0"/>
          </a:p>
          <a:p>
            <a:r>
              <a:rPr lang="nb-NO" dirty="0" smtClean="0"/>
              <a:t>Og</a:t>
            </a:r>
          </a:p>
          <a:p>
            <a:endParaRPr lang="nb-NO" dirty="0" smtClean="0"/>
          </a:p>
          <a:p>
            <a:r>
              <a:rPr lang="nb-NO" dirty="0" smtClean="0"/>
              <a:t>Del mer av dette i hverdagen!!!! </a:t>
            </a:r>
          </a:p>
          <a:p>
            <a:endParaRPr lang="nb-NO" dirty="0" smtClean="0"/>
          </a:p>
          <a:p>
            <a:r>
              <a:rPr lang="nb-NO" dirty="0" smtClean="0"/>
              <a:t>Bruk det i møter. Agenda pkt. 0 er: Del noe cool du har gjort den siste uken……..</a:t>
            </a:r>
          </a:p>
          <a:p>
            <a:endParaRPr lang="nb-NO" dirty="0" smtClean="0"/>
          </a:p>
          <a:p>
            <a:r>
              <a:rPr lang="nb-NO" dirty="0" smtClean="0"/>
              <a:t>Vær glad og vis for </a:t>
            </a:r>
            <a:r>
              <a:rPr lang="nb-NO" dirty="0" err="1" smtClean="0"/>
              <a:t>crying</a:t>
            </a:r>
            <a:r>
              <a:rPr lang="nb-NO" dirty="0" smtClean="0"/>
              <a:t> </a:t>
            </a:r>
            <a:r>
              <a:rPr lang="nb-NO" dirty="0" err="1" smtClean="0"/>
              <a:t>out</a:t>
            </a:r>
            <a:r>
              <a:rPr lang="nb-NO" dirty="0" smtClean="0"/>
              <a:t> </a:t>
            </a:r>
            <a:r>
              <a:rPr lang="nb-NO" dirty="0" err="1" smtClean="0"/>
              <a:t>loud</a:t>
            </a:r>
            <a:r>
              <a:rPr lang="nb-NO" dirty="0" smtClean="0"/>
              <a:t>……..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3918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Som nevnt tidligere er resultater viktige.</a:t>
            </a:r>
          </a:p>
          <a:p>
            <a:endParaRPr lang="nb-NO" dirty="0" smtClean="0"/>
          </a:p>
          <a:p>
            <a:r>
              <a:rPr lang="nb-NO" dirty="0" smtClean="0"/>
              <a:t>Ikke mengden men følelsen av å få ting gjort..</a:t>
            </a:r>
          </a:p>
          <a:p>
            <a:endParaRPr lang="nb-NO" dirty="0" smtClean="0"/>
          </a:p>
          <a:p>
            <a:r>
              <a:rPr lang="nb-NO" dirty="0" smtClean="0"/>
              <a:t>Sett mål! De er som magneter og vil trekke deg mot det du ønsker og hjelpe deg med å få gjort det du MÅ!</a:t>
            </a:r>
          </a:p>
          <a:p>
            <a:endParaRPr lang="nb-NO" dirty="0" smtClean="0"/>
          </a:p>
          <a:p>
            <a:r>
              <a:rPr lang="nb-NO" dirty="0" smtClean="0"/>
              <a:t>To-do list: Hak ting av (det betyr de forsvinner) det gir positive følelser - EDSO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889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0571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Gå opp til en tilfeldig kollega.</a:t>
            </a:r>
          </a:p>
          <a:p>
            <a:endParaRPr lang="nb-NO" dirty="0" smtClean="0"/>
          </a:p>
          <a:p>
            <a:r>
              <a:rPr lang="nb-NO" dirty="0" smtClean="0"/>
              <a:t>TA 5</a:t>
            </a:r>
            <a:r>
              <a:rPr lang="nb-NO" baseline="0" dirty="0" smtClean="0"/>
              <a:t> MIN</a:t>
            </a:r>
          </a:p>
          <a:p>
            <a:endParaRPr lang="nb-NO" baseline="0" dirty="0" smtClean="0"/>
          </a:p>
          <a:p>
            <a:r>
              <a:rPr lang="nb-NO" baseline="0" dirty="0" smtClean="0"/>
              <a:t>Lær dem å kjenne bedre….</a:t>
            </a:r>
          </a:p>
          <a:p>
            <a:endParaRPr lang="nb-NO" baseline="0" dirty="0" smtClean="0"/>
          </a:p>
          <a:p>
            <a:r>
              <a:rPr lang="nb-NO" baseline="0" dirty="0" smtClean="0"/>
              <a:t>Ingen agenda….</a:t>
            </a:r>
          </a:p>
          <a:p>
            <a:endParaRPr lang="nb-NO" baseline="0" dirty="0" smtClean="0"/>
          </a:p>
          <a:p>
            <a:r>
              <a:rPr lang="nb-NO" baseline="0" dirty="0" smtClean="0"/>
              <a:t>HVORDAN GÅR MED DEG? HVORDAN VAR WEEKENDEN? OSV……….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Ta en kollega hver dag!! Prøv det! Merke det!</a:t>
            </a:r>
          </a:p>
          <a:p>
            <a:endParaRPr lang="nb-NO" baseline="0" dirty="0" smtClean="0"/>
          </a:p>
          <a:p>
            <a:r>
              <a:rPr lang="nb-NO" baseline="0" dirty="0" smtClean="0"/>
              <a:t>EDSO!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0325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Ta litt tid for deg selv. 2 min 5 10. det trenger ikke være lenge..</a:t>
            </a:r>
          </a:p>
          <a:p>
            <a:endParaRPr lang="nb-NO" dirty="0" smtClean="0"/>
          </a:p>
          <a:p>
            <a:r>
              <a:rPr lang="nb-NO" dirty="0" smtClean="0"/>
              <a:t>Tell til ti….</a:t>
            </a:r>
          </a:p>
          <a:p>
            <a:endParaRPr lang="nb-NO" dirty="0" smtClean="0"/>
          </a:p>
          <a:p>
            <a:r>
              <a:rPr lang="nb-NO" dirty="0" smtClean="0"/>
              <a:t>Litt som en </a:t>
            </a:r>
            <a:r>
              <a:rPr lang="nb-NO" dirty="0" err="1" smtClean="0"/>
              <a:t>light</a:t>
            </a:r>
            <a:r>
              <a:rPr lang="nb-NO" dirty="0" smtClean="0"/>
              <a:t> utgave av </a:t>
            </a:r>
            <a:r>
              <a:rPr lang="nb-NO" dirty="0" err="1" smtClean="0"/>
              <a:t>mindfullness</a:t>
            </a:r>
            <a:r>
              <a:rPr lang="nb-NO" dirty="0" smtClean="0"/>
              <a:t>……</a:t>
            </a:r>
          </a:p>
          <a:p>
            <a:endParaRPr lang="nb-NO" dirty="0" smtClean="0"/>
          </a:p>
          <a:p>
            <a:r>
              <a:rPr lang="nb-NO" dirty="0" smtClean="0"/>
              <a:t>En av symptomene ved stress er du ikke føler deg selv…….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949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Kom med en kopp kaffe også uten de har spurt.</a:t>
            </a:r>
          </a:p>
          <a:p>
            <a:endParaRPr lang="nb-NO" dirty="0" smtClean="0"/>
          </a:p>
          <a:p>
            <a:r>
              <a:rPr lang="nb-NO" dirty="0" smtClean="0"/>
              <a:t>Finn ut av hva andre digger – i TAKE 5</a:t>
            </a:r>
            <a:r>
              <a:rPr lang="nb-NO" baseline="0" dirty="0" smtClean="0"/>
              <a:t> – og bruk det. Gi dem små ting. Gjør dem glade!!</a:t>
            </a:r>
          </a:p>
          <a:p>
            <a:endParaRPr lang="nb-NO" baseline="0" dirty="0" smtClean="0"/>
          </a:p>
          <a:p>
            <a:r>
              <a:rPr lang="nb-NO" baseline="0" dirty="0" smtClean="0"/>
              <a:t>Noen som gjør dette?</a:t>
            </a:r>
          </a:p>
          <a:p>
            <a:endParaRPr lang="nb-NO" baseline="0" dirty="0" smtClean="0"/>
          </a:p>
          <a:p>
            <a:r>
              <a:rPr lang="nb-NO" baseline="0" dirty="0" smtClean="0"/>
              <a:t>Andre måter å gjøre det på? Erfaringer?</a:t>
            </a:r>
          </a:p>
          <a:p>
            <a:endParaRPr lang="nb-NO" baseline="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122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Negativity</a:t>
            </a:r>
            <a:r>
              <a:rPr lang="nb-NO" dirty="0" smtClean="0"/>
              <a:t> bias</a:t>
            </a:r>
          </a:p>
          <a:p>
            <a:endParaRPr lang="nb-NO" dirty="0" smtClean="0"/>
          </a:p>
          <a:p>
            <a:r>
              <a:rPr lang="nb-NO" dirty="0" smtClean="0"/>
              <a:t>Fra positiv psykologi.</a:t>
            </a:r>
          </a:p>
          <a:p>
            <a:endParaRPr lang="nb-NO" dirty="0" smtClean="0"/>
          </a:p>
          <a:p>
            <a:r>
              <a:rPr lang="nb-NO" dirty="0" smtClean="0"/>
              <a:t>SKRIV det gjerne ned…….. Lav en tavle, en stor vegg på kontoret, da leser du det også neste dag.</a:t>
            </a:r>
          </a:p>
          <a:p>
            <a:endParaRPr lang="nb-NO" dirty="0" smtClean="0"/>
          </a:p>
          <a:p>
            <a:r>
              <a:rPr lang="nb-NO" dirty="0" smtClean="0"/>
              <a:t>Gjør du dette i to uker viser undersøkelser at du er mye gladere i</a:t>
            </a:r>
            <a:r>
              <a:rPr lang="nb-NO" baseline="0" dirty="0" smtClean="0"/>
              <a:t> de neste 3 måneder. VILT ikke……….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Dette er jo så latterlig simpelt – </a:t>
            </a:r>
            <a:r>
              <a:rPr lang="nb-NO" baseline="0" dirty="0" err="1" smtClean="0"/>
              <a:t>Yup</a:t>
            </a:r>
            <a:r>
              <a:rPr lang="nb-NO" baseline="0" dirty="0" smtClean="0"/>
              <a:t> det er det. MEN DET VIRKER som F…</a:t>
            </a: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8495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 og stå…….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4987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Ros noen hver dag – Elefanten……..</a:t>
            </a:r>
          </a:p>
          <a:p>
            <a:endParaRPr lang="nb-NO" dirty="0" smtClean="0"/>
          </a:p>
          <a:p>
            <a:r>
              <a:rPr lang="nb-NO" dirty="0" smtClean="0"/>
              <a:t>Ikke spar på det! Det er doping!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1823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Kan gjøres uten kake og sjampagne men fungere også med ;-)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83548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2767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 Å STÅ – LIKER STÅENDE APPLAUS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674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Japan finnes det motsatte ord faktisk………….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142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Hvorfor er det sånn?</a:t>
            </a:r>
          </a:p>
          <a:p>
            <a:endParaRPr lang="nb-NO" dirty="0" smtClean="0"/>
          </a:p>
          <a:p>
            <a:r>
              <a:rPr lang="nb-NO" dirty="0" smtClean="0"/>
              <a:t>Bla fordi vi har et ord for det, vi prater om det</a:t>
            </a:r>
          </a:p>
          <a:p>
            <a:endParaRPr lang="nb-NO" dirty="0" smtClean="0"/>
          </a:p>
          <a:p>
            <a:r>
              <a:rPr lang="nb-NO" dirty="0" smtClean="0"/>
              <a:t>Vi </a:t>
            </a:r>
            <a:r>
              <a:rPr lang="nb-NO" dirty="0" smtClean="0"/>
              <a:t>forventer det</a:t>
            </a:r>
          </a:p>
          <a:p>
            <a:endParaRPr lang="nb-NO" dirty="0" smtClean="0"/>
          </a:p>
          <a:p>
            <a:r>
              <a:rPr lang="nb-NO" b="1" dirty="0" err="1" smtClean="0"/>
              <a:t>Ca</a:t>
            </a:r>
            <a:r>
              <a:rPr lang="nb-NO" b="1" dirty="0" smtClean="0"/>
              <a:t> 3,9 </a:t>
            </a:r>
            <a:r>
              <a:rPr lang="nb-NO" b="1" dirty="0" err="1" smtClean="0"/>
              <a:t>mill</a:t>
            </a:r>
            <a:r>
              <a:rPr lang="nb-NO" b="1" dirty="0" smtClean="0"/>
              <a:t> er voksne over 15 år. </a:t>
            </a:r>
            <a:r>
              <a:rPr lang="nb-NO" b="1" dirty="0" err="1" smtClean="0"/>
              <a:t>Ca</a:t>
            </a:r>
            <a:r>
              <a:rPr lang="nb-NO" b="1" dirty="0" smtClean="0"/>
              <a:t> 400000 er på lykkepiller!! Det er hver 10ende!!!!</a:t>
            </a:r>
          </a:p>
          <a:p>
            <a:endParaRPr lang="nb-NO" dirty="0" smtClean="0"/>
          </a:p>
          <a:p>
            <a:r>
              <a:rPr lang="nb-NO" dirty="0" smtClean="0"/>
              <a:t>Hvis du er </a:t>
            </a:r>
            <a:r>
              <a:rPr lang="nb-NO" dirty="0" err="1" smtClean="0"/>
              <a:t>syg</a:t>
            </a:r>
            <a:r>
              <a:rPr lang="nb-NO" dirty="0" smtClean="0"/>
              <a:t> må du hellere få en pille!</a:t>
            </a:r>
          </a:p>
          <a:p>
            <a:endParaRPr lang="nb-NO" dirty="0" smtClean="0"/>
          </a:p>
          <a:p>
            <a:r>
              <a:rPr lang="nb-NO" baseline="0" dirty="0" err="1" smtClean="0"/>
              <a:t>Find</a:t>
            </a:r>
            <a:r>
              <a:rPr lang="nb-NO" baseline="0" dirty="0" smtClean="0"/>
              <a:t> fem </a:t>
            </a:r>
            <a:r>
              <a:rPr lang="nb-NO" baseline="0" dirty="0" err="1" smtClean="0"/>
              <a:t>fejl</a:t>
            </a:r>
            <a:r>
              <a:rPr lang="nb-NO" baseline="0" dirty="0" smtClean="0"/>
              <a:t> mennesker….. = Negative mennesker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3203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BANALT…. JA</a:t>
            </a:r>
          </a:p>
          <a:p>
            <a:endParaRPr lang="nb-NO" dirty="0" smtClean="0"/>
          </a:p>
          <a:p>
            <a:r>
              <a:rPr lang="nb-NO" dirty="0" smtClean="0"/>
              <a:t>KAN</a:t>
            </a:r>
            <a:r>
              <a:rPr lang="nb-NO" baseline="0" dirty="0" smtClean="0"/>
              <a:t> JEG FÅ ET WAAUUUW ;-)</a:t>
            </a:r>
          </a:p>
          <a:p>
            <a:endParaRPr lang="nb-NO" baseline="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23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BANALT…. JA</a:t>
            </a:r>
          </a:p>
          <a:p>
            <a:endParaRPr lang="nb-NO" dirty="0" smtClean="0"/>
          </a:p>
          <a:p>
            <a:r>
              <a:rPr lang="nb-NO" dirty="0" smtClean="0"/>
              <a:t>KAN</a:t>
            </a:r>
            <a:r>
              <a:rPr lang="nb-NO" baseline="0" dirty="0" smtClean="0"/>
              <a:t> JEG FÅ ET WAAUUUW ;-)</a:t>
            </a:r>
          </a:p>
          <a:p>
            <a:endParaRPr lang="nb-NO" baseline="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3860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Compensation</a:t>
            </a:r>
            <a:r>
              <a:rPr lang="nb-NO" dirty="0" smtClean="0"/>
              <a:t> – Sammenligning er ofte </a:t>
            </a:r>
            <a:r>
              <a:rPr lang="nb-NO" dirty="0" err="1" smtClean="0"/>
              <a:t>brugt</a:t>
            </a:r>
            <a:r>
              <a:rPr lang="nb-NO" dirty="0" smtClean="0"/>
              <a:t> her. Det bliver lidt ala, hvis du trives så trives også jeg…..</a:t>
            </a:r>
            <a:endParaRPr lang="nb-NO" baseline="0" dirty="0" smtClean="0"/>
          </a:p>
          <a:p>
            <a:endParaRPr lang="nb-NO" baseline="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531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3600" b="1" dirty="0" smtClean="0"/>
              <a:t>Hvor mange av dere har prøvd å være super glad på jobben?</a:t>
            </a:r>
          </a:p>
          <a:p>
            <a:endParaRPr lang="nb-NO" sz="3600" b="1" dirty="0" smtClean="0"/>
          </a:p>
          <a:p>
            <a:r>
              <a:rPr lang="nb-NO" sz="3600" b="1" dirty="0" smtClean="0"/>
              <a:t>Hvor</a:t>
            </a:r>
            <a:r>
              <a:rPr lang="nb-NO" sz="3600" b="1" baseline="0" dirty="0" smtClean="0"/>
              <a:t> mange av dere har prøvd å være det motsatte, ulykkelig?</a:t>
            </a:r>
          </a:p>
          <a:p>
            <a:endParaRPr lang="nb-NO" sz="3600" b="1" baseline="0" dirty="0" smtClean="0"/>
          </a:p>
          <a:p>
            <a:r>
              <a:rPr lang="nb-NO" sz="3600" b="1" baseline="0" dirty="0" smtClean="0"/>
              <a:t>Hvor mange av dere mener det er viktig å være glad på jobben og mener det er noe du virkelig ønsker å være?</a:t>
            </a:r>
          </a:p>
          <a:p>
            <a:endParaRPr lang="nb-NO" sz="3600" b="1" baseline="0" dirty="0" smtClean="0"/>
          </a:p>
          <a:p>
            <a:r>
              <a:rPr lang="nb-NO" sz="3600" b="1" baseline="0" dirty="0" smtClean="0"/>
              <a:t>DET ER DERE IKKE ALENE OM!</a:t>
            </a: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299321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dertite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584200">
              <a:lnSpc>
                <a:spcPct val="100000"/>
              </a:lnSpc>
              <a:defRPr sz="96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600">
                <a:solidFill>
                  <a:srgbClr val="EE7501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54130" y="0"/>
            <a:ext cx="11475426" cy="2223428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00"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654130" y="2280753"/>
            <a:ext cx="11475426" cy="7472847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>
                <a:uFill>
                  <a:solidFill>
                    <a:srgbClr val="FFFFFF"/>
                  </a:solidFill>
                </a:uFill>
              </a:defRPr>
            </a:lvl1pPr>
            <a:lvl2pPr marL="742950" indent="-285750">
              <a:lnSpc>
                <a:spcPct val="20000"/>
              </a:lnSpc>
              <a:spcBef>
                <a:spcPts val="1100"/>
              </a:spcBef>
              <a:defRPr sz="3600">
                <a:uFill>
                  <a:solidFill>
                    <a:srgbClr val="FFFFFF"/>
                  </a:solidFill>
                </a:uFill>
              </a:defRPr>
            </a:lvl2pPr>
            <a:lvl3pPr marL="1143000" indent="-228600">
              <a:lnSpc>
                <a:spcPct val="20000"/>
              </a:lnSpc>
              <a:spcBef>
                <a:spcPts val="800"/>
              </a:spcBef>
              <a:defRPr sz="3000">
                <a:uFill>
                  <a:solidFill>
                    <a:srgbClr val="FFFFFF"/>
                  </a:solidFill>
                </a:uFill>
              </a:defRPr>
            </a:lvl3pPr>
            <a:lvl4pPr marL="1600200" indent="-228600">
              <a:lnSpc>
                <a:spcPct val="20000"/>
              </a:lnSpc>
              <a:spcBef>
                <a:spcPts val="500"/>
              </a:spcBef>
              <a:defRPr sz="2400">
                <a:uFill>
                  <a:solidFill>
                    <a:srgbClr val="FFFFFF"/>
                  </a:solidFill>
                </a:uFill>
              </a:defRPr>
            </a:lvl4pPr>
            <a:lvl5pPr marL="2057400" indent="-228600">
              <a:lnSpc>
                <a:spcPct val="20000"/>
              </a:lnSpc>
              <a:spcBef>
                <a:spcPts val="200"/>
              </a:spcBef>
              <a:defRPr sz="2400"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600"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000"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10724046" y="8883474"/>
            <a:ext cx="359024" cy="381001"/>
          </a:xfrm>
          <a:prstGeom prst="rect">
            <a:avLst/>
          </a:prstGeom>
        </p:spPr>
        <p:txBody>
          <a:bodyPr/>
          <a:lstStyle>
            <a:lvl1pPr>
              <a:defRPr sz="2600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654130" y="0"/>
            <a:ext cx="11473379" cy="2221381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00"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654130" y="2280753"/>
            <a:ext cx="11473379" cy="7472847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>
                <a:uFill>
                  <a:solidFill>
                    <a:srgbClr val="FFFFFF"/>
                  </a:solidFill>
                </a:uFill>
              </a:defRPr>
            </a:lvl1pPr>
            <a:lvl2pPr marL="742950" indent="-285750">
              <a:lnSpc>
                <a:spcPct val="20000"/>
              </a:lnSpc>
              <a:spcBef>
                <a:spcPts val="1100"/>
              </a:spcBef>
              <a:defRPr sz="3600">
                <a:uFill>
                  <a:solidFill>
                    <a:srgbClr val="FFFFFF"/>
                  </a:solidFill>
                </a:uFill>
              </a:defRPr>
            </a:lvl2pPr>
            <a:lvl3pPr marL="1143000" indent="-228600">
              <a:lnSpc>
                <a:spcPct val="20000"/>
              </a:lnSpc>
              <a:spcBef>
                <a:spcPts val="800"/>
              </a:spcBef>
              <a:defRPr sz="3000">
                <a:uFill>
                  <a:solidFill>
                    <a:srgbClr val="FFFFFF"/>
                  </a:solidFill>
                </a:uFill>
              </a:defRPr>
            </a:lvl3pPr>
            <a:lvl4pPr marL="1600200" indent="-228600">
              <a:lnSpc>
                <a:spcPct val="20000"/>
              </a:lnSpc>
              <a:spcBef>
                <a:spcPts val="500"/>
              </a:spcBef>
              <a:defRPr sz="2400">
                <a:uFill>
                  <a:solidFill>
                    <a:srgbClr val="FFFFFF"/>
                  </a:solidFill>
                </a:uFill>
              </a:defRPr>
            </a:lvl4pPr>
            <a:lvl5pPr marL="2057400" indent="-228600">
              <a:lnSpc>
                <a:spcPct val="20000"/>
              </a:lnSpc>
              <a:spcBef>
                <a:spcPts val="200"/>
              </a:spcBef>
              <a:defRPr sz="2400"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600"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000"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10723022" y="8883474"/>
            <a:ext cx="359024" cy="381001"/>
          </a:xfrm>
          <a:prstGeom prst="rect">
            <a:avLst/>
          </a:prstGeom>
        </p:spPr>
        <p:txBody>
          <a:bodyPr/>
          <a:lstStyle>
            <a:lvl1pPr>
              <a:defRPr sz="2600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ontortem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52590" y="0"/>
            <a:ext cx="11516884" cy="2260281"/>
          </a:xfrm>
          <a:prstGeom prst="rect">
            <a:avLst/>
          </a:prstGeom>
        </p:spPr>
        <p:txBody>
          <a:bodyPr/>
          <a:lstStyle>
            <a:lvl1pPr defTabSz="660378">
              <a:lnSpc>
                <a:spcPct val="20000"/>
              </a:lnSpc>
              <a:defRPr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00"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652590" y="2278147"/>
            <a:ext cx="11516884" cy="7475454"/>
          </a:xfrm>
          <a:prstGeom prst="rect">
            <a:avLst/>
          </a:prstGeom>
        </p:spPr>
        <p:txBody>
          <a:bodyPr/>
          <a:lstStyle>
            <a:lvl1pPr marL="508000" indent="-508000" defTabSz="660378">
              <a:lnSpc>
                <a:spcPct val="20000"/>
              </a:lnSpc>
              <a:defRPr>
                <a:uFill>
                  <a:solidFill>
                    <a:srgbClr val="FFFFFF"/>
                  </a:solidFill>
                </a:uFill>
              </a:defRPr>
            </a:lvl1pPr>
            <a:lvl2pPr marL="1092074" indent="-418974" defTabSz="660378">
              <a:lnSpc>
                <a:spcPct val="20000"/>
              </a:lnSpc>
              <a:spcBef>
                <a:spcPts val="1100"/>
              </a:spcBef>
              <a:defRPr sz="3200">
                <a:uFill>
                  <a:solidFill>
                    <a:srgbClr val="FFFFFF"/>
                  </a:solidFill>
                </a:uFill>
              </a:defRPr>
            </a:lvl2pPr>
            <a:lvl3pPr marL="1676400" indent="-330200" defTabSz="660378">
              <a:lnSpc>
                <a:spcPct val="20000"/>
              </a:lnSpc>
              <a:spcBef>
                <a:spcPts val="800"/>
              </a:spcBef>
              <a:defRPr sz="2800">
                <a:uFill>
                  <a:solidFill>
                    <a:srgbClr val="FFFFFF"/>
                  </a:solidFill>
                </a:uFill>
              </a:defRPr>
            </a:lvl3pPr>
            <a:lvl4pPr marL="2349500" indent="-330200" defTabSz="660378">
              <a:lnSpc>
                <a:spcPct val="20000"/>
              </a:lnSpc>
              <a:spcBef>
                <a:spcPts val="500"/>
              </a:spcBef>
              <a:defRPr sz="2400">
                <a:uFill>
                  <a:solidFill>
                    <a:srgbClr val="FFFFFF"/>
                  </a:solidFill>
                </a:uFill>
              </a:defRPr>
            </a:lvl4pPr>
            <a:lvl5pPr marL="3022600" indent="-330200" defTabSz="660378">
              <a:lnSpc>
                <a:spcPct val="20000"/>
              </a:lnSpc>
              <a:spcBef>
                <a:spcPts val="200"/>
              </a:spcBef>
              <a:defRPr sz="2400"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xfrm>
            <a:off x="10744809" y="8880861"/>
            <a:ext cx="1352154" cy="1333501"/>
          </a:xfrm>
          <a:prstGeom prst="rect">
            <a:avLst/>
          </a:prstGeom>
        </p:spPr>
        <p:txBody>
          <a:bodyPr/>
          <a:lstStyle>
            <a:lvl1pPr defTabSz="863600">
              <a:defRPr sz="9000" b="1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54130" y="0"/>
            <a:ext cx="11440621" cy="2188623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00"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54130" y="2280753"/>
            <a:ext cx="11440621" cy="7472847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>
                <a:uFill>
                  <a:solidFill>
                    <a:srgbClr val="FFFFFF"/>
                  </a:solidFill>
                </a:uFill>
              </a:defRPr>
            </a:lvl1pPr>
            <a:lvl2pPr marL="742950" indent="-285750">
              <a:lnSpc>
                <a:spcPct val="20000"/>
              </a:lnSpc>
              <a:spcBef>
                <a:spcPts val="1100"/>
              </a:spcBef>
              <a:defRPr sz="3600">
                <a:uFill>
                  <a:solidFill>
                    <a:srgbClr val="FFFFFF"/>
                  </a:solidFill>
                </a:uFill>
              </a:defRPr>
            </a:lvl2pPr>
            <a:lvl3pPr marL="1143000" indent="-228600">
              <a:lnSpc>
                <a:spcPct val="20000"/>
              </a:lnSpc>
              <a:spcBef>
                <a:spcPts val="800"/>
              </a:spcBef>
              <a:defRPr sz="3000">
                <a:uFill>
                  <a:solidFill>
                    <a:srgbClr val="FFFFFF"/>
                  </a:solidFill>
                </a:uFill>
              </a:defRPr>
            </a:lvl3pPr>
            <a:lvl4pPr marL="1600200" indent="-228600">
              <a:lnSpc>
                <a:spcPct val="20000"/>
              </a:lnSpc>
              <a:spcBef>
                <a:spcPts val="500"/>
              </a:spcBef>
              <a:defRPr sz="2400">
                <a:uFill>
                  <a:solidFill>
                    <a:srgbClr val="FFFFFF"/>
                  </a:solidFill>
                </a:uFill>
              </a:defRPr>
            </a:lvl4pPr>
            <a:lvl5pPr marL="2057400" indent="-228600">
              <a:lnSpc>
                <a:spcPct val="20000"/>
              </a:lnSpc>
              <a:spcBef>
                <a:spcPts val="200"/>
              </a:spcBef>
              <a:defRPr sz="2400"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600"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000"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10706643" y="8883474"/>
            <a:ext cx="359024" cy="381001"/>
          </a:xfrm>
          <a:prstGeom prst="rect">
            <a:avLst/>
          </a:prstGeom>
        </p:spPr>
        <p:txBody>
          <a:bodyPr/>
          <a:lstStyle>
            <a:lvl1pPr>
              <a:defRPr sz="2600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1100"/>
              </a:spcBef>
              <a:defRPr sz="3600"/>
            </a:lvl2pPr>
            <a:lvl3pPr marL="1143000" indent="-228600">
              <a:spcBef>
                <a:spcPts val="800"/>
              </a:spcBef>
              <a:defRPr sz="3000"/>
            </a:lvl3pPr>
            <a:lvl4pPr marL="1600200" indent="-228600">
              <a:spcBef>
                <a:spcPts val="500"/>
              </a:spcBef>
              <a:defRPr sz="2400"/>
            </a:lvl4pPr>
            <a:lvl5pPr marL="2057400" indent="-228600">
              <a:spcBef>
                <a:spcPts val="200"/>
              </a:spcBef>
              <a:defRPr sz="2400"/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grpSp>
        <p:nvGrpSpPr>
          <p:cNvPr id="63" name="Group 63"/>
          <p:cNvGrpSpPr/>
          <p:nvPr/>
        </p:nvGrpSpPr>
        <p:grpSpPr>
          <a:xfrm>
            <a:off x="10342650" y="6302407"/>
            <a:ext cx="3153164" cy="3059091"/>
            <a:chOff x="261255" y="120815"/>
            <a:chExt cx="3153163" cy="3059089"/>
          </a:xfrm>
        </p:grpSpPr>
        <p:sp>
          <p:nvSpPr>
            <p:cNvPr id="61" name="Shape 61"/>
            <p:cNvSpPr/>
            <p:nvPr/>
          </p:nvSpPr>
          <p:spPr>
            <a:xfrm>
              <a:off x="758280" y="2595893"/>
              <a:ext cx="552731" cy="519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pic>
          <p:nvPicPr>
            <p:cNvPr id="62" name="glad mand thumbs up hjørne.pdf"/>
            <p:cNvPicPr/>
            <p:nvPr/>
          </p:nvPicPr>
          <p:blipFill>
            <a:blip r:embed="rId2">
              <a:extLst/>
            </a:blip>
            <a:srcRect r="22147"/>
            <a:stretch>
              <a:fillRect/>
            </a:stretch>
          </p:blipFill>
          <p:spPr>
            <a:xfrm>
              <a:off x="261255" y="120815"/>
              <a:ext cx="3153165" cy="3059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651205" y="-2514"/>
            <a:ext cx="11702390" cy="9084074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p ko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11811727" y="8873066"/>
            <a:ext cx="880535" cy="880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68" name="glad mand blå graduat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5118" y="6400426"/>
            <a:ext cx="3733270" cy="537302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651205" y="-992"/>
            <a:ext cx="11702390" cy="9082552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lnSpc>
                <a:spcPct val="100000"/>
              </a:lnSpc>
              <a:defRPr sz="10000">
                <a:solidFill>
                  <a:srgbClr val="EE7502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2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andre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829734" y="9082285"/>
            <a:ext cx="14664269" cy="2590802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51205" y="661987"/>
            <a:ext cx="7258765" cy="8429626"/>
          </a:xfrm>
          <a:prstGeom prst="rect">
            <a:avLst/>
          </a:prstGeom>
        </p:spPr>
        <p:txBody>
          <a:bodyPr anchor="t"/>
          <a:lstStyle>
            <a:lvl1pPr defTabSz="584200">
              <a:lnSpc>
                <a:spcPct val="100000"/>
              </a:lnSpc>
              <a:defRPr sz="60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666657" y="1938006"/>
            <a:ext cx="6728379" cy="10398219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erson kop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richardBranson.jp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7828029" y="-341652"/>
            <a:ext cx="21076668" cy="1361981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6169991" y="651933"/>
            <a:ext cx="6180693" cy="842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r">
              <a:defRPr sz="1800"/>
            </a:pPr>
            <a:r>
              <a:rPr sz="50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“</a:t>
            </a:r>
            <a:r>
              <a:rPr sz="5000" i="1">
                <a:solidFill>
                  <a:srgbClr val="F38900"/>
                </a:solidFill>
                <a:latin typeface="+mn-lt"/>
                <a:ea typeface="+mn-ea"/>
                <a:cs typeface="+mn-cs"/>
                <a:sym typeface="Helvetica Light"/>
              </a:rPr>
              <a:t>Sjov</a:t>
            </a:r>
            <a:r>
              <a:rPr sz="50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 er hemmeligheden bag Virgins succes.”</a:t>
            </a:r>
          </a:p>
          <a:p>
            <a:pPr lvl="0" algn="r">
              <a:defRPr sz="1800"/>
            </a:pPr>
            <a:endParaRPr sz="2600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  <a:p>
            <a:pPr lvl="0" algn="r">
              <a:defRPr sz="1800"/>
            </a:pPr>
            <a:r>
              <a: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Sir Richard Branson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51205" y="661987"/>
            <a:ext cx="7258765" cy="8429626"/>
          </a:xfrm>
          <a:prstGeom prst="rect">
            <a:avLst/>
          </a:prstGeom>
        </p:spPr>
        <p:txBody>
          <a:bodyPr anchor="t"/>
          <a:lstStyle>
            <a:lvl1pPr defTabSz="584200">
              <a:lnSpc>
                <a:spcPct val="100000"/>
              </a:lnSpc>
              <a:defRPr sz="60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666657" y="1938006"/>
            <a:ext cx="6728379" cy="10398219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1811727" y="8873066"/>
            <a:ext cx="880535" cy="880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87" name="glad mand blå graduat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5118" y="6400426"/>
            <a:ext cx="3733270" cy="537302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body" idx="1"/>
          </p:nvPr>
        </p:nvSpPr>
        <p:spPr>
          <a:xfrm>
            <a:off x="658939" y="22368"/>
            <a:ext cx="11686922" cy="9058188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>
              <a:spcBef>
                <a:spcPts val="30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5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0" indent="0">
              <a:spcBef>
                <a:spcPts val="5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0" indent="0">
              <a:spcBef>
                <a:spcPts val="5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0" indent="0">
              <a:spcBef>
                <a:spcPts val="5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uFillTx/>
              </a:defRPr>
            </a:pPr>
            <a:r>
              <a:rPr sz="35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660400" y="651933"/>
            <a:ext cx="11684000" cy="84497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84200">
              <a:lnSpc>
                <a:spcPct val="90000"/>
              </a:lnSpc>
              <a:defRPr sz="5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ør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660400" y="651933"/>
            <a:ext cx="11684000" cy="84497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84200">
              <a:lnSpc>
                <a:spcPct val="90000"/>
              </a:lnSpc>
              <a:defRPr sz="5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rs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11811727" y="8873066"/>
            <a:ext cx="880535" cy="880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96" name="glad mand blå graduat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5118" y="6400426"/>
            <a:ext cx="3733270" cy="5373021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651205" y="4167"/>
            <a:ext cx="11702390" cy="9077393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grpSp>
        <p:nvGrpSpPr>
          <p:cNvPr id="102" name="Group 102"/>
          <p:cNvGrpSpPr/>
          <p:nvPr/>
        </p:nvGrpSpPr>
        <p:grpSpPr>
          <a:xfrm>
            <a:off x="10342650" y="6302407"/>
            <a:ext cx="3153164" cy="3059091"/>
            <a:chOff x="261255" y="120815"/>
            <a:chExt cx="3153163" cy="3059089"/>
          </a:xfrm>
        </p:grpSpPr>
        <p:sp>
          <p:nvSpPr>
            <p:cNvPr id="100" name="Shape 100"/>
            <p:cNvSpPr/>
            <p:nvPr/>
          </p:nvSpPr>
          <p:spPr>
            <a:xfrm>
              <a:off x="758280" y="2595893"/>
              <a:ext cx="552731" cy="519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pic>
          <p:nvPicPr>
            <p:cNvPr id="101" name="glad mand thumbs up hjørne.pdf"/>
            <p:cNvPicPr/>
            <p:nvPr/>
          </p:nvPicPr>
          <p:blipFill>
            <a:blip r:embed="rId2">
              <a:extLst/>
            </a:blip>
            <a:srcRect r="22147"/>
            <a:stretch>
              <a:fillRect/>
            </a:stretch>
          </p:blipFill>
          <p:spPr>
            <a:xfrm>
              <a:off x="261255" y="120815"/>
              <a:ext cx="3153165" cy="3059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51205" y="-2514"/>
            <a:ext cx="11702390" cy="9084074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&amp;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116" name="samtale.pdf"/>
          <p:cNvPicPr/>
          <p:nvPr/>
        </p:nvPicPr>
        <p:blipFill>
          <a:blip r:embed="rId2">
            <a:extLst/>
          </a:blip>
          <a:srcRect t="172" b="172"/>
          <a:stretch>
            <a:fillRect/>
          </a:stretch>
        </p:blipFill>
        <p:spPr>
          <a:xfrm>
            <a:off x="5714630" y="6613128"/>
            <a:ext cx="8010402" cy="311522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651205" y="651933"/>
            <a:ext cx="11702390" cy="8429627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120" name="spørgsmål.pdf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065845" y="649155"/>
            <a:ext cx="8737784" cy="13424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ør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660400" y="651933"/>
            <a:ext cx="11684000" cy="84497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84200">
              <a:lnSpc>
                <a:spcPct val="90000"/>
              </a:lnSpc>
              <a:defRPr sz="14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651205" y="-2514"/>
            <a:ext cx="11702390" cy="9084074"/>
          </a:xfrm>
          <a:prstGeom prst="rect">
            <a:avLst/>
          </a:prstGeom>
        </p:spPr>
        <p:txBody>
          <a:bodyPr/>
          <a:lstStyle>
            <a:lvl1pPr algn="ctr"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  <p:grpSp>
        <p:nvGrpSpPr>
          <p:cNvPr id="134" name="Group 134"/>
          <p:cNvGrpSpPr/>
          <p:nvPr/>
        </p:nvGrpSpPr>
        <p:grpSpPr>
          <a:xfrm>
            <a:off x="10342650" y="6302407"/>
            <a:ext cx="3153164" cy="3059091"/>
            <a:chOff x="261255" y="120815"/>
            <a:chExt cx="3153163" cy="3059089"/>
          </a:xfrm>
        </p:grpSpPr>
        <p:sp>
          <p:nvSpPr>
            <p:cNvPr id="132" name="Shape 132"/>
            <p:cNvSpPr/>
            <p:nvPr/>
          </p:nvSpPr>
          <p:spPr>
            <a:xfrm>
              <a:off x="758280" y="2595893"/>
              <a:ext cx="552731" cy="519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pic>
          <p:nvPicPr>
            <p:cNvPr id="133" name="glad mand thumbs up hjørne.pdf"/>
            <p:cNvPicPr/>
            <p:nvPr/>
          </p:nvPicPr>
          <p:blipFill>
            <a:blip r:embed="rId2">
              <a:extLst/>
            </a:blip>
            <a:srcRect r="22147"/>
            <a:stretch>
              <a:fillRect/>
            </a:stretch>
          </p:blipFill>
          <p:spPr>
            <a:xfrm>
              <a:off x="261255" y="120815"/>
              <a:ext cx="3153165" cy="3059090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9330124" y="8888889"/>
            <a:ext cx="2897394" cy="876301"/>
          </a:xfrm>
          <a:prstGeom prst="rect">
            <a:avLst/>
          </a:prstGeom>
        </p:spPr>
        <p:txBody>
          <a:bodyPr wrap="square"/>
          <a:lstStyle>
            <a:lvl1pPr algn="ctr" defTabSz="457200">
              <a:lnSpc>
                <a:spcPct val="49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60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9332173" y="8888889"/>
            <a:ext cx="3001897" cy="321061"/>
          </a:xfrm>
          <a:prstGeom prst="rect">
            <a:avLst/>
          </a:prstGeom>
        </p:spPr>
        <p:txBody>
          <a:bodyPr wrap="square"/>
          <a:lstStyle>
            <a:lvl1pPr defTabSz="457200">
              <a:lnSpc>
                <a:spcPct val="97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uFillTx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9332173" y="8888889"/>
            <a:ext cx="3001897" cy="321061"/>
          </a:xfrm>
          <a:prstGeom prst="rect">
            <a:avLst/>
          </a:prstGeom>
        </p:spPr>
        <p:txBody>
          <a:bodyPr wrap="square"/>
          <a:lstStyle>
            <a:lvl1pPr defTabSz="457200">
              <a:lnSpc>
                <a:spcPct val="97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uFillTx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60400" y="651933"/>
            <a:ext cx="11684000" cy="84497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84200">
              <a:lnSpc>
                <a:spcPct val="90000"/>
              </a:lnSpc>
              <a:defRPr sz="14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lodre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defTabSz="584200">
              <a:lnSpc>
                <a:spcPct val="100000"/>
              </a:lnSpc>
              <a:defRPr sz="26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6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defTabSz="584200">
              <a:lnSpc>
                <a:spcPct val="100000"/>
              </a:lnSpc>
              <a:spcBef>
                <a:spcPts val="0"/>
              </a:spcBef>
              <a:buFontTx/>
              <a:defRPr sz="75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0E030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øvers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EE7501"/>
                </a:solid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551089" indent="-551089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buChar char="•"/>
              <a:defRPr sz="45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93989" indent="-551089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buChar char="•"/>
              <a:defRPr sz="45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440089" indent="-551089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buChar char="•"/>
              <a:defRPr sz="45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884589" indent="-551089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buChar char="•"/>
              <a:defRPr sz="45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29089" indent="-551089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buChar char="•"/>
              <a:defRPr sz="45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67894" indent="-467894">
              <a:buSzPct val="75000"/>
              <a:buFontTx/>
              <a:buChar char="•"/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 marL="912394" indent="-467894">
              <a:buSzPct val="75000"/>
              <a:buFontTx/>
              <a:buChar char="•"/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 marL="1356894" indent="-467894">
              <a:buSzPct val="75000"/>
              <a:buFontTx/>
              <a:buChar char="•"/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 marL="1801394" indent="-467894">
              <a:buSzPct val="75000"/>
              <a:buFontTx/>
              <a:buChar char="•"/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 marL="2245894" indent="-467894">
              <a:buSzPct val="75000"/>
              <a:buFontTx/>
              <a:buChar char="•"/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3823" y="118796"/>
            <a:ext cx="11686922" cy="2162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3823" y="2281711"/>
            <a:ext cx="11686922" cy="7468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 marL="742950" indent="-285750">
              <a:spcBef>
                <a:spcPts val="1100"/>
              </a:spcBef>
              <a:defRPr sz="3600"/>
            </a:lvl2pPr>
            <a:lvl3pPr marL="1143000" indent="-228600">
              <a:spcBef>
                <a:spcPts val="800"/>
              </a:spcBef>
              <a:defRPr sz="3000"/>
            </a:lvl3pPr>
            <a:lvl4pPr marL="1600200" indent="-228600">
              <a:spcBef>
                <a:spcPts val="500"/>
              </a:spcBef>
              <a:defRPr sz="2400"/>
            </a:lvl4pPr>
            <a:lvl5pPr marL="2057400" indent="-228600">
              <a:spcBef>
                <a:spcPts val="200"/>
              </a:spcBef>
              <a:defRPr sz="2400"/>
            </a:lvl5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0832556" y="8885156"/>
            <a:ext cx="323479" cy="3210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22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2" r:id="rId28"/>
    <p:sldLayoutId id="2147483683" r:id="rId29"/>
    <p:sldLayoutId id="2147483686" r:id="rId30"/>
    <p:sldLayoutId id="2147483687" r:id="rId31"/>
    <p:sldLayoutId id="2147483690" r:id="rId32"/>
    <p:sldLayoutId id="2147483691" r:id="rId33"/>
  </p:sldLayoutIdLst>
  <p:transition spd="med"/>
  <p:txStyles>
    <p:titleStyle>
      <a:lvl1pPr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1pPr>
      <a:lvl2pPr indent="2286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2pPr>
      <a:lvl3pPr indent="4572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3pPr>
      <a:lvl4pPr indent="6858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4pPr>
      <a:lvl5pPr indent="9144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5pPr>
      <a:lvl6pPr indent="11430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6pPr>
      <a:lvl7pPr indent="13716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7pPr>
      <a:lvl8pPr indent="16002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8pPr>
      <a:lvl9pPr indent="1828800" defTabSz="449262">
        <a:lnSpc>
          <a:spcPct val="93000"/>
        </a:lnSpc>
        <a:defRPr sz="5600">
          <a:uFill>
            <a:solidFill/>
          </a:uFill>
          <a:latin typeface="+mj-lt"/>
          <a:ea typeface="+mj-ea"/>
          <a:cs typeface="+mj-cs"/>
          <a:sym typeface="Arial"/>
        </a:defRPr>
      </a:lvl9pPr>
    </p:titleStyle>
    <p:bodyStyle>
      <a:lvl1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1pPr>
      <a:lvl2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2pPr>
      <a:lvl3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3pPr>
      <a:lvl4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4pPr>
      <a:lvl5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5pPr>
      <a:lvl6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6pPr>
      <a:lvl7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7pPr>
      <a:lvl8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8pPr>
      <a:lvl9pPr marL="342900" indent="-342900" defTabSz="449262">
        <a:lnSpc>
          <a:spcPct val="93000"/>
        </a:lnSpc>
        <a:spcBef>
          <a:spcPts val="1400"/>
        </a:spcBef>
        <a:buFont typeface="Times New Roman"/>
        <a:defRPr sz="4000">
          <a:uFill>
            <a:solidFill/>
          </a:uFill>
          <a:latin typeface="+mj-lt"/>
          <a:ea typeface="+mj-ea"/>
          <a:cs typeface="+mj-cs"/>
          <a:sym typeface="Arial"/>
        </a:defRPr>
      </a:lvl9pPr>
    </p:bodyStyle>
    <p:otherStyle>
      <a:lvl1pPr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defTabSz="584200">
        <a:defRPr sz="2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660398" y="7172799"/>
            <a:ext cx="11684003" cy="1357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lnSpc>
                <a:spcPct val="90000"/>
              </a:lnSpc>
              <a:defRPr sz="1800"/>
            </a:pPr>
            <a:r>
              <a:rPr lang="nb-NO" sz="48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Henrik Mærsk</a:t>
            </a:r>
          </a:p>
          <a:p>
            <a:pPr lvl="0" algn="ctr">
              <a:lnSpc>
                <a:spcPct val="90000"/>
              </a:lnSpc>
              <a:defRPr sz="1800"/>
            </a:pPr>
            <a:r>
              <a:rPr sz="48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Chief </a:t>
            </a:r>
            <a:r>
              <a:rPr sz="4800" dirty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Happiness Officer</a:t>
            </a:r>
          </a:p>
        </p:txBody>
      </p:sp>
      <p:pic>
        <p:nvPicPr>
          <p:cNvPr id="163" name="woohoo partner 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2399" y="4028786"/>
            <a:ext cx="6480000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62"/>
          <p:cNvSpPr/>
          <p:nvPr/>
        </p:nvSpPr>
        <p:spPr>
          <a:xfrm>
            <a:off x="660398" y="1342433"/>
            <a:ext cx="11684003" cy="182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lnSpc>
                <a:spcPct val="90000"/>
              </a:lnSpc>
              <a:defRPr sz="1800"/>
            </a:pPr>
            <a:r>
              <a:rPr lang="nb-NO" sz="66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Glade </a:t>
            </a:r>
            <a:r>
              <a:rPr lang="nb-NO" sz="6600" dirty="0" smtClean="0">
                <a:solidFill>
                  <a:schemeClr val="bg1"/>
                </a:solidFill>
                <a:latin typeface="Sketch Block Bold" panose="02000000000000000000" pitchFamily="50" charset="0"/>
              </a:rPr>
              <a:t>arbeidsplasser er fremtidens </a:t>
            </a:r>
            <a:r>
              <a:rPr lang="nb-NO" sz="66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vinnere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532312" y="8827593"/>
            <a:ext cx="1194017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515" tIns="65515" rIns="65515" bIns="65515">
            <a:spAutoFit/>
          </a:bodyPr>
          <a:lstStyle>
            <a:lvl1pPr marR="457200" algn="ctr" defTabSz="457200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  <a:tab pos="7632700" algn="l"/>
                <a:tab pos="8077200" algn="l"/>
                <a:tab pos="8534400" algn="l"/>
                <a:tab pos="8978900" algn="l"/>
              </a:tabLst>
              <a:defRPr sz="2400" i="1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 i="0"/>
            </a:pPr>
            <a:r>
              <a:rPr sz="2400" i="1"/>
              <a:t>Source: European Social Survey</a:t>
            </a:r>
          </a:p>
        </p:txBody>
      </p:sp>
      <p:sp>
        <p:nvSpPr>
          <p:cNvPr id="255" name="Shape 255"/>
          <p:cNvSpPr/>
          <p:nvPr/>
        </p:nvSpPr>
        <p:spPr>
          <a:xfrm>
            <a:off x="790765" y="358095"/>
            <a:ext cx="11423270" cy="953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515" tIns="65515" rIns="65515" bIns="65515">
            <a:spAutoFit/>
          </a:bodyPr>
          <a:lstStyle>
            <a:lvl1pPr marL="39199" marR="39199" algn="ctr" defTabSz="449262">
              <a:lnSpc>
                <a:spcPct val="80000"/>
              </a:lnSpc>
              <a:buFont typeface="Trebuchet MS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  <a:tab pos="9474200" algn="l"/>
              </a:tabLst>
              <a:defRPr sz="3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Job Satisfaction and satisfaction with work-life balance among people in paid work, by European country</a:t>
            </a:r>
          </a:p>
        </p:txBody>
      </p:sp>
      <p:pic>
        <p:nvPicPr>
          <p:cNvPr id="256" name="Work_and_wellbeing_beskåre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9506" y="1430329"/>
            <a:ext cx="6545788" cy="7279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660400" y="1477123"/>
            <a:ext cx="11684000" cy="1957452"/>
          </a:xfrm>
          <a:prstGeom prst="rect">
            <a:avLst/>
          </a:prstGeom>
        </p:spPr>
        <p:txBody>
          <a:bodyPr>
            <a:normAutofit/>
          </a:bodyPr>
          <a:lstStyle>
            <a:lvl1pPr defTabSz="473201">
              <a:defRPr sz="8343">
                <a:solidFill>
                  <a:srgbClr val="0E030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343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Arbeidsglede</a:t>
            </a:r>
            <a:r>
              <a:rPr lang="nb-NO" sz="8343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 er</a:t>
            </a:r>
            <a:r>
              <a:rPr sz="8343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…</a:t>
            </a:r>
            <a:endParaRPr sz="8343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body" idx="4294967295"/>
          </p:nvPr>
        </p:nvSpPr>
        <p:spPr>
          <a:xfrm>
            <a:off x="952500" y="4399892"/>
            <a:ext cx="11099800" cy="304912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buSzTx/>
              <a:buFont typeface="Times New Roman"/>
              <a:buNone/>
              <a:defRPr sz="1800">
                <a:uFillTx/>
              </a:defRPr>
            </a:pPr>
            <a:r>
              <a:rPr lang="nb-NO" sz="7500" dirty="0" smtClean="0">
                <a:uFill>
                  <a:solidFill/>
                </a:uFill>
                <a:latin typeface="Sketch Block Bold" panose="02000000000000000000" pitchFamily="50" charset="0"/>
              </a:rPr>
              <a:t>En</a:t>
            </a:r>
            <a:r>
              <a:rPr sz="7500" dirty="0" smtClean="0">
                <a:uFill>
                  <a:solidFill/>
                </a:uFill>
                <a:latin typeface="Sketch Block Bold" panose="02000000000000000000" pitchFamily="50" charset="0"/>
              </a:rPr>
              <a:t> </a:t>
            </a:r>
            <a:r>
              <a:rPr lang="nb-NO" sz="7500" dirty="0" smtClean="0">
                <a:solidFill>
                  <a:srgbClr val="EE7502"/>
                </a:solidFill>
                <a:uFill>
                  <a:solidFill/>
                </a:uFill>
                <a:latin typeface="Sketch Block Bold" panose="02000000000000000000" pitchFamily="50" charset="0"/>
              </a:rPr>
              <a:t>følelse</a:t>
            </a:r>
            <a:r>
              <a:rPr sz="7500" dirty="0" smtClean="0">
                <a:uFill>
                  <a:solidFill/>
                </a:uFill>
                <a:latin typeface="Sketch Block Bold" panose="02000000000000000000" pitchFamily="50" charset="0"/>
              </a:rPr>
              <a:t> </a:t>
            </a:r>
            <a:r>
              <a:rPr lang="nb-NO" sz="7500" dirty="0" smtClean="0">
                <a:uFill>
                  <a:solidFill/>
                </a:uFill>
                <a:latin typeface="Sketch Block Bold" panose="02000000000000000000" pitchFamily="50" charset="0"/>
              </a:rPr>
              <a:t>av glede du får på jobben</a:t>
            </a:r>
            <a:r>
              <a:rPr sz="7500" dirty="0" smtClean="0">
                <a:uFill>
                  <a:solidFill/>
                </a:uFill>
                <a:latin typeface="Sketch Block Bold" panose="02000000000000000000" pitchFamily="50" charset="0"/>
              </a:rPr>
              <a:t>!</a:t>
            </a:r>
            <a:endParaRPr sz="7500" dirty="0">
              <a:uFill>
                <a:solidFill/>
              </a:uFill>
              <a:latin typeface="Sketch Block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7057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660400" y="825190"/>
            <a:ext cx="11684000" cy="3189249"/>
          </a:xfrm>
          <a:prstGeom prst="rect">
            <a:avLst/>
          </a:prstGeom>
        </p:spPr>
        <p:txBody>
          <a:bodyPr>
            <a:normAutofit/>
          </a:bodyPr>
          <a:lstStyle>
            <a:lvl1pPr defTabSz="473201">
              <a:defRPr sz="8343">
                <a:solidFill>
                  <a:srgbClr val="0E030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343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Jobbtilfredshet</a:t>
            </a:r>
            <a:r>
              <a:rPr lang="nb-NO" sz="8343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 er</a:t>
            </a:r>
            <a:r>
              <a:rPr sz="8343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…</a:t>
            </a:r>
            <a:endParaRPr sz="8343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body" idx="4294967295"/>
          </p:nvPr>
        </p:nvSpPr>
        <p:spPr>
          <a:xfrm>
            <a:off x="952500" y="4014439"/>
            <a:ext cx="11099800" cy="6286500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buSzTx/>
              <a:buFont typeface="Times New Roman"/>
              <a:buNone/>
              <a:defRPr sz="1800">
                <a:uFillTx/>
              </a:defRPr>
            </a:pPr>
            <a:r>
              <a:rPr lang="nb-NO" sz="7500" dirty="0" smtClean="0">
                <a:uFill>
                  <a:solidFill/>
                </a:uFill>
                <a:latin typeface="Sketch Block Bold" panose="02000000000000000000" pitchFamily="50" charset="0"/>
              </a:rPr>
              <a:t>Hva du </a:t>
            </a:r>
            <a:r>
              <a:rPr lang="nb-NO" sz="7500" dirty="0" smtClean="0">
                <a:solidFill>
                  <a:srgbClr val="EE7502"/>
                </a:solidFill>
                <a:uFill>
                  <a:solidFill/>
                </a:uFill>
                <a:latin typeface="Sketch Block Bold" panose="02000000000000000000" pitchFamily="50" charset="0"/>
              </a:rPr>
              <a:t>tenker</a:t>
            </a:r>
            <a:r>
              <a:rPr sz="7500" dirty="0" smtClean="0">
                <a:uFill>
                  <a:solidFill/>
                </a:uFill>
                <a:latin typeface="Sketch Block Bold" panose="02000000000000000000" pitchFamily="50" charset="0"/>
              </a:rPr>
              <a:t> </a:t>
            </a:r>
            <a:r>
              <a:rPr lang="nb-NO" sz="7500" dirty="0" smtClean="0">
                <a:uFill>
                  <a:solidFill/>
                </a:uFill>
                <a:latin typeface="Sketch Block Bold" panose="02000000000000000000" pitchFamily="50" charset="0"/>
              </a:rPr>
              <a:t>om den jobben du gjør – altså jobbinnholdet</a:t>
            </a:r>
            <a:r>
              <a:rPr sz="7500" dirty="0" smtClean="0">
                <a:uFill>
                  <a:solidFill/>
                </a:uFill>
                <a:latin typeface="Sketch Block Bold" panose="02000000000000000000" pitchFamily="50" charset="0"/>
              </a:rPr>
              <a:t>!</a:t>
            </a:r>
            <a:endParaRPr sz="7500" dirty="0">
              <a:uFill>
                <a:solidFill/>
              </a:uFill>
              <a:latin typeface="Sketch Block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084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8" y="650789"/>
            <a:ext cx="10895913" cy="81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2813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178" name="han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1629" y="-631246"/>
            <a:ext cx="14627349" cy="10384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660400" y="7144"/>
            <a:ext cx="11684000" cy="909452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23000" dirty="0" smtClean="0">
                <a:solidFill>
                  <a:srgbClr val="F38900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ALLE</a:t>
            </a:r>
            <a:endParaRPr sz="23000" dirty="0">
              <a:solidFill>
                <a:srgbClr val="F38900"/>
              </a:solidFill>
              <a:latin typeface="Sketch Block Bold" panose="02000000000000000000" pitchFamily="50" charset="0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000" dirty="0">
                <a:latin typeface="Sketch Block Bold" panose="02000000000000000000" pitchFamily="50" charset="0"/>
              </a:rPr>
              <a:t>k</a:t>
            </a:r>
            <a:r>
              <a:rPr lang="nb-NO" sz="8000" dirty="0" smtClean="0">
                <a:latin typeface="Sketch Block Bold" panose="02000000000000000000" pitchFamily="50" charset="0"/>
              </a:rPr>
              <a:t>an være glade på jobben!</a:t>
            </a:r>
            <a:endParaRPr sz="8000" dirty="0"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/>
        </p:nvSpPr>
        <p:spPr>
          <a:xfrm>
            <a:off x="3731821" y="4625449"/>
            <a:ext cx="475425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3" name="Valerie's Happy Restr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049" y="1417132"/>
            <a:ext cx="12219257" cy="791643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778464" y="152097"/>
            <a:ext cx="960770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5400" b="0" i="0" u="none" strike="noStrike" cap="none" spc="0" normalizeH="0" baseline="0" dirty="0" err="1" smtClean="0">
                <a:ln>
                  <a:noFill/>
                </a:ln>
                <a:solidFill>
                  <a:srgbClr val="F8F8F8"/>
                </a:solidFill>
                <a:effectLst/>
                <a:uFillTx/>
                <a:latin typeface="Sketch Block Bold" panose="02000000000000000000" pitchFamily="50" charset="0"/>
                <a:sym typeface="Helvetica"/>
              </a:rPr>
              <a:t>Valerie’s</a:t>
            </a:r>
            <a:r>
              <a:rPr kumimoji="0" lang="nb-NO" sz="5400" b="0" i="0" u="none" strike="noStrike" cap="none" spc="0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uFillTx/>
                <a:latin typeface="Sketch Block Bold" panose="02000000000000000000" pitchFamily="50" charset="0"/>
                <a:sym typeface="Helvetica"/>
              </a:rPr>
              <a:t> HAPPY </a:t>
            </a:r>
            <a:r>
              <a:rPr kumimoji="0" lang="nb-NO" sz="5400" b="0" i="0" u="none" strike="noStrike" cap="none" spc="0" normalizeH="0" baseline="0" dirty="0" err="1" smtClean="0">
                <a:ln>
                  <a:noFill/>
                </a:ln>
                <a:solidFill>
                  <a:srgbClr val="F8F8F8"/>
                </a:solidFill>
                <a:effectLst/>
                <a:uFillTx/>
                <a:latin typeface="Sketch Block Bold" panose="02000000000000000000" pitchFamily="50" charset="0"/>
                <a:sym typeface="Helvetica"/>
              </a:rPr>
              <a:t>restroom</a:t>
            </a:r>
            <a:endParaRPr kumimoji="0" lang="nb-NO" sz="5400" b="0" i="0" u="none" strike="noStrike" cap="none" spc="0" normalizeH="0" baseline="0" dirty="0">
              <a:ln>
                <a:noFill/>
              </a:ln>
              <a:solidFill>
                <a:srgbClr val="F8F8F8"/>
              </a:solidFill>
              <a:effectLst/>
              <a:uFillTx/>
              <a:latin typeface="Sketch Block Bold" panose="02000000000000000000" pitchFamily="50" charset="0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1270000" y="2899833"/>
            <a:ext cx="10464800" cy="33020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defTabSz="455675">
              <a:defRPr sz="1800">
                <a:solidFill>
                  <a:srgbClr val="000000"/>
                </a:solidFill>
              </a:defRPr>
            </a:pPr>
            <a:r>
              <a:rPr lang="nb-NO" sz="1092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Hva gir deg </a:t>
            </a:r>
            <a:r>
              <a:rPr lang="nb-NO" sz="1092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arbeidsglede</a:t>
            </a:r>
            <a:r>
              <a:rPr sz="1092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?</a:t>
            </a:r>
            <a:endParaRPr sz="1092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fruit bow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564" y="49902"/>
            <a:ext cx="12703672" cy="10289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/>
          </p:cNvSpPr>
          <p:nvPr>
            <p:ph type="body" idx="4294967295"/>
          </p:nvPr>
        </p:nvSpPr>
        <p:spPr>
          <a:xfrm>
            <a:off x="647788" y="1096378"/>
            <a:ext cx="11686922" cy="4847222"/>
          </a:xfrm>
          <a:prstGeom prst="rect">
            <a:avLst/>
          </a:prstGeom>
        </p:spPr>
        <p:txBody>
          <a:bodyPr/>
          <a:lstStyle/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66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Fortell meg om en av dine </a:t>
            </a:r>
            <a:r>
              <a:rPr sz="66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best</a:t>
            </a:r>
            <a:r>
              <a:rPr lang="nb-NO" sz="66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</a:t>
            </a:r>
            <a:endParaRPr sz="6600" dirty="0">
              <a:solidFill>
                <a:srgbClr val="EE7501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6600" dirty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o</a:t>
            </a:r>
            <a:r>
              <a:rPr lang="nb-NO" sz="66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pplevelser på jobben</a:t>
            </a:r>
            <a:r>
              <a:rPr sz="66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.</a:t>
            </a:r>
            <a:endParaRPr lang="nb-NO" sz="6600" dirty="0" smtClean="0"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66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En som gjorde deg veldig glad</a:t>
            </a:r>
            <a:r>
              <a:rPr sz="66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!</a:t>
            </a:r>
            <a:endParaRPr sz="6600" dirty="0"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651205" y="-14354"/>
            <a:ext cx="11702390" cy="909591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EE7502"/>
                </a:solidFill>
                <a:latin typeface="Sketch Block Bold" panose="02000000000000000000" pitchFamily="50" charset="0"/>
              </a:rPr>
              <a:t>Forskning</a:t>
            </a:r>
            <a:endParaRPr sz="10000" dirty="0">
              <a:solidFill>
                <a:srgbClr val="EE7502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75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Psykologi</a:t>
            </a:r>
            <a:endParaRPr sz="75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So</a:t>
            </a:r>
            <a:r>
              <a:rPr lang="nb-NO" sz="75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s</a:t>
            </a:r>
            <a:r>
              <a:rPr sz="7500" dirty="0" err="1" smtClean="0">
                <a:solidFill>
                  <a:srgbClr val="0E030A"/>
                </a:solidFill>
                <a:latin typeface="Sketch Block Bold" panose="02000000000000000000" pitchFamily="50" charset="0"/>
              </a:rPr>
              <a:t>iolog</a:t>
            </a:r>
            <a:r>
              <a:rPr lang="nb-NO" sz="75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i</a:t>
            </a:r>
            <a:endParaRPr sz="75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Ne</a:t>
            </a:r>
            <a:r>
              <a:rPr lang="nb-NO" sz="7500" dirty="0" err="1" smtClean="0">
                <a:solidFill>
                  <a:srgbClr val="0E030A"/>
                </a:solidFill>
                <a:latin typeface="Sketch Block Bold" panose="02000000000000000000" pitchFamily="50" charset="0"/>
              </a:rPr>
              <a:t>vrologi</a:t>
            </a:r>
            <a:r>
              <a:rPr sz="7500" dirty="0">
                <a:solidFill>
                  <a:srgbClr val="0E030A"/>
                </a:solidFill>
                <a:latin typeface="Sketch Block Bold" panose="02000000000000000000" pitchFamily="50" charset="0"/>
              </a:rPr>
              <a:t/>
            </a:r>
            <a:br>
              <a:rPr sz="7500" dirty="0">
                <a:solidFill>
                  <a:srgbClr val="0E030A"/>
                </a:solidFill>
                <a:latin typeface="Sketch Block Bold" panose="02000000000000000000" pitchFamily="50" charset="0"/>
              </a:rPr>
            </a:br>
            <a:r>
              <a:rPr lang="nb-NO" sz="75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Ledelse</a:t>
            </a:r>
            <a:endParaRPr sz="75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73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Result</a:t>
            </a:r>
            <a:r>
              <a:rPr lang="nb-NO"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ater</a:t>
            </a:r>
            <a:endParaRPr sz="14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647700" y="769309"/>
            <a:ext cx="11641668" cy="1723629"/>
          </a:xfrm>
          <a:prstGeom prst="rect">
            <a:avLst/>
          </a:prstGeom>
        </p:spPr>
        <p:txBody>
          <a:bodyPr lIns="0" tIns="0" rIns="0" bIns="0" anchor="t"/>
          <a:lstStyle>
            <a:lvl1pPr indent="127000"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Gode resultater</a:t>
            </a:r>
            <a:r>
              <a:rPr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: </a:t>
            </a:r>
            <a:endParaRPr sz="10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371" name="Shape 371"/>
          <p:cNvSpPr>
            <a:spLocks noGrp="1"/>
          </p:cNvSpPr>
          <p:nvPr>
            <p:ph type="body" idx="4294967295"/>
          </p:nvPr>
        </p:nvSpPr>
        <p:spPr>
          <a:xfrm>
            <a:off x="647700" y="2689133"/>
            <a:ext cx="11709401" cy="1082346"/>
          </a:xfrm>
          <a:prstGeom prst="rect">
            <a:avLst/>
          </a:prstGeom>
        </p:spPr>
        <p:txBody>
          <a:bodyPr/>
          <a:lstStyle>
            <a:lvl1pPr marL="0" indent="127000" defTabSz="584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 sz="6000">
                <a:solidFill>
                  <a:srgbClr val="0E030A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R</a:t>
            </a:r>
            <a:r>
              <a:rPr lang="nb-NO" sz="6000" dirty="0" err="1" smtClean="0">
                <a:solidFill>
                  <a:srgbClr val="0E030A"/>
                </a:solidFill>
                <a:latin typeface="Sketch Block Bold" panose="02000000000000000000" pitchFamily="50" charset="0"/>
              </a:rPr>
              <a:t>esurser</a:t>
            </a:r>
            <a:endParaRPr sz="6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372" name="Shape 372"/>
          <p:cNvSpPr/>
          <p:nvPr/>
        </p:nvSpPr>
        <p:spPr>
          <a:xfrm>
            <a:off x="647700" y="3796092"/>
            <a:ext cx="11709401" cy="108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indent="127000">
              <a:buClr>
                <a:srgbClr val="000000"/>
              </a:buClr>
              <a:buFont typeface="Times New Roman"/>
              <a:defRPr sz="6000">
                <a:solidFill>
                  <a:srgbClr val="0E030A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 err="1" smtClean="0">
                <a:solidFill>
                  <a:srgbClr val="0E030A"/>
                </a:solidFill>
                <a:latin typeface="Sketch Block Bold" panose="02000000000000000000" pitchFamily="50" charset="0"/>
              </a:rPr>
              <a:t>Autonom</a:t>
            </a:r>
            <a:r>
              <a:rPr lang="nb-NO" sz="6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i - Frihet</a:t>
            </a:r>
            <a:endParaRPr sz="6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613833" y="6010010"/>
            <a:ext cx="11709401" cy="1082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indent="127000">
              <a:buClr>
                <a:srgbClr val="000000"/>
              </a:buClr>
              <a:buFont typeface="Times New Roman"/>
              <a:defRPr sz="6000">
                <a:solidFill>
                  <a:srgbClr val="0E030A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Feedback</a:t>
            </a:r>
            <a:endParaRPr lang="nb-NO" sz="6000" dirty="0" smtClean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6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647700" y="4903051"/>
            <a:ext cx="11709401" cy="108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indent="127000">
              <a:buClr>
                <a:srgbClr val="000000"/>
              </a:buClr>
              <a:buFont typeface="Times New Roman"/>
              <a:defRPr sz="6000">
                <a:solidFill>
                  <a:srgbClr val="0E030A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 err="1" smtClean="0">
                <a:solidFill>
                  <a:srgbClr val="0E030A"/>
                </a:solidFill>
                <a:latin typeface="Sketch Block Bold" panose="02000000000000000000" pitchFamily="50" charset="0"/>
              </a:rPr>
              <a:t>Mening</a:t>
            </a:r>
            <a:endParaRPr sz="6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theprogressprincipl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86" y="-551673"/>
            <a:ext cx="13235286" cy="10442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/>
        </p:nvSpPr>
        <p:spPr>
          <a:xfrm>
            <a:off x="652962" y="4596759"/>
            <a:ext cx="11698877" cy="2840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515" tIns="65515" rIns="65515" bIns="65515">
            <a:spAutoFit/>
          </a:bodyPr>
          <a:lstStyle/>
          <a:p>
            <a:pPr marL="57620" marR="57620" lvl="0" defTabSz="660378">
              <a:buClr>
                <a:srgbClr val="FFFFFF"/>
              </a:buClr>
              <a:buFont typeface="Trebuchet MS"/>
              <a:tabLst>
                <a:tab pos="63500" algn="l"/>
                <a:tab pos="914400" algn="l"/>
                <a:tab pos="1778000" algn="l"/>
                <a:tab pos="2616200" algn="l"/>
                <a:tab pos="3467100" algn="l"/>
                <a:tab pos="4330700" algn="l"/>
                <a:tab pos="5168900" algn="l"/>
                <a:tab pos="6032500" algn="l"/>
                <a:tab pos="6870700" algn="l"/>
                <a:tab pos="7721600" algn="l"/>
                <a:tab pos="8597900" algn="l"/>
                <a:tab pos="9423400" algn="l"/>
                <a:tab pos="10274300" algn="l"/>
                <a:tab pos="11150600" algn="l"/>
                <a:tab pos="11988800" algn="l"/>
                <a:tab pos="12852400" algn="l"/>
                <a:tab pos="13690600" algn="l"/>
                <a:tab pos="14541500" algn="l"/>
                <a:tab pos="15405100" algn="l"/>
                <a:tab pos="16243300" algn="l"/>
                <a:tab pos="17094200" algn="l"/>
                <a:tab pos="17106900" algn="l"/>
              </a:tabLst>
              <a:defRPr sz="1800"/>
            </a:pPr>
            <a:r>
              <a:rPr lang="nb-NO" sz="4400" dirty="0" smtClean="0">
                <a:solidFill>
                  <a:srgbClr val="0E030A"/>
                </a:solidFill>
                <a:uFill>
                  <a:solidFill>
                    <a:srgbClr val="FFFFFF"/>
                  </a:solidFill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Selv de </a:t>
            </a:r>
            <a:r>
              <a:rPr lang="nb-NO" sz="4400" dirty="0" smtClean="0"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minste seire </a:t>
            </a:r>
            <a:r>
              <a:rPr lang="nb-NO" sz="4400" dirty="0" smtClean="0">
                <a:solidFill>
                  <a:srgbClr val="0E030A"/>
                </a:solidFill>
                <a:uFill>
                  <a:solidFill>
                    <a:srgbClr val="FFFFFF"/>
                  </a:solidFill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kan gjøre hele forskjellen på hvordan mennesker har det, hva de føler og hvordan de prestere!</a:t>
            </a:r>
            <a:endParaRPr sz="4400" dirty="0">
              <a:solidFill>
                <a:srgbClr val="0E030A"/>
              </a:solidFill>
              <a:uFill>
                <a:solidFill>
                  <a:srgbClr val="FFFFFF"/>
                </a:solidFill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379" name="Shape 379"/>
          <p:cNvSpPr/>
          <p:nvPr/>
        </p:nvSpPr>
        <p:spPr>
          <a:xfrm>
            <a:off x="652962" y="257376"/>
            <a:ext cx="11698876" cy="351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515" tIns="65515" rIns="65515" bIns="65515">
            <a:spAutoFit/>
          </a:bodyPr>
          <a:lstStyle/>
          <a:p>
            <a:pPr marL="57620" marR="57620" lvl="0" defTabSz="660378">
              <a:buClr>
                <a:srgbClr val="FFFFFF"/>
              </a:buClr>
              <a:buFont typeface="Trebuchet MS"/>
              <a:tabLst>
                <a:tab pos="63500" algn="l"/>
                <a:tab pos="914400" algn="l"/>
                <a:tab pos="1778000" algn="l"/>
                <a:tab pos="2616200" algn="l"/>
                <a:tab pos="3467100" algn="l"/>
                <a:tab pos="4330700" algn="l"/>
                <a:tab pos="5168900" algn="l"/>
                <a:tab pos="6032500" algn="l"/>
                <a:tab pos="6870700" algn="l"/>
                <a:tab pos="7721600" algn="l"/>
                <a:tab pos="8597900" algn="l"/>
                <a:tab pos="9423400" algn="l"/>
                <a:tab pos="10274300" algn="l"/>
                <a:tab pos="11150600" algn="l"/>
                <a:tab pos="11988800" algn="l"/>
                <a:tab pos="12852400" algn="l"/>
                <a:tab pos="13690600" algn="l"/>
                <a:tab pos="14541500" algn="l"/>
                <a:tab pos="15405100" algn="l"/>
                <a:tab pos="16243300" algn="l"/>
                <a:tab pos="17094200" algn="l"/>
                <a:tab pos="17106900" algn="l"/>
              </a:tabLst>
              <a:defRPr sz="1800"/>
            </a:pPr>
            <a:r>
              <a:rPr lang="nb-NO" sz="4400" dirty="0" smtClean="0">
                <a:uFill>
                  <a:solidFill>
                    <a:srgbClr val="FFFFFF"/>
                  </a:solidFill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Av alle ting som kan </a:t>
            </a:r>
            <a:r>
              <a:rPr lang="nb-NO" sz="4400" dirty="0" err="1" smtClean="0">
                <a:uFill>
                  <a:solidFill>
                    <a:srgbClr val="FFFFFF"/>
                  </a:solidFill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booste</a:t>
            </a:r>
            <a:r>
              <a:rPr lang="nb-NO" sz="4400" dirty="0" smtClean="0">
                <a:uFill>
                  <a:solidFill>
                    <a:srgbClr val="FFFFFF"/>
                  </a:solidFill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følelser, motivasjon og persepsjon gjennom en arbeidsdag, er den viktigste av alle viktige ting </a:t>
            </a:r>
            <a:r>
              <a:rPr lang="nb-NO" sz="4400" dirty="0" smtClean="0">
                <a:solidFill>
                  <a:srgbClr val="EE7501"/>
                </a:solidFill>
                <a:uFill>
                  <a:solidFill>
                    <a:srgbClr val="FFFFFF"/>
                  </a:solidFill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å skape fremgang gjennom meningsfullt arbeid!</a:t>
            </a:r>
            <a:endParaRPr sz="4400" dirty="0">
              <a:uFill>
                <a:solidFill>
                  <a:srgbClr val="FFFFFF"/>
                </a:solidFill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652962" y="8035298"/>
            <a:ext cx="11698876" cy="867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515" tIns="65515" rIns="65515" bIns="65515">
            <a:spAutoFit/>
          </a:bodyPr>
          <a:lstStyle/>
          <a:p>
            <a:pPr marR="457200" lvl="0" algn="ctr" defTabSz="457200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  <a:tab pos="7632700" algn="l"/>
                <a:tab pos="8077200" algn="l"/>
                <a:tab pos="8534400" algn="l"/>
                <a:tab pos="8978900" algn="l"/>
              </a:tabLst>
              <a:defRPr sz="1800"/>
            </a:pPr>
            <a:r>
              <a:rPr sz="2400" i="1" dirty="0">
                <a:latin typeface="+mn-lt"/>
                <a:ea typeface="+mn-ea"/>
                <a:cs typeface="+mn-cs"/>
                <a:sym typeface="Helvetica Light"/>
              </a:rPr>
              <a:t>Source: The Progress Principle / Harvard Business Review</a:t>
            </a:r>
          </a:p>
          <a:p>
            <a:pPr marR="457200" lvl="0" algn="ctr" defTabSz="457200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  <a:tab pos="7632700" algn="l"/>
                <a:tab pos="8077200" algn="l"/>
                <a:tab pos="8534400" algn="l"/>
                <a:tab pos="8978900" algn="l"/>
              </a:tabLst>
              <a:defRPr sz="1800"/>
            </a:pPr>
            <a:r>
              <a:rPr sz="2400" i="1" dirty="0">
                <a:latin typeface="+mn-lt"/>
                <a:ea typeface="+mn-ea"/>
                <a:cs typeface="+mn-cs"/>
                <a:sym typeface="Helvetica Light"/>
              </a:rPr>
              <a:t>Teresa </a:t>
            </a:r>
            <a:r>
              <a:rPr sz="2400" i="1" dirty="0" err="1">
                <a:latin typeface="+mn-lt"/>
                <a:ea typeface="+mn-ea"/>
                <a:cs typeface="+mn-cs"/>
                <a:sym typeface="Helvetica Light"/>
              </a:rPr>
              <a:t>Amabile</a:t>
            </a:r>
            <a:r>
              <a:rPr sz="2400" i="1" dirty="0">
                <a:latin typeface="+mn-lt"/>
                <a:ea typeface="+mn-ea"/>
                <a:cs typeface="+mn-cs"/>
                <a:sym typeface="Helvetica Light"/>
              </a:rPr>
              <a:t> &amp; Steven Kramer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Relasjoner</a:t>
            </a:r>
            <a:endParaRPr sz="14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/>
          </p:cNvSpPr>
          <p:nvPr>
            <p:ph type="body" idx="4294967295"/>
          </p:nvPr>
        </p:nvSpPr>
        <p:spPr>
          <a:xfrm>
            <a:off x="834400" y="3279741"/>
            <a:ext cx="11686922" cy="1740128"/>
          </a:xfrm>
          <a:prstGeom prst="rect">
            <a:avLst/>
          </a:prstGeom>
        </p:spPr>
        <p:txBody>
          <a:bodyPr/>
          <a:lstStyle/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96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God </a:t>
            </a:r>
            <a:r>
              <a:rPr lang="nb-NO" sz="96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Morgen</a:t>
            </a:r>
            <a:endParaRPr sz="9600" dirty="0">
              <a:solidFill>
                <a:srgbClr val="EE7501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78220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xfrm>
            <a:off x="660400" y="950509"/>
            <a:ext cx="11684000" cy="4257676"/>
          </a:xfrm>
          <a:prstGeom prst="rect">
            <a:avLst/>
          </a:prstGeom>
        </p:spPr>
        <p:txBody>
          <a:bodyPr anchor="b"/>
          <a:lstStyle>
            <a:lvl1pPr>
              <a:defRPr sz="1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Result</a:t>
            </a:r>
            <a:r>
              <a:rPr lang="nb-NO"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ater</a:t>
            </a:r>
            <a:r>
              <a:rPr lang="nb-NO"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/>
            </a:r>
            <a:br>
              <a:rPr lang="nb-NO"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</a:br>
            <a:endParaRPr sz="96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387" name="Shape 387"/>
          <p:cNvSpPr/>
          <p:nvPr/>
        </p:nvSpPr>
        <p:spPr>
          <a:xfrm>
            <a:off x="660399" y="5141509"/>
            <a:ext cx="11684001" cy="425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lnSpc>
                <a:spcPct val="90000"/>
              </a:lnSpc>
              <a:defRPr sz="14000">
                <a:solidFill>
                  <a:srgbClr val="EE750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Rela</a:t>
            </a:r>
            <a:r>
              <a:rPr lang="nb-NO"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sjoner</a:t>
            </a:r>
            <a:endParaRPr sz="14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1" animBg="1" advAuto="0"/>
      <p:bldP spid="387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2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Hvor er </a:t>
            </a:r>
            <a:r>
              <a:rPr sz="12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fo</a:t>
            </a:r>
            <a:r>
              <a:rPr lang="nb-NO" sz="12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k</a:t>
            </a:r>
            <a:r>
              <a:rPr sz="12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us</a:t>
            </a:r>
            <a:r>
              <a:rPr lang="nb-NO" sz="12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et</a:t>
            </a:r>
            <a:r>
              <a:rPr lang="nb-NO" sz="12000" dirty="0">
                <a:solidFill>
                  <a:srgbClr val="0E030A"/>
                </a:solidFill>
                <a:latin typeface="Sketch Block Bold" panose="02000000000000000000" pitchFamily="50" charset="0"/>
              </a:rPr>
              <a:t> </a:t>
            </a:r>
            <a:r>
              <a:rPr lang="nb-NO" sz="12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ditt?</a:t>
            </a:r>
            <a:endParaRPr sz="12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xfrm>
            <a:off x="660400" y="950509"/>
            <a:ext cx="11684000" cy="4257676"/>
          </a:xfrm>
          <a:prstGeom prst="rect">
            <a:avLst/>
          </a:prstGeom>
        </p:spPr>
        <p:txBody>
          <a:bodyPr anchor="b"/>
          <a:lstStyle>
            <a:lvl1pPr>
              <a:defRPr sz="1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Result</a:t>
            </a:r>
            <a:r>
              <a:rPr lang="nb-NO"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ater</a:t>
            </a:r>
            <a:r>
              <a:rPr lang="nb-NO"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/>
            </a:r>
            <a:br>
              <a:rPr lang="nb-NO"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</a:br>
            <a:endParaRPr sz="96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387" name="Shape 387"/>
          <p:cNvSpPr/>
          <p:nvPr/>
        </p:nvSpPr>
        <p:spPr>
          <a:xfrm>
            <a:off x="660399" y="5141509"/>
            <a:ext cx="11684001" cy="425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lnSpc>
                <a:spcPct val="90000"/>
              </a:lnSpc>
              <a:defRPr sz="14000">
                <a:solidFill>
                  <a:srgbClr val="EE750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Rela</a:t>
            </a:r>
            <a:r>
              <a:rPr lang="nb-NO"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sjoner</a:t>
            </a:r>
            <a:endParaRPr sz="14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566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7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5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HVORFOR</a:t>
            </a:r>
            <a:endParaRPr sz="15000" dirty="0">
              <a:solidFill>
                <a:srgbClr val="EE7501"/>
              </a:solidFill>
              <a:latin typeface="Sketch Block Bold" panose="02000000000000000000" pitchFamily="50" charset="0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000" dirty="0">
                <a:latin typeface="Sketch Block Bold" panose="02000000000000000000" pitchFamily="50" charset="0"/>
              </a:rPr>
              <a:t>b</a:t>
            </a:r>
            <a:r>
              <a:rPr lang="nb-NO" sz="8000" dirty="0" smtClean="0">
                <a:latin typeface="Sketch Block Bold" panose="02000000000000000000" pitchFamily="50" charset="0"/>
              </a:rPr>
              <a:t>etyr det noe?</a:t>
            </a:r>
            <a:endParaRPr sz="8000" dirty="0"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0E0E0">
                <a:alpha val="0"/>
              </a:srgbClr>
            </a:gs>
            <a:gs pos="10000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170" name="Hænder_op2-small-filter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86352" y="-1879577"/>
            <a:ext cx="18431488" cy="12289159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171" name="Shape 171"/>
          <p:cNvSpPr>
            <a:spLocks noGrp="1"/>
          </p:cNvSpPr>
          <p:nvPr>
            <p:ph type="title" idx="4294967295"/>
          </p:nvPr>
        </p:nvSpPr>
        <p:spPr>
          <a:xfrm>
            <a:off x="-121644" y="40135"/>
            <a:ext cx="12757020" cy="84497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defTabSz="584200">
              <a:lnSpc>
                <a:spcPct val="90000"/>
              </a:lnSpc>
              <a:defRPr sz="1800">
                <a:uFillTx/>
              </a:defRPr>
            </a:pPr>
            <a:r>
              <a:rPr lang="nb-NO" sz="23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SPØR</a:t>
            </a:r>
            <a:r>
              <a:rPr sz="18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 </a:t>
            </a:r>
            <a:endParaRPr sz="18000" dirty="0">
              <a:solidFill>
                <a:srgbClr val="EE7501"/>
              </a:solidFill>
              <a:latin typeface="Sketch Block Bold" panose="02000000000000000000" pitchFamily="50" charset="0"/>
              <a:ea typeface="Helvetica"/>
              <a:cs typeface="Helvetica"/>
              <a:sym typeface="Helvetica"/>
            </a:endParaRPr>
          </a:p>
          <a:p>
            <a:pPr lvl="0" algn="ctr" defTabSz="584200">
              <a:lnSpc>
                <a:spcPct val="90000"/>
              </a:lnSpc>
              <a:defRPr sz="1800">
                <a:uFillTx/>
              </a:defRPr>
            </a:pPr>
            <a:r>
              <a:rPr lang="nb-NO" sz="8000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</a:t>
            </a:r>
            <a:r>
              <a:rPr sz="8000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</a:t>
            </a:r>
            <a:r>
              <a:rPr lang="nb-NO" sz="8000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g om hva som helst</a:t>
            </a:r>
            <a:endParaRPr sz="8000" dirty="0">
              <a:solidFill>
                <a:srgbClr val="FFFFFF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632544" y="-313073"/>
            <a:ext cx="11702390" cy="849061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Arbeidsglede er bra for </a:t>
            </a: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deg!</a:t>
            </a:r>
            <a:endParaRPr sz="10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/>
          </p:cNvSpPr>
          <p:nvPr>
            <p:ph type="title"/>
          </p:nvPr>
        </p:nvSpPr>
        <p:spPr>
          <a:xfrm>
            <a:off x="651205" y="4167"/>
            <a:ext cx="11702390" cy="84831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Tid</a:t>
            </a:r>
            <a:endParaRPr sz="10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Helse</a:t>
            </a:r>
            <a:r>
              <a:rPr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 </a:t>
            </a:r>
            <a:endParaRPr sz="10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latin typeface="Sketch Block Bold" panose="02000000000000000000" pitchFamily="50" charset="0"/>
              </a:rPr>
              <a:t>Livet</a:t>
            </a:r>
            <a:endParaRPr sz="10000" dirty="0"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latin typeface="Sketch Block Bold" panose="02000000000000000000" pitchFamily="50" charset="0"/>
              </a:rPr>
              <a:t>Suksess</a:t>
            </a:r>
            <a:endParaRPr sz="10000" dirty="0"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/>
          </p:cNvSpPr>
          <p:nvPr>
            <p:ph type="body" idx="1"/>
          </p:nvPr>
        </p:nvSpPr>
        <p:spPr>
          <a:xfrm>
            <a:off x="640278" y="-467116"/>
            <a:ext cx="11686922" cy="908114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</a:rPr>
              <a:t>Articles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The relationship between job satisfaction and health: a meta-analysis</a:t>
            </a:r>
          </a:p>
          <a:p>
            <a:pPr lvl="0">
              <a:spcBef>
                <a:spcPts val="500"/>
              </a:spcBef>
              <a:buFont typeface="Arial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E. B. </a:t>
            </a:r>
            <a:r>
              <a:rPr sz="28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Faragher</a:t>
            </a: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, M. Cass &amp; C. L. Cooper</a:t>
            </a:r>
          </a:p>
          <a:p>
            <a:pPr lvl="0">
              <a:spcBef>
                <a:spcPts val="500"/>
              </a:spcBef>
              <a:buFont typeface="Arial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(</a:t>
            </a:r>
            <a:r>
              <a:rPr sz="28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Occup</a:t>
            </a: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. Environ. Med. 2005;62;105-112, doi:10.1136/oem.2002.006734)</a:t>
            </a:r>
          </a:p>
          <a:p>
            <a:pPr lvl="0">
              <a:spcBef>
                <a:spcPts val="500"/>
              </a:spcBef>
              <a:buFont typeface="Arial"/>
              <a:defRPr sz="1800">
                <a:uFillTx/>
              </a:defRPr>
            </a:pPr>
            <a:endParaRPr sz="2800" dirty="0"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spcBef>
                <a:spcPts val="500"/>
              </a:spcBef>
              <a:buFont typeface="Arial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A meta-analysis of the relationships between individual job satisfaction and individual performance</a:t>
            </a:r>
          </a:p>
          <a:p>
            <a:pPr lvl="0">
              <a:spcBef>
                <a:spcPts val="500"/>
              </a:spcBef>
              <a:buFont typeface="Arial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M. M.  Petty, Gail W. McGee &amp; Jerry W. </a:t>
            </a:r>
            <a:r>
              <a:rPr sz="28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Cavender</a:t>
            </a:r>
            <a:endParaRPr sz="2800" dirty="0"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spcBef>
                <a:spcPts val="500"/>
              </a:spcBef>
              <a:buFont typeface="Arial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(Academy of Management Review, 1984, Vol. 9, No. 4)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endParaRPr sz="2800" dirty="0"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A meta-analytic examination of the relationship between job satisfaction and subjective well-being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Nathan A. Bowling, Kevin J. </a:t>
            </a:r>
            <a:r>
              <a:rPr sz="28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Eschleman</a:t>
            </a: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&amp; </a:t>
            </a:r>
            <a:r>
              <a:rPr sz="28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Qiang</a:t>
            </a: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Wang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(Journal of Occupational and Organizational Psychology 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- Volume 83, Issue 4, pages 915–934, December 2010)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/>
          </p:cNvSpPr>
          <p:nvPr>
            <p:ph type="body" idx="1"/>
          </p:nvPr>
        </p:nvSpPr>
        <p:spPr>
          <a:xfrm>
            <a:off x="453665" y="243521"/>
            <a:ext cx="12142661" cy="8903009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50000"/>
              </a:lnSpc>
              <a:buClr>
                <a:srgbClr val="000000"/>
              </a:buClr>
              <a:defRPr sz="1800">
                <a:uFillTx/>
              </a:defRPr>
            </a:pPr>
            <a:r>
              <a:rPr lang="nb-NO" sz="45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Arbeidsglede gjør deg </a:t>
            </a:r>
            <a:r>
              <a:rPr lang="nb-NO" sz="4500" dirty="0" smtClean="0">
                <a:solidFill>
                  <a:srgbClr val="EE7501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suksessfull</a:t>
            </a:r>
            <a:r>
              <a:rPr sz="45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endParaRPr sz="45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30000"/>
              </a:lnSpc>
              <a:spcBef>
                <a:spcPts val="1100"/>
              </a:spcBef>
              <a:buClr>
                <a:srgbClr val="000000"/>
              </a:buClr>
              <a:defRPr sz="1800">
                <a:uFillTx/>
              </a:defRPr>
            </a:pPr>
            <a:endParaRPr sz="45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produktiv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kreativ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hjelpsom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I stand til å gi bedre service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fokusert på kvalitet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Bedre</a:t>
            </a:r>
            <a:r>
              <a:rPr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3000" dirty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team-players</a:t>
            </a: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åpen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sympatisk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empatisk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motstandsdyktig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salg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optimistisk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motivert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engasjert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Mer energi/energisk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Lære fortere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defRPr sz="1800">
                <a:uFillTx/>
              </a:defRPr>
            </a:pPr>
            <a:r>
              <a:rPr lang="nb-NO" sz="3000" dirty="0" smtClean="0">
                <a:solidFill>
                  <a:srgbClr val="0E030A"/>
                </a:solidFill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Bedre leder</a:t>
            </a:r>
            <a:endParaRPr sz="3000" dirty="0">
              <a:solidFill>
                <a:srgbClr val="0E030A"/>
              </a:solidFill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>
              <a:lnSpc>
                <a:spcPct val="70000"/>
              </a:lnSpc>
              <a:buClr>
                <a:srgbClr val="000000"/>
              </a:buClr>
              <a:defRPr sz="1800">
                <a:uFillTx/>
              </a:defRPr>
            </a:pPr>
            <a:endParaRPr sz="3500" dirty="0">
              <a:solidFill>
                <a:srgbClr val="0E030A"/>
              </a:solidFill>
              <a:uFill>
                <a:solidFill/>
              </a:uFill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Vækst 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hape 500"/>
          <p:cNvSpPr>
            <a:spLocks noGrp="1"/>
          </p:cNvSpPr>
          <p:nvPr>
            <p:ph type="body" idx="1"/>
          </p:nvPr>
        </p:nvSpPr>
        <p:spPr>
          <a:xfrm>
            <a:off x="1091129" y="3014496"/>
            <a:ext cx="10822541" cy="3724608"/>
          </a:xfrm>
          <a:prstGeom prst="rect">
            <a:avLst/>
          </a:prstGeom>
        </p:spPr>
        <p:txBody>
          <a:bodyPr anchor="ctr"/>
          <a:lstStyle/>
          <a:p>
            <a:pPr lvl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8000" dirty="0" smtClean="0">
                <a:solidFill>
                  <a:srgbClr val="FFFFFF"/>
                </a:solidFill>
                <a:latin typeface="Sketch Block Bold" panose="02000000000000000000" pitchFamily="50" charset="0"/>
              </a:rPr>
              <a:t>Glade arbeidsplasser klarer seg </a:t>
            </a:r>
            <a:r>
              <a:rPr lang="nb-NO" sz="8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bedre</a:t>
            </a:r>
            <a:endParaRPr sz="8000" dirty="0">
              <a:solidFill>
                <a:srgbClr val="FFFFFF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/>
          </p:cNvSpPr>
          <p:nvPr>
            <p:ph type="body" idx="1"/>
          </p:nvPr>
        </p:nvSpPr>
        <p:spPr>
          <a:xfrm>
            <a:off x="658939" y="-9414"/>
            <a:ext cx="11686922" cy="9109780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</a:rPr>
              <a:t>Articles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Well-being in the workplace and its relationship to business outcomes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James K Harter, Frank L Schmidt &amp; Corey L M Keyes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endParaRPr sz="3200" dirty="0"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spcBef>
                <a:spcPts val="500"/>
              </a:spcBef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The Benefits of Frequent Positive Affect: Does Happiness Lead to Success?</a:t>
            </a:r>
          </a:p>
          <a:p>
            <a:pPr lvl="0">
              <a:spcBef>
                <a:spcPts val="500"/>
              </a:spcBef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Sonja </a:t>
            </a:r>
            <a:r>
              <a:rPr sz="32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Lyubomirsky</a:t>
            </a: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, Laura King &amp; Ed </a:t>
            </a:r>
            <a:r>
              <a:rPr sz="32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Diener</a:t>
            </a:r>
            <a:endParaRPr sz="3200" dirty="0"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spcBef>
                <a:spcPts val="500"/>
              </a:spcBef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(American Psychological Association, 2005)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body" idx="1"/>
          </p:nvPr>
        </p:nvSpPr>
        <p:spPr>
          <a:xfrm>
            <a:off x="658939" y="-10043"/>
            <a:ext cx="11686922" cy="9125258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</a:rPr>
              <a:t>Books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The happiness Advantage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Shawn </a:t>
            </a:r>
            <a:r>
              <a:rPr sz="32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Achor</a:t>
            </a:r>
            <a:endParaRPr sz="3200" dirty="0"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Crown Business, 2010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ISBN: 978-0307591548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endParaRPr sz="3200" dirty="0">
              <a:uFill>
                <a:solidFill/>
              </a:u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The Service Profit Chain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James L. </a:t>
            </a:r>
            <a:r>
              <a:rPr sz="32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Heskett</a:t>
            </a: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, W. Earl </a:t>
            </a:r>
            <a:r>
              <a:rPr sz="3200" dirty="0" err="1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Sasser</a:t>
            </a: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Jnr, Leonard A. Schlesinger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Simon &amp; Schuster, 1997</a:t>
            </a:r>
          </a:p>
          <a:p>
            <a:pPr lvl="0">
              <a:spcBef>
                <a:spcPts val="500"/>
              </a:spcBef>
              <a:buFont typeface="Trebuchet MS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ISBN: 978-0684832562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oddReitan.jpg"/>
          <p:cNvPicPr/>
          <p:nvPr/>
        </p:nvPicPr>
        <p:blipFill>
          <a:blip r:embed="rId2">
            <a:extLst/>
          </a:blip>
          <a:srcRect t="3445" b="3445"/>
          <a:stretch>
            <a:fillRect/>
          </a:stretch>
        </p:blipFill>
        <p:spPr>
          <a:xfrm>
            <a:off x="-2073804" y="0"/>
            <a:ext cx="15705279" cy="975341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/>
          <p:nvPr/>
        </p:nvSpPr>
        <p:spPr>
          <a:xfrm>
            <a:off x="0" y="661892"/>
            <a:ext cx="7530646" cy="842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“</a:t>
            </a:r>
            <a:r>
              <a:rPr sz="5600" i="1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Vil</a:t>
            </a: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vi </a:t>
            </a:r>
            <a:r>
              <a:rPr sz="5600" i="1" dirty="0" err="1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ska</a:t>
            </a:r>
            <a:r>
              <a:rPr lang="nb-NO"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p</a:t>
            </a:r>
            <a:r>
              <a:rPr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 no</a:t>
            </a:r>
            <a:r>
              <a:rPr lang="nb-NO"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</a:t>
            </a:r>
            <a:r>
              <a:rPr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, </a:t>
            </a:r>
            <a:r>
              <a:rPr sz="5600" i="1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må</a:t>
            </a: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vi </a:t>
            </a:r>
            <a:r>
              <a:rPr sz="5600" i="1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elske</a:t>
            </a: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v</a:t>
            </a:r>
            <a:r>
              <a:rPr lang="nb-NO"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åre</a:t>
            </a:r>
            <a:r>
              <a:rPr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600" i="1" dirty="0" err="1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arbe</a:t>
            </a:r>
            <a:r>
              <a:rPr lang="nb-NO"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i</a:t>
            </a:r>
            <a:r>
              <a:rPr sz="5600" i="1" dirty="0" err="1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dsop</a:t>
            </a:r>
            <a:r>
              <a:rPr lang="nb-NO"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p</a:t>
            </a:r>
            <a:r>
              <a:rPr sz="5600" i="1" dirty="0" err="1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gaver</a:t>
            </a:r>
            <a:r>
              <a:rPr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og </a:t>
            </a:r>
            <a:r>
              <a:rPr lang="nb-NO"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bedriften vår</a:t>
            </a:r>
            <a:r>
              <a:rPr sz="56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. </a:t>
            </a:r>
            <a:r>
              <a:rPr sz="5600" i="1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Har</a:t>
            </a: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vi </a:t>
            </a:r>
            <a:r>
              <a:rPr sz="5600" i="1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det</a:t>
            </a: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600" i="1" dirty="0" err="1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morsomt</a:t>
            </a:r>
            <a:r>
              <a:rPr sz="5600" i="1" dirty="0">
                <a:solidFill>
                  <a:srgbClr val="EE7502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400" i="1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kan</a:t>
            </a:r>
            <a:r>
              <a:rPr sz="54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400" i="1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det</a:t>
            </a:r>
            <a:r>
              <a:rPr sz="54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400" i="1" dirty="0" err="1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bli</a:t>
            </a:r>
            <a:r>
              <a:rPr sz="54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sz="5400" i="1" dirty="0" err="1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løn</a:t>
            </a:r>
            <a:r>
              <a:rPr lang="nb-NO" sz="54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n</a:t>
            </a:r>
            <a:r>
              <a:rPr sz="5400" i="1" dirty="0" err="1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somt</a:t>
            </a:r>
            <a:r>
              <a:rPr sz="54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.</a:t>
            </a:r>
            <a:r>
              <a:rPr sz="5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”</a:t>
            </a:r>
          </a:p>
          <a:p>
            <a:pPr lvl="0">
              <a:defRPr sz="1800"/>
            </a:pPr>
            <a:endParaRPr sz="2600" dirty="0">
              <a:solidFill>
                <a:srgbClr val="FFFFFF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defRPr sz="1800"/>
            </a:pPr>
            <a:r>
              <a:rPr sz="3000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- Odd </a:t>
            </a:r>
            <a:r>
              <a:rPr sz="3000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Reitan</a:t>
            </a:r>
            <a:endParaRPr sz="3000" dirty="0">
              <a:solidFill>
                <a:srgbClr val="FFFFFF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0156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pping Flight Attendant from Southwest Airlin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93" y="615820"/>
            <a:ext cx="11445553" cy="85841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5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PAUSE</a:t>
            </a:r>
            <a:endParaRPr sz="15000" dirty="0">
              <a:solidFill>
                <a:srgbClr val="EE7501"/>
              </a:solidFill>
              <a:latin typeface="Sketch Block Bold" panose="02000000000000000000" pitchFamily="50" charset="0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000" dirty="0" smtClean="0">
                <a:latin typeface="Sketch Block Bold" panose="02000000000000000000" pitchFamily="50" charset="0"/>
              </a:rPr>
              <a:t>10 min.</a:t>
            </a:r>
            <a:endParaRPr sz="8000" dirty="0"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1" y="1664493"/>
            <a:ext cx="11304638" cy="695325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16" y="541163"/>
            <a:ext cx="4158833" cy="2757487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2288049" y="5060515"/>
            <a:ext cx="9944100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11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Rounded MT Bold" panose="020F0704030504030204" pitchFamily="34" charset="0"/>
                <a:sym typeface="Helvetica"/>
              </a:rPr>
              <a:t>Morgenbrød!</a:t>
            </a:r>
            <a:endParaRPr kumimoji="0" lang="nb-NO" sz="11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Rounded MT Bold" panose="020F0704030504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97507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H</a:t>
            </a:r>
            <a:r>
              <a:rPr lang="nb-NO" sz="15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VORDAN</a:t>
            </a:r>
            <a:endParaRPr sz="15000" dirty="0">
              <a:solidFill>
                <a:srgbClr val="EE7501"/>
              </a:solidFill>
              <a:latin typeface="Sketch Block Bold" panose="02000000000000000000" pitchFamily="50" charset="0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000" dirty="0">
                <a:latin typeface="Sketch Block Bold" panose="02000000000000000000" pitchFamily="50" charset="0"/>
              </a:rPr>
              <a:t>s</a:t>
            </a:r>
            <a:r>
              <a:rPr lang="nb-NO" sz="8000" dirty="0" smtClean="0">
                <a:latin typeface="Sketch Block Bold" panose="02000000000000000000" pitchFamily="50" charset="0"/>
              </a:rPr>
              <a:t>kaper man gladere arbeidsplasser?</a:t>
            </a:r>
            <a:endParaRPr sz="8000" dirty="0">
              <a:latin typeface="Sketch Block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41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Arbeidsglede er noe vi </a:t>
            </a: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gjør!</a:t>
            </a:r>
            <a:endParaRPr sz="10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Arlette Bentzen</a:t>
            </a:r>
          </a:p>
        </p:txBody>
      </p:sp>
      <p:sp>
        <p:nvSpPr>
          <p:cNvPr id="342" name="Shape 3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Kom til Arbejdsglæde nu i 2010</a:t>
            </a:r>
          </a:p>
          <a:p>
            <a:pPr lvl="0">
              <a:defRPr sz="1800">
                <a:uFillTx/>
              </a:defRPr>
            </a:pPr>
            <a:endParaRPr sz="4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Rejsekonsulent, souschef, selvstændig. </a:t>
            </a:r>
          </a:p>
          <a:p>
            <a:pPr lvl="0">
              <a:defRPr sz="1800">
                <a:uFillTx/>
              </a:defRPr>
            </a:pPr>
            <a:endParaRPr sz="4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Danseinstruktør, skiløber, yogafan og musikelsker. </a:t>
            </a:r>
          </a:p>
        </p:txBody>
      </p:sp>
      <p:pic>
        <p:nvPicPr>
          <p:cNvPr id="343" name="ingvarKamprat.jpg"/>
          <p:cNvPicPr/>
          <p:nvPr/>
        </p:nvPicPr>
        <p:blipFill>
          <a:blip r:embed="rId3">
            <a:extLst/>
          </a:blip>
          <a:srcRect t="3445" b="3445"/>
          <a:stretch>
            <a:fillRect/>
          </a:stretch>
        </p:blipFill>
        <p:spPr>
          <a:xfrm>
            <a:off x="-2073804" y="-1"/>
            <a:ext cx="15705279" cy="975341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666657" y="741143"/>
            <a:ext cx="6571550" cy="842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“</a:t>
            </a:r>
            <a:r>
              <a:rPr sz="44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Work should always be fun for all colleagues. We all only have one life. A third of life is work. Without </a:t>
            </a:r>
            <a:r>
              <a:rPr sz="4400" i="1" dirty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fun </a:t>
            </a:r>
            <a:r>
              <a:rPr sz="4400" i="1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work becomes hell</a:t>
            </a:r>
            <a:r>
              <a:rPr sz="4400" i="1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.”</a:t>
            </a:r>
            <a:endParaRPr sz="4400" dirty="0">
              <a:solidFill>
                <a:srgbClr val="F8F8F8"/>
              </a:solidFill>
              <a:latin typeface="Sketch Block Bold" panose="02000000000000000000" pitchFamily="50" charset="0"/>
            </a:endParaRPr>
          </a:p>
          <a:p>
            <a:pPr lvl="0">
              <a:defRPr sz="1800"/>
            </a:pPr>
            <a:endParaRPr sz="4400" dirty="0">
              <a:solidFill>
                <a:srgbClr val="FFFFFF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>
              <a:defRPr sz="1800"/>
            </a:pPr>
            <a:r>
              <a:rPr sz="4400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- Ingvar </a:t>
            </a:r>
            <a:r>
              <a:rPr sz="4400" dirty="0" err="1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Kamprad</a:t>
            </a:r>
            <a:r>
              <a:rPr sz="4400" dirty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, IKEA</a:t>
            </a:r>
          </a:p>
        </p:txBody>
      </p:sp>
    </p:spTree>
    <p:extLst>
      <p:ext uri="{BB962C8B-B14F-4D97-AF65-F5344CB8AC3E}">
        <p14:creationId xmlns:p14="http://schemas.microsoft.com/office/powerpoint/2010/main" val="38053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/>
          </p:cNvSpPr>
          <p:nvPr>
            <p:ph type="title"/>
          </p:nvPr>
        </p:nvSpPr>
        <p:spPr>
          <a:xfrm>
            <a:off x="632544" y="902328"/>
            <a:ext cx="11702390" cy="291138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Vær glad </a:t>
            </a:r>
            <a:r>
              <a:rPr sz="8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sel</a:t>
            </a:r>
            <a:r>
              <a:rPr lang="nb-NO" sz="8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v!</a:t>
            </a:r>
            <a:endParaRPr sz="8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3" name="Shape 590"/>
          <p:cNvSpPr txBox="1">
            <a:spLocks/>
          </p:cNvSpPr>
          <p:nvPr/>
        </p:nvSpPr>
        <p:spPr>
          <a:xfrm>
            <a:off x="632544" y="3612995"/>
            <a:ext cx="11702390" cy="3576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defRPr sz="10000">
                <a:solidFill>
                  <a:srgbClr val="EE750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indent="2286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2pPr>
            <a:lvl3pPr indent="4572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3pPr>
            <a:lvl4pPr indent="6858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4pPr>
            <a:lvl5pPr indent="9144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5pPr>
            <a:lvl6pPr indent="11430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6pPr>
            <a:lvl7pPr indent="13716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7pPr>
            <a:lvl8pPr indent="16002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8pPr>
            <a:lvl9pPr indent="1828800" defTabSz="449262">
              <a:lnSpc>
                <a:spcPct val="93000"/>
              </a:lnSpc>
              <a:defRPr sz="5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nb-NO" sz="8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Ta </a:t>
            </a:r>
            <a:r>
              <a:rPr lang="nb-NO" sz="8000" dirty="0" smtClean="0">
                <a:latin typeface="Sketch Block Bold" panose="02000000000000000000" pitchFamily="50" charset="0"/>
              </a:rPr>
              <a:t>ansvar</a:t>
            </a:r>
            <a:r>
              <a:rPr lang="nb-NO" sz="8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 for din arbeidsglede</a:t>
            </a:r>
            <a:endParaRPr lang="nb-NO" sz="8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/>
          </p:cNvSpPr>
          <p:nvPr>
            <p:ph type="body" idx="4294967295"/>
          </p:nvPr>
        </p:nvSpPr>
        <p:spPr>
          <a:xfrm>
            <a:off x="658939" y="160020"/>
            <a:ext cx="11686922" cy="7468752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8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Fortell om noe</a:t>
            </a:r>
            <a:r>
              <a:rPr sz="8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lang="nb-NO" sz="8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virkelig </a:t>
            </a:r>
            <a:r>
              <a:rPr sz="8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cool</a:t>
            </a:r>
            <a:r>
              <a:rPr sz="8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lang="nb-NO" sz="8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du har gjort på jobben </a:t>
            </a:r>
            <a:r>
              <a:rPr lang="nb-NO" sz="8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nylig, noe som gjorde deg glad</a:t>
            </a:r>
            <a:endParaRPr sz="8000" dirty="0"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/>
          </p:cNvSpPr>
          <p:nvPr>
            <p:ph type="title"/>
          </p:nvPr>
        </p:nvSpPr>
        <p:spPr>
          <a:xfrm>
            <a:off x="707188" y="-562351"/>
            <a:ext cx="11702390" cy="841421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Fo</a:t>
            </a: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kuser</a:t>
            </a:r>
            <a:r>
              <a:rPr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 </a:t>
            </a: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på hva dere får gjort!</a:t>
            </a:r>
            <a:endParaRPr sz="10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 dirty="0">
                <a:solidFill>
                  <a:srgbClr val="EE7501"/>
                </a:solidFill>
                <a:latin typeface="Sketch Block Bold" panose="02000000000000000000" pitchFamily="50" charset="0"/>
              </a:rPr>
              <a:t>Take</a:t>
            </a:r>
            <a:r>
              <a:rPr sz="14000" dirty="0">
                <a:solidFill>
                  <a:srgbClr val="0E030A"/>
                </a:solidFill>
                <a:latin typeface="Sketch Block Bold" panose="02000000000000000000" pitchFamily="50" charset="0"/>
              </a:rPr>
              <a:t> </a:t>
            </a:r>
            <a:r>
              <a:rPr sz="14000" dirty="0">
                <a:solidFill>
                  <a:srgbClr val="EE7501"/>
                </a:solidFill>
                <a:latin typeface="Sketch Block Bold" panose="02000000000000000000" pitchFamily="50" charset="0"/>
              </a:rPr>
              <a:t>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Me</a:t>
            </a:r>
            <a:r>
              <a:rPr lang="nb-NO"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g</a:t>
            </a:r>
            <a:r>
              <a:rPr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-</a:t>
            </a:r>
            <a:r>
              <a:rPr sz="14000" dirty="0" err="1" smtClean="0">
                <a:solidFill>
                  <a:srgbClr val="EE7501"/>
                </a:solidFill>
                <a:latin typeface="Sketch Block Bold" panose="02000000000000000000" pitchFamily="50" charset="0"/>
              </a:rPr>
              <a:t>ti</a:t>
            </a:r>
            <a:r>
              <a:rPr lang="nb-NO" sz="14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d</a:t>
            </a:r>
            <a:endParaRPr sz="14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dmorgen-video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9310" y="992946"/>
            <a:ext cx="12946180" cy="77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861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1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/>
          </p:cNvSpPr>
          <p:nvPr>
            <p:ph type="title"/>
          </p:nvPr>
        </p:nvSpPr>
        <p:spPr>
          <a:xfrm>
            <a:off x="595221" y="-689061"/>
            <a:ext cx="11702390" cy="847368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Kontinuerlige og tilfeldige handlinger av </a:t>
            </a:r>
            <a:r>
              <a:rPr lang="nb-NO" sz="8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godhet </a:t>
            </a:r>
            <a:r>
              <a:rPr lang="nb-NO" sz="8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på </a:t>
            </a:r>
            <a:r>
              <a:rPr lang="nb-NO" sz="8000" dirty="0">
                <a:solidFill>
                  <a:srgbClr val="0E030A"/>
                </a:solidFill>
                <a:latin typeface="Sketch Block Bold" panose="02000000000000000000" pitchFamily="50" charset="0"/>
              </a:rPr>
              <a:t>arbeidsplassen </a:t>
            </a:r>
            <a:endParaRPr sz="8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8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lides.jpg"/>
          <p:cNvPicPr/>
          <p:nvPr/>
        </p:nvPicPr>
        <p:blipFill>
          <a:blip r:embed="rId2">
            <a:alphaModFix amt="10273"/>
            <a:extLst/>
          </a:blip>
          <a:stretch>
            <a:fillRect/>
          </a:stretch>
        </p:blipFill>
        <p:spPr>
          <a:xfrm>
            <a:off x="-12081" y="3968"/>
            <a:ext cx="13028962" cy="974566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title" idx="4294967295"/>
          </p:nvPr>
        </p:nvSpPr>
        <p:spPr>
          <a:xfrm>
            <a:off x="694795" y="650743"/>
            <a:ext cx="11615209" cy="845211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defTabSz="584200">
              <a:lnSpc>
                <a:spcPct val="90000"/>
              </a:lnSpc>
              <a:defRPr sz="1800">
                <a:uFillTx/>
              </a:defRPr>
            </a:pPr>
            <a:r>
              <a:rPr lang="nb-NO" sz="7200" dirty="0" smtClean="0">
                <a:solidFill>
                  <a:srgbClr val="FFFFFF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Du får</a:t>
            </a:r>
            <a:endParaRPr sz="7200" dirty="0">
              <a:solidFill>
                <a:srgbClr val="FFFFFF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lvl="0" algn="ctr" defTabSz="584200">
              <a:lnSpc>
                <a:spcPct val="90000"/>
              </a:lnSpc>
              <a:defRPr sz="1800">
                <a:uFillTx/>
              </a:defRPr>
            </a:pPr>
            <a:r>
              <a:rPr lang="nb-NO" sz="72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Helvetica"/>
                <a:cs typeface="Helvetica"/>
                <a:sym typeface="Helvetica"/>
              </a:rPr>
              <a:t>PRESENTASJONEN</a:t>
            </a:r>
            <a:endParaRPr sz="7200" dirty="0">
              <a:solidFill>
                <a:srgbClr val="EE7501"/>
              </a:solidFill>
              <a:latin typeface="Sketch Block Bold" panose="02000000000000000000" pitchFamily="50" charset="0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>
            <a:spLocks noGrp="1"/>
          </p:cNvSpPr>
          <p:nvPr>
            <p:ph type="title"/>
          </p:nvPr>
        </p:nvSpPr>
        <p:spPr>
          <a:xfrm>
            <a:off x="651205" y="-2514"/>
            <a:ext cx="11702390" cy="844953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Husk </a:t>
            </a:r>
            <a:r>
              <a:rPr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3</a:t>
            </a:r>
            <a:r>
              <a:rPr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 </a:t>
            </a:r>
            <a:endParaRPr sz="10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G</a:t>
            </a:r>
            <a:r>
              <a:rPr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o</a:t>
            </a: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de ting</a:t>
            </a:r>
            <a:endParaRPr sz="10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hver dag</a:t>
            </a:r>
            <a:endParaRPr sz="10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05"/>
          <p:cNvSpPr/>
          <p:nvPr/>
        </p:nvSpPr>
        <p:spPr>
          <a:xfrm>
            <a:off x="639388" y="2498481"/>
            <a:ext cx="11715222" cy="4134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ctr">
              <a:lnSpc>
                <a:spcPct val="90000"/>
              </a:lnSpc>
              <a:defRPr sz="1800"/>
            </a:pPr>
            <a:r>
              <a:rPr lang="nb-NO" sz="6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S</a:t>
            </a:r>
            <a:r>
              <a:rPr sz="6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top</a:t>
            </a:r>
            <a:r>
              <a:rPr lang="nb-NO" sz="6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p å gjør,</a:t>
            </a:r>
            <a:r>
              <a:rPr sz="6000" dirty="0" smtClean="0">
                <a:solidFill>
                  <a:srgbClr val="0E030A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lang="nb-NO" sz="6000" dirty="0" smtClean="0">
                <a:solidFill>
                  <a:srgbClr val="0E030A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ting som i dag gjør deg trist og ulykkelig på jobb?</a:t>
            </a:r>
            <a:endParaRPr sz="6000" dirty="0">
              <a:solidFill>
                <a:srgbClr val="0E030A"/>
              </a:solidFill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5314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/>
          </p:cNvSpPr>
          <p:nvPr>
            <p:ph type="title"/>
          </p:nvPr>
        </p:nvSpPr>
        <p:spPr>
          <a:xfrm>
            <a:off x="651205" y="-2514"/>
            <a:ext cx="11702390" cy="840680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Ros</a:t>
            </a:r>
            <a:r>
              <a:rPr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 </a:t>
            </a: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og</a:t>
            </a:r>
            <a:r>
              <a:rPr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 </a:t>
            </a:r>
            <a:r>
              <a:rPr lang="nb-NO" sz="100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annerkjennelse</a:t>
            </a:r>
            <a:endParaRPr sz="100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/>
          </p:cNvSpPr>
          <p:nvPr>
            <p:ph type="title"/>
          </p:nvPr>
        </p:nvSpPr>
        <p:spPr>
          <a:xfrm>
            <a:off x="651205" y="46302"/>
            <a:ext cx="11702390" cy="840753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8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Feir </a:t>
            </a:r>
            <a:r>
              <a:rPr lang="nb-NO" sz="8000" dirty="0" smtClean="0">
                <a:latin typeface="Sketch Block Bold" panose="02000000000000000000" pitchFamily="50" charset="0"/>
              </a:rPr>
              <a:t>dine seire</a:t>
            </a:r>
            <a:r>
              <a:rPr sz="8000" dirty="0" smtClean="0">
                <a:latin typeface="Sketch Block Bold" panose="02000000000000000000" pitchFamily="50" charset="0"/>
              </a:rPr>
              <a:t>- </a:t>
            </a:r>
            <a:r>
              <a:rPr lang="nb-NO" sz="8000" dirty="0" smtClean="0">
                <a:latin typeface="Sketch Block Bold" panose="02000000000000000000" pitchFamily="50" charset="0"/>
              </a:rPr>
              <a:t>både store og små</a:t>
            </a:r>
            <a:endParaRPr sz="8000" dirty="0"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Deidra Shores WTF i WON __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0279" y="-22710"/>
            <a:ext cx="13004800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268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9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/>
          </p:cNvSpPr>
          <p:nvPr>
            <p:ph type="body" idx="4294967295"/>
          </p:nvPr>
        </p:nvSpPr>
        <p:spPr>
          <a:xfrm>
            <a:off x="658939" y="639178"/>
            <a:ext cx="11686922" cy="6363788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6000" dirty="0" smtClean="0">
                <a:solidFill>
                  <a:srgbClr val="EE7501"/>
                </a:solidFill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Hva</a:t>
            </a:r>
            <a:r>
              <a:rPr sz="6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</a:t>
            </a:r>
            <a:r>
              <a:rPr lang="nb-NO" sz="6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har dere lært i dag som dere kan bruke til å skape en gladere arbeidsplass?</a:t>
            </a:r>
            <a:endParaRPr sz="6000" dirty="0"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endParaRPr sz="6000" dirty="0"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  <a:p>
            <a:pPr marL="0" lvl="0" indent="0" algn="ctr" defTabSz="584200">
              <a:lnSpc>
                <a:spcPct val="10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6000" dirty="0" smtClean="0">
                <a:solidFill>
                  <a:srgbClr val="EE7501"/>
                </a:solidFill>
                <a:uFillTx/>
                <a:latin typeface="Sketch Block Bold" panose="02000000000000000000" pitchFamily="50" charset="0"/>
                <a:sym typeface="Helvetica Light"/>
              </a:rPr>
              <a:t>Har</a:t>
            </a:r>
            <a:r>
              <a:rPr lang="nb-NO" sz="6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 dere noen spørsmål</a:t>
            </a:r>
            <a:r>
              <a:rPr sz="6000" dirty="0" smtClean="0">
                <a:latin typeface="Sketch Block Bold" panose="02000000000000000000" pitchFamily="50" charset="0"/>
                <a:ea typeface="+mn-ea"/>
                <a:cs typeface="+mn-cs"/>
                <a:sym typeface="Helvetica Light"/>
              </a:rPr>
              <a:t>?</a:t>
            </a:r>
            <a:endParaRPr sz="6000" dirty="0">
              <a:latin typeface="Sketch Block Bold" panose="02000000000000000000" pitchFamily="50" charset="0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154582" y="144594"/>
            <a:ext cx="12695636" cy="9464412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>
              <a:defRPr sz="2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T</a:t>
            </a:r>
            <a:r>
              <a:rPr lang="nb-NO" sz="28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AKK</a:t>
            </a:r>
            <a:r>
              <a:rPr lang="nb-NO" sz="28000" dirty="0" smtClean="0">
                <a:solidFill>
                  <a:srgbClr val="EE7501"/>
                </a:solidFill>
              </a:rPr>
              <a:t/>
            </a:r>
            <a:br>
              <a:rPr lang="nb-NO" sz="28000" dirty="0" smtClean="0">
                <a:solidFill>
                  <a:srgbClr val="EE7501"/>
                </a:solidFill>
              </a:rPr>
            </a:br>
            <a:r>
              <a:rPr lang="nb-NO" sz="6000" dirty="0" smtClean="0">
                <a:latin typeface="Sketch Block Bold" panose="02000000000000000000" pitchFamily="50" charset="0"/>
              </a:rPr>
              <a:t>for meg</a:t>
            </a:r>
            <a:endParaRPr sz="6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/>
          </p:cNvSpPr>
          <p:nvPr>
            <p:ph type="title"/>
          </p:nvPr>
        </p:nvSpPr>
        <p:spPr>
          <a:xfrm>
            <a:off x="466531" y="661987"/>
            <a:ext cx="11693230" cy="8429626"/>
          </a:xfrm>
          <a:prstGeom prst="rect">
            <a:avLst/>
          </a:prstGeom>
        </p:spPr>
        <p:txBody>
          <a:bodyPr/>
          <a:lstStyle>
            <a:lvl1pPr algn="ctr">
              <a:defRPr sz="7500"/>
            </a:lvl1pPr>
          </a:lstStyle>
          <a:p>
            <a:pPr lvl="0">
              <a:defRPr sz="1800"/>
            </a:pPr>
            <a:r>
              <a:rPr lang="nb-NO" sz="7500" dirty="0" smtClean="0">
                <a:latin typeface="Sketch Block Bold" panose="02000000000000000000" pitchFamily="50" charset="0"/>
              </a:rPr>
              <a:t>Mer informasjon</a:t>
            </a:r>
            <a:endParaRPr sz="7500" dirty="0">
              <a:latin typeface="Sketch Block Bold" panose="02000000000000000000" pitchFamily="50" charset="0"/>
            </a:endParaRPr>
          </a:p>
        </p:txBody>
      </p:sp>
      <p:sp>
        <p:nvSpPr>
          <p:cNvPr id="642" name="Shape 642"/>
          <p:cNvSpPr>
            <a:spLocks noGrp="1"/>
          </p:cNvSpPr>
          <p:nvPr>
            <p:ph type="body" idx="1"/>
          </p:nvPr>
        </p:nvSpPr>
        <p:spPr>
          <a:xfrm>
            <a:off x="3768740" y="2082695"/>
            <a:ext cx="8391020" cy="6765424"/>
          </a:xfrm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50000"/>
              </a:lnSpc>
              <a:spcBef>
                <a:spcPts val="0"/>
              </a:spcBef>
              <a:defRPr sz="1800">
                <a:uFillTx/>
              </a:defRPr>
            </a:pPr>
            <a:r>
              <a:rPr sz="4200" dirty="0">
                <a:solidFill>
                  <a:srgbClr val="0E030A"/>
                </a:solidFill>
              </a:rPr>
              <a:t>www.positivesharing.com</a:t>
            </a:r>
          </a:p>
          <a:p>
            <a:pPr lvl="0" defTabSz="584200">
              <a:lnSpc>
                <a:spcPct val="150000"/>
              </a:lnSpc>
              <a:spcBef>
                <a:spcPts val="0"/>
              </a:spcBef>
              <a:defRPr sz="1800">
                <a:uFillTx/>
              </a:defRPr>
            </a:pPr>
            <a:r>
              <a:rPr sz="4200" dirty="0" smtClean="0">
                <a:solidFill>
                  <a:srgbClr val="0E030A"/>
                </a:solidFill>
              </a:rPr>
              <a:t>/</a:t>
            </a:r>
            <a:r>
              <a:rPr lang="nb-NO" sz="4200" dirty="0" err="1" smtClean="0">
                <a:solidFill>
                  <a:srgbClr val="0E030A"/>
                </a:solidFill>
              </a:rPr>
              <a:t>merefremgang</a:t>
            </a:r>
            <a:endParaRPr sz="4200" dirty="0">
              <a:solidFill>
                <a:srgbClr val="0E030A"/>
              </a:solidFill>
            </a:endParaRPr>
          </a:p>
          <a:p>
            <a:pPr lvl="0" defTabSz="584200">
              <a:lnSpc>
                <a:spcPct val="150000"/>
              </a:lnSpc>
              <a:spcBef>
                <a:spcPts val="0"/>
              </a:spcBef>
              <a:defRPr sz="1800">
                <a:uFillTx/>
              </a:defRPr>
            </a:pPr>
            <a:r>
              <a:rPr sz="4200" dirty="0" smtClean="0">
                <a:solidFill>
                  <a:srgbClr val="0E030A"/>
                </a:solidFill>
              </a:rPr>
              <a:t>N</a:t>
            </a:r>
            <a:r>
              <a:rPr lang="nb-NO" sz="4200" dirty="0" err="1" smtClean="0">
                <a:solidFill>
                  <a:srgbClr val="0E030A"/>
                </a:solidFill>
              </a:rPr>
              <a:t>yhetsbrev</a:t>
            </a:r>
            <a:endParaRPr sz="4200" dirty="0">
              <a:solidFill>
                <a:srgbClr val="0E030A"/>
              </a:solidFill>
            </a:endParaRPr>
          </a:p>
          <a:p>
            <a:pPr lvl="0" defTabSz="584200">
              <a:lnSpc>
                <a:spcPct val="150000"/>
              </a:lnSpc>
              <a:spcBef>
                <a:spcPts val="0"/>
              </a:spcBef>
              <a:defRPr sz="1800">
                <a:uFillTx/>
              </a:defRPr>
            </a:pPr>
            <a:r>
              <a:rPr sz="4200" dirty="0" err="1" smtClean="0">
                <a:solidFill>
                  <a:srgbClr val="0E030A"/>
                </a:solidFill>
              </a:rPr>
              <a:t>Presenta</a:t>
            </a:r>
            <a:r>
              <a:rPr lang="nb-NO" sz="4200" dirty="0" err="1" smtClean="0">
                <a:solidFill>
                  <a:srgbClr val="0E030A"/>
                </a:solidFill>
              </a:rPr>
              <a:t>sj</a:t>
            </a:r>
            <a:r>
              <a:rPr sz="4200" dirty="0" smtClean="0">
                <a:solidFill>
                  <a:srgbClr val="0E030A"/>
                </a:solidFill>
              </a:rPr>
              <a:t>on</a:t>
            </a:r>
            <a:endParaRPr sz="4200" dirty="0">
              <a:solidFill>
                <a:srgbClr val="0E030A"/>
              </a:solidFill>
            </a:endParaRPr>
          </a:p>
          <a:p>
            <a:pPr lvl="0" defTabSz="584200">
              <a:lnSpc>
                <a:spcPct val="150000"/>
              </a:lnSpc>
              <a:spcBef>
                <a:spcPts val="0"/>
              </a:spcBef>
              <a:defRPr sz="1800">
                <a:uFillTx/>
              </a:defRPr>
            </a:pPr>
            <a:r>
              <a:rPr sz="4200" dirty="0" smtClean="0">
                <a:solidFill>
                  <a:srgbClr val="0E030A"/>
                </a:solidFill>
              </a:rPr>
              <a:t>@</a:t>
            </a:r>
            <a:r>
              <a:rPr lang="nb-NO" sz="4200" dirty="0" err="1" smtClean="0">
                <a:solidFill>
                  <a:srgbClr val="0E030A"/>
                </a:solidFill>
              </a:rPr>
              <a:t>henrikmaersk</a:t>
            </a:r>
            <a:endParaRPr lang="nb-NO" sz="4200" dirty="0" smtClean="0">
              <a:solidFill>
                <a:srgbClr val="0E030A"/>
              </a:solidFill>
            </a:endParaRPr>
          </a:p>
          <a:p>
            <a:pPr lvl="0" defTabSz="584200">
              <a:lnSpc>
                <a:spcPct val="150000"/>
              </a:lnSpc>
              <a:spcBef>
                <a:spcPts val="0"/>
              </a:spcBef>
              <a:defRPr sz="1800">
                <a:uFillTx/>
              </a:defRPr>
            </a:pPr>
            <a:r>
              <a:rPr lang="nb-NO" sz="4200" dirty="0" smtClean="0">
                <a:solidFill>
                  <a:srgbClr val="0E030A"/>
                </a:solidFill>
              </a:rPr>
              <a:t>www.merefremgang.no</a:t>
            </a:r>
            <a:endParaRPr sz="4200" dirty="0">
              <a:solidFill>
                <a:srgbClr val="0E030A"/>
              </a:solidFill>
            </a:endParaRPr>
          </a:p>
        </p:txBody>
      </p:sp>
      <p:pic>
        <p:nvPicPr>
          <p:cNvPr id="64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4583" y="2269305"/>
            <a:ext cx="7493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Facebook-Ico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983" y="3249100"/>
            <a:ext cx="698501" cy="70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logo_man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9983" y="4903544"/>
            <a:ext cx="698501" cy="10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newsletter 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29983" y="4161168"/>
            <a:ext cx="698501" cy="6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3726" y="6095509"/>
            <a:ext cx="701815" cy="70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68" y="6951236"/>
            <a:ext cx="1118272" cy="11182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51205" y="974221"/>
            <a:ext cx="7258765" cy="842962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nb-NO" sz="54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Henrik Mærsk</a:t>
            </a:r>
            <a:endParaRPr sz="5400" dirty="0">
              <a:latin typeface="Sketch Block Bold" panose="02000000000000000000" pitchFamily="50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0" y="1018570"/>
            <a:ext cx="4933600" cy="7392365"/>
          </a:xfrm>
          <a:prstGeom prst="rect">
            <a:avLst/>
          </a:prstGeom>
        </p:spPr>
      </p:pic>
      <p:sp>
        <p:nvSpPr>
          <p:cNvPr id="5" name="Shape 208"/>
          <p:cNvSpPr txBox="1">
            <a:spLocks/>
          </p:cNvSpPr>
          <p:nvPr/>
        </p:nvSpPr>
        <p:spPr bwMode="auto">
          <a:xfrm>
            <a:off x="569977" y="1849634"/>
            <a:ext cx="6838529" cy="656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584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nb-NO" altLang="nb-NO" sz="2400" dirty="0">
                <a:latin typeface="Sketch Block Bold" panose="02000000000000000000" pitchFamily="50" charset="0"/>
              </a:rPr>
              <a:t>VISJON: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altLang="nb-NO" sz="2400" dirty="0">
                <a:solidFill>
                  <a:srgbClr val="60CCF5"/>
                </a:solidFill>
                <a:latin typeface="Sketch Block Bold" panose="02000000000000000000" pitchFamily="50" charset="0"/>
              </a:rPr>
              <a:t>Jeg jobber for å skape arbeidsplasser der ingen ønsker å gå hjem ifra og hvor kundene haster tilbake til. Jeg tror på det er mulig å skape en verden der det er reglen mer enn unntakelsen.</a:t>
            </a:r>
          </a:p>
          <a:p>
            <a:pPr>
              <a:buFont typeface="Arial" panose="020B0604020202020204" pitchFamily="34" charset="0"/>
              <a:buNone/>
            </a:pPr>
            <a:endParaRPr lang="nb-NO" altLang="nb-NO" sz="24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b-NO" altLang="nb-NO" sz="24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- </a:t>
            </a:r>
            <a:r>
              <a:rPr lang="nb-NO" altLang="nb-NO" sz="2400" dirty="0">
                <a:solidFill>
                  <a:srgbClr val="0E030A"/>
                </a:solidFill>
                <a:latin typeface="Sketch Block Bold" panose="02000000000000000000" pitchFamily="50" charset="0"/>
              </a:rPr>
              <a:t>Forfatter til boken </a:t>
            </a:r>
            <a:r>
              <a:rPr lang="nb-NO" altLang="nb-NO" sz="24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FREMGANG om målsetning</a:t>
            </a:r>
            <a:r>
              <a:rPr lang="nb-NO" altLang="nb-NO" sz="2400" dirty="0">
                <a:solidFill>
                  <a:srgbClr val="0E030A"/>
                </a:solidFill>
                <a:latin typeface="Sketch Block Bold" panose="02000000000000000000" pitchFamily="50" charset="0"/>
              </a:rPr>
              <a:t>, motivasjon og mindset – Sertifisert Goal Mapping instruktør</a:t>
            </a:r>
          </a:p>
          <a:p>
            <a:pPr>
              <a:buFont typeface="Arial" panose="020B0604020202020204" pitchFamily="34" charset="0"/>
              <a:buNone/>
            </a:pPr>
            <a:endParaRPr lang="nb-NO" altLang="nb-NO" sz="9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b-NO" altLang="nb-NO" sz="2400" dirty="0">
                <a:solidFill>
                  <a:srgbClr val="0E030A"/>
                </a:solidFill>
                <a:latin typeface="Sketch Block Bold" panose="02000000000000000000" pitchFamily="50" charset="0"/>
              </a:rPr>
              <a:t>- Sertifisert coach &amp; mentaltrener</a:t>
            </a:r>
          </a:p>
          <a:p>
            <a:pPr>
              <a:buFont typeface="Arial" panose="020B0604020202020204" pitchFamily="34" charset="0"/>
              <a:buNone/>
            </a:pPr>
            <a:endParaRPr lang="nb-NO" altLang="nb-NO" sz="900" dirty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r>
              <a:rPr lang="nb-NO" altLang="nb-NO" sz="24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- Profesjonell </a:t>
            </a:r>
            <a:r>
              <a:rPr lang="nb-NO" altLang="nb-NO" sz="2400" dirty="0">
                <a:solidFill>
                  <a:srgbClr val="0E030A"/>
                </a:solidFill>
                <a:latin typeface="Sketch Block Bold" panose="02000000000000000000" pitchFamily="50" charset="0"/>
              </a:rPr>
              <a:t>håndballtrener, Smed, </a:t>
            </a:r>
            <a:r>
              <a:rPr lang="nb-NO" altLang="nb-NO" sz="2400" dirty="0" err="1">
                <a:solidFill>
                  <a:srgbClr val="0E030A"/>
                </a:solidFill>
                <a:latin typeface="Sketch Block Bold" panose="02000000000000000000" pitchFamily="50" charset="0"/>
              </a:rPr>
              <a:t>Marketing</a:t>
            </a:r>
            <a:r>
              <a:rPr lang="nb-NO" altLang="nb-NO" sz="2400" dirty="0">
                <a:solidFill>
                  <a:srgbClr val="0E030A"/>
                </a:solidFill>
                <a:latin typeface="Sketch Block Bold" panose="02000000000000000000" pitchFamily="50" charset="0"/>
              </a:rPr>
              <a:t> &amp; </a:t>
            </a:r>
            <a:r>
              <a:rPr lang="nb-NO" altLang="nb-NO" sz="24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salg</a:t>
            </a:r>
          </a:p>
          <a:p>
            <a:pPr marL="171450" indent="-171450">
              <a:buFontTx/>
              <a:buChar char="-"/>
            </a:pPr>
            <a:endParaRPr lang="nb-NO" altLang="nb-NO" sz="900" dirty="0" smtClean="0">
              <a:solidFill>
                <a:srgbClr val="0E030A"/>
              </a:solidFill>
              <a:latin typeface="Sketch Block Bold" panose="02000000000000000000" pitchFamily="50" charset="0"/>
            </a:endParaRPr>
          </a:p>
          <a:p>
            <a:r>
              <a:rPr lang="nb-NO" altLang="nb-NO" sz="2400" dirty="0" smtClean="0">
                <a:solidFill>
                  <a:srgbClr val="0E030A"/>
                </a:solidFill>
                <a:latin typeface="Sketch Block Bold" panose="02000000000000000000" pitchFamily="50" charset="0"/>
              </a:rPr>
              <a:t>- </a:t>
            </a:r>
            <a:r>
              <a:rPr lang="nb-NO" altLang="nb-NO" sz="2400" dirty="0">
                <a:solidFill>
                  <a:srgbClr val="0E030A"/>
                </a:solidFill>
                <a:latin typeface="Sketch Block Bold" panose="02000000000000000000" pitchFamily="50" charset="0"/>
              </a:rPr>
              <a:t>Ivrig golfspiller, Ivrig bokleser, gift og pappa til to på 5 og 9 år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377527" y="728033"/>
            <a:ext cx="12249746" cy="19644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E030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10000" dirty="0" err="1" smtClean="0">
                <a:solidFill>
                  <a:srgbClr val="F38900"/>
                </a:solidFill>
                <a:latin typeface="Sketch Block Bold" panose="02000000000000000000" pitchFamily="50" charset="0"/>
              </a:rPr>
              <a:t>Arbeidsgle</a:t>
            </a:r>
            <a:r>
              <a:rPr sz="10000" dirty="0" smtClean="0">
                <a:solidFill>
                  <a:srgbClr val="F38900"/>
                </a:solidFill>
                <a:latin typeface="Sketch Block Bold" panose="02000000000000000000" pitchFamily="50" charset="0"/>
              </a:rPr>
              <a:t>de</a:t>
            </a:r>
            <a:endParaRPr sz="10000" dirty="0">
              <a:solidFill>
                <a:srgbClr val="F38900"/>
              </a:solidFill>
              <a:latin typeface="Sketch Block Bold" panose="02000000000000000000" pitchFamily="50" charset="0"/>
            </a:endParaRPr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20041" y="5795466"/>
            <a:ext cx="12964718" cy="32301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nb-NO" sz="10000" dirty="0" smtClean="0">
                <a:solidFill>
                  <a:srgbClr val="EE7501"/>
                </a:solidFill>
                <a:latin typeface="Sketch Block Bold" panose="02000000000000000000" pitchFamily="50" charset="0"/>
              </a:rPr>
              <a:t>Et skandinavisk fenomen</a:t>
            </a:r>
            <a:endParaRPr sz="10000" dirty="0">
              <a:solidFill>
                <a:srgbClr val="EE7501"/>
              </a:solidFill>
              <a:latin typeface="Sketch Block Bold" panose="02000000000000000000" pitchFamily="50" charset="0"/>
            </a:endParaRPr>
          </a:p>
        </p:txBody>
      </p:sp>
      <p:pic>
        <p:nvPicPr>
          <p:cNvPr id="264" name="d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166" y="3291449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3032" y="3291449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fi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49899" y="3291449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no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96766" y="3291449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43633" y="3291449"/>
            <a:ext cx="1905001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6" animBg="1" advAuto="0"/>
      <p:bldP spid="264" grpId="1" animBg="1" advAuto="0"/>
      <p:bldP spid="265" grpId="2" animBg="1" advAuto="0"/>
      <p:bldP spid="266" grpId="3" animBg="1" advAuto="0"/>
      <p:bldP spid="267" grpId="4" animBg="1" advAuto="0"/>
      <p:bldP spid="268" grpId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 idx="4294967295"/>
          </p:nvPr>
        </p:nvSpPr>
        <p:spPr>
          <a:xfrm>
            <a:off x="1301750" y="1249363"/>
            <a:ext cx="11703050" cy="55723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Arbeitsfreude</a:t>
            </a:r>
            <a:endParaRPr sz="6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0E030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Happiness at work</a:t>
            </a:r>
          </a:p>
        </p:txBody>
      </p:sp>
      <p:pic>
        <p:nvPicPr>
          <p:cNvPr id="271" name="d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272" y="1265766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1269272" y="5513614"/>
            <a:ext cx="9864776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 dirty="0">
                <a:solidFill>
                  <a:srgbClr val="0E030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Usage: </a:t>
            </a:r>
            <a:r>
              <a:rPr sz="6000" dirty="0">
                <a:solidFill>
                  <a:srgbClr val="EE750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Very rare</a:t>
            </a:r>
          </a:p>
        </p:txBody>
      </p:sp>
    </p:spTree>
    <p:extLst>
      <p:ext uri="{BB962C8B-B14F-4D97-AF65-F5344CB8AC3E}">
        <p14:creationId xmlns:p14="http://schemas.microsoft.com/office/powerpoint/2010/main" val="37326809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 idx="4294967295"/>
          </p:nvPr>
        </p:nvSpPr>
        <p:spPr>
          <a:xfrm>
            <a:off x="2302205" y="3046315"/>
            <a:ext cx="11702390" cy="6674380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584200">
              <a:lnSpc>
                <a:spcPct val="50000"/>
              </a:lnSpc>
              <a:defRPr sz="7200" b="1">
                <a:solidFill>
                  <a:srgbClr val="0E030A"/>
                </a:solidFill>
                <a:uFillTx/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 err="1">
                <a:solidFill>
                  <a:srgbClr val="0E030A"/>
                </a:solidFill>
              </a:rPr>
              <a:t>過労死</a:t>
            </a:r>
            <a:r>
              <a:rPr sz="7200" b="1" dirty="0">
                <a:solidFill>
                  <a:srgbClr val="0E030A"/>
                </a:solidFill>
              </a:rPr>
              <a:t> (</a:t>
            </a:r>
            <a:r>
              <a:rPr sz="7200" b="1" dirty="0" err="1">
                <a:solidFill>
                  <a:srgbClr val="0E030A"/>
                </a:solidFill>
              </a:rPr>
              <a:t>karoshi</a:t>
            </a:r>
            <a:r>
              <a:rPr sz="7200" b="1" dirty="0">
                <a:solidFill>
                  <a:srgbClr val="0E030A"/>
                </a:solidFill>
              </a:rPr>
              <a:t>)</a:t>
            </a:r>
          </a:p>
        </p:txBody>
      </p:sp>
      <p:pic>
        <p:nvPicPr>
          <p:cNvPr id="275" name="j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205" y="1265766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-1337735" y="9082285"/>
            <a:ext cx="15189203" cy="2150535"/>
          </a:xfrm>
          <a:prstGeom prst="rect">
            <a:avLst/>
          </a:prstGeom>
          <a:solidFill>
            <a:srgbClr val="6E8E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277" name="Dictionary.png"/>
          <p:cNvPicPr/>
          <p:nvPr/>
        </p:nvPicPr>
        <p:blipFill>
          <a:blip r:embed="rId4">
            <a:extLst/>
          </a:blip>
          <a:srcRect l="4053" r="4053"/>
          <a:stretch>
            <a:fillRect/>
          </a:stretch>
        </p:blipFill>
        <p:spPr>
          <a:xfrm>
            <a:off x="5382090" y="5590865"/>
            <a:ext cx="7250178" cy="543763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2324943" y="4346591"/>
            <a:ext cx="928779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 dirty="0">
                <a:solidFill>
                  <a:srgbClr val="EE7501"/>
                </a:solidFill>
                <a:latin typeface="Sketch Block Bold" panose="02000000000000000000" pitchFamily="50" charset="0"/>
                <a:ea typeface="Century Schoolbook"/>
                <a:cs typeface="Century Schoolbook"/>
                <a:sym typeface="Century Schoolbook"/>
              </a:rPr>
              <a:t>Death</a:t>
            </a:r>
            <a:r>
              <a:rPr sz="6000" dirty="0">
                <a:solidFill>
                  <a:srgbClr val="0E030A"/>
                </a:solidFill>
                <a:latin typeface="Sketch Block Bold" panose="02000000000000000000" pitchFamily="50" charset="0"/>
                <a:ea typeface="Century Schoolbook"/>
                <a:cs typeface="Century Schoolbook"/>
                <a:sym typeface="Century Schoolbook"/>
              </a:rPr>
              <a:t> from overwork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7F56664E96A644B40F90E6AA16E6F0" ma:contentTypeVersion="0" ma:contentTypeDescription="Opprett et nytt dokument." ma:contentTypeScope="" ma:versionID="84b9cc91fda018ee947fa221e9b94aa0">
  <xsd:schema xmlns:xsd="http://www.w3.org/2001/XMLSchema" xmlns:xs="http://www.w3.org/2001/XMLSchema" xmlns:p="http://schemas.microsoft.com/office/2006/metadata/properties" xmlns:ns2="3991ec86-f7e6-433d-bc0b-6ff87b73cab5" targetNamespace="http://schemas.microsoft.com/office/2006/metadata/properties" ma:root="true" ma:fieldsID="11ebe7061db50b6dbdf844883f888b2f" ns2:_="">
    <xsd:import namespace="3991ec86-f7e6-433d-bc0b-6ff87b73cab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91ec86-f7e6-433d-bc0b-6ff87b73ca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Fast ID" ma:description="Behold IDen ved tillegging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991ec86-f7e6-433d-bc0b-6ff87b73cab5">KJRMXTCEH5WD-1-2512</_dlc_DocId>
    <_dlc_DocIdUrl xmlns="3991ec86-f7e6-433d-bc0b-6ff87b73cab5">
      <Url>https://maerskcoaching.sharepoint.com/_layouts/15/DocIdRedir.aspx?ID=KJRMXTCEH5WD-1-2512</Url>
      <Description>KJRMXTCEH5WD-1-2512</Description>
    </_dlc_DocIdUrl>
  </documentManagement>
</p:properties>
</file>

<file path=customXml/itemProps1.xml><?xml version="1.0" encoding="utf-8"?>
<ds:datastoreItem xmlns:ds="http://schemas.openxmlformats.org/officeDocument/2006/customXml" ds:itemID="{77DC46FB-664E-4A16-9F6C-CC3C0891EB8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67F5FE5-6C08-479A-A014-80E04A46E6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91ec86-f7e6-433d-bc0b-6ff87b73c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C2DF1C-32E2-4990-B2D2-36224431DC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A5E698A-C18A-4350-8750-93B527623B37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3991ec86-f7e6-433d-bc0b-6ff87b73cab5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2190</Words>
  <Application>Microsoft Office PowerPoint</Application>
  <PresentationFormat>Egendefinert</PresentationFormat>
  <Paragraphs>381</Paragraphs>
  <Slides>57</Slides>
  <Notes>38</Notes>
  <HiddenSlides>0</HiddenSlides>
  <MMClips>4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57</vt:i4>
      </vt:variant>
    </vt:vector>
  </HeadingPairs>
  <TitlesOfParts>
    <vt:vector size="67" baseType="lpstr">
      <vt:lpstr>Arial</vt:lpstr>
      <vt:lpstr>Arial Rounded MT Bold</vt:lpstr>
      <vt:lpstr>Century Schoolbook</vt:lpstr>
      <vt:lpstr>Helvetica</vt:lpstr>
      <vt:lpstr>Helvetica Light</vt:lpstr>
      <vt:lpstr>Lucida Grande</vt:lpstr>
      <vt:lpstr>Sketch Block Bold</vt:lpstr>
      <vt:lpstr>Times New Roman</vt:lpstr>
      <vt:lpstr>Trebuchet MS</vt:lpstr>
      <vt:lpstr>Black</vt:lpstr>
      <vt:lpstr>PowerPoint-presentasjon</vt:lpstr>
      <vt:lpstr>Forskning Psykologi Sosiologi Nevrologi Ledelse</vt:lpstr>
      <vt:lpstr>SPØR  Meg om hva som helst</vt:lpstr>
      <vt:lpstr>PowerPoint-presentasjon</vt:lpstr>
      <vt:lpstr>Du får PRESENTASJONEN</vt:lpstr>
      <vt:lpstr>Henrik Mærsk</vt:lpstr>
      <vt:lpstr>Arbeidsglede</vt:lpstr>
      <vt:lpstr>Arbeitsfreude Happiness at work</vt:lpstr>
      <vt:lpstr>過労死 (karoshi)</vt:lpstr>
      <vt:lpstr>PowerPoint-presentasjon</vt:lpstr>
      <vt:lpstr>Arbeidsglede er…</vt:lpstr>
      <vt:lpstr>Jobbtilfredshet er…</vt:lpstr>
      <vt:lpstr>PowerPoint-presentasjon</vt:lpstr>
      <vt:lpstr>PowerPoint-presentasjon</vt:lpstr>
      <vt:lpstr>ALLE kan være glade på jobben!</vt:lpstr>
      <vt:lpstr>PowerPoint-presentasjon</vt:lpstr>
      <vt:lpstr>Hva gir deg arbeidsglede?</vt:lpstr>
      <vt:lpstr>PowerPoint-presentasjon</vt:lpstr>
      <vt:lpstr>PowerPoint-presentasjon</vt:lpstr>
      <vt:lpstr>Resultater</vt:lpstr>
      <vt:lpstr>Gode resultater: </vt:lpstr>
      <vt:lpstr>PowerPoint-presentasjon</vt:lpstr>
      <vt:lpstr>PowerPoint-presentasjon</vt:lpstr>
      <vt:lpstr>Relasjoner</vt:lpstr>
      <vt:lpstr>PowerPoint-presentasjon</vt:lpstr>
      <vt:lpstr>Resultater </vt:lpstr>
      <vt:lpstr>Hvor er fokuset ditt?</vt:lpstr>
      <vt:lpstr>Resultater </vt:lpstr>
      <vt:lpstr>HVORFOR betyr det noe?</vt:lpstr>
      <vt:lpstr>Arbeidsglede er bra for deg!</vt:lpstr>
      <vt:lpstr>Tid Helse  Livet Suksess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PAUSE 10 min.</vt:lpstr>
      <vt:lpstr>HVORDAN skaper man gladere arbeidsplasser?</vt:lpstr>
      <vt:lpstr>Arbeidsglede er noe vi gjør!</vt:lpstr>
      <vt:lpstr>Arlette Bentzen</vt:lpstr>
      <vt:lpstr>Vær glad selv!</vt:lpstr>
      <vt:lpstr>PowerPoint-presentasjon</vt:lpstr>
      <vt:lpstr>Fokuser på hva dere får gjort!</vt:lpstr>
      <vt:lpstr>Take 5</vt:lpstr>
      <vt:lpstr>Meg-tid</vt:lpstr>
      <vt:lpstr>PowerPoint-presentasjon</vt:lpstr>
      <vt:lpstr>Kontinuerlige og tilfeldige handlinger av godhet på arbeidsplassen </vt:lpstr>
      <vt:lpstr>Husk 3  Gode ting hver dag</vt:lpstr>
      <vt:lpstr>PowerPoint-presentasjon</vt:lpstr>
      <vt:lpstr>Ros og annerkjennelse</vt:lpstr>
      <vt:lpstr>Feir dine seire- både store og små</vt:lpstr>
      <vt:lpstr>PowerPoint-presentasjon</vt:lpstr>
      <vt:lpstr>PowerPoint-presentasjon</vt:lpstr>
      <vt:lpstr>TAKK for meg</vt:lpstr>
      <vt:lpstr>Mer informasjon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Happiness at work Customer</dc:title>
  <dc:creator>Henrik</dc:creator>
  <cp:lastModifiedBy>Henrik Mærsk</cp:lastModifiedBy>
  <cp:revision>114</cp:revision>
  <dcterms:modified xsi:type="dcterms:W3CDTF">2016-01-19T13:22:41Z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0x010100BC7F56664E96A644B40F90E6AA16E6F0</vt:lpwstr>
  </property>
  <property fmtid="{D5CDD505-2E9C-101B-9397-08002B2CF9AE}" pid="3" name="_dlc_DocIdItemGuid">
    <vt:lpwstr>b2eafdd7-0af0-4b1b-a7e5-e80f433dcde1</vt:lpwstr>
  </property>
</Properties>
</file>