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67"/>
  </p:notesMasterIdLst>
  <p:sldIdLst>
    <p:sldId id="256" r:id="rId6"/>
    <p:sldId id="430" r:id="rId7"/>
    <p:sldId id="467" r:id="rId8"/>
    <p:sldId id="421" r:id="rId9"/>
    <p:sldId id="258" r:id="rId10"/>
    <p:sldId id="464" r:id="rId11"/>
    <p:sldId id="275" r:id="rId12"/>
    <p:sldId id="493" r:id="rId13"/>
    <p:sldId id="260" r:id="rId14"/>
    <p:sldId id="438" r:id="rId15"/>
    <p:sldId id="296" r:id="rId16"/>
    <p:sldId id="439" r:id="rId17"/>
    <p:sldId id="435" r:id="rId18"/>
    <p:sldId id="436" r:id="rId19"/>
    <p:sldId id="511" r:id="rId20"/>
    <p:sldId id="518" r:id="rId21"/>
    <p:sldId id="300" r:id="rId22"/>
    <p:sldId id="301" r:id="rId23"/>
    <p:sldId id="513" r:id="rId24"/>
    <p:sldId id="512" r:id="rId25"/>
    <p:sldId id="519" r:id="rId26"/>
    <p:sldId id="514" r:id="rId27"/>
    <p:sldId id="515" r:id="rId28"/>
    <p:sldId id="517" r:id="rId29"/>
    <p:sldId id="516" r:id="rId30"/>
    <p:sldId id="497" r:id="rId31"/>
    <p:sldId id="498" r:id="rId32"/>
    <p:sldId id="499" r:id="rId33"/>
    <p:sldId id="500" r:id="rId34"/>
    <p:sldId id="501" r:id="rId35"/>
    <p:sldId id="343" r:id="rId36"/>
    <p:sldId id="503" r:id="rId37"/>
    <p:sldId id="345" r:id="rId38"/>
    <p:sldId id="346" r:id="rId39"/>
    <p:sldId id="347" r:id="rId40"/>
    <p:sldId id="351" r:id="rId41"/>
    <p:sldId id="352" r:id="rId42"/>
    <p:sldId id="360" r:id="rId43"/>
    <p:sldId id="443" r:id="rId44"/>
    <p:sldId id="504" r:id="rId45"/>
    <p:sldId id="505" r:id="rId46"/>
    <p:sldId id="506" r:id="rId47"/>
    <p:sldId id="508" r:id="rId48"/>
    <p:sldId id="487" r:id="rId49"/>
    <p:sldId id="444" r:id="rId50"/>
    <p:sldId id="492" r:id="rId51"/>
    <p:sldId id="510" r:id="rId52"/>
    <p:sldId id="491" r:id="rId53"/>
    <p:sldId id="490" r:id="rId54"/>
    <p:sldId id="468" r:id="rId55"/>
    <p:sldId id="469" r:id="rId56"/>
    <p:sldId id="471" r:id="rId57"/>
    <p:sldId id="470" r:id="rId58"/>
    <p:sldId id="473" r:id="rId59"/>
    <p:sldId id="474" r:id="rId60"/>
    <p:sldId id="472" r:id="rId61"/>
    <p:sldId id="466" r:id="rId62"/>
    <p:sldId id="509" r:id="rId63"/>
    <p:sldId id="478" r:id="rId64"/>
    <p:sldId id="409" r:id="rId65"/>
    <p:sldId id="405" r:id="rId66"/>
  </p:sldIdLst>
  <p:sldSz cx="13004800" cy="9753600"/>
  <p:notesSz cx="6858000" cy="9144000"/>
  <p:defaultTextStyle>
    <a:lvl1pPr defTabSz="584200">
      <a:defRPr sz="2600">
        <a:latin typeface="Helvetica"/>
        <a:ea typeface="Helvetica"/>
        <a:cs typeface="Helvetica"/>
        <a:sym typeface="Helvetica"/>
      </a:defRPr>
    </a:lvl1pPr>
    <a:lvl2pPr indent="228600" defTabSz="584200">
      <a:defRPr sz="2600">
        <a:latin typeface="Helvetica"/>
        <a:ea typeface="Helvetica"/>
        <a:cs typeface="Helvetica"/>
        <a:sym typeface="Helvetica"/>
      </a:defRPr>
    </a:lvl2pPr>
    <a:lvl3pPr indent="457200" defTabSz="584200">
      <a:defRPr sz="2600">
        <a:latin typeface="Helvetica"/>
        <a:ea typeface="Helvetica"/>
        <a:cs typeface="Helvetica"/>
        <a:sym typeface="Helvetica"/>
      </a:defRPr>
    </a:lvl3pPr>
    <a:lvl4pPr indent="685800" defTabSz="584200">
      <a:defRPr sz="2600">
        <a:latin typeface="Helvetica"/>
        <a:ea typeface="Helvetica"/>
        <a:cs typeface="Helvetica"/>
        <a:sym typeface="Helvetica"/>
      </a:defRPr>
    </a:lvl4pPr>
    <a:lvl5pPr indent="914400" defTabSz="584200">
      <a:defRPr sz="2600">
        <a:latin typeface="Helvetica"/>
        <a:ea typeface="Helvetica"/>
        <a:cs typeface="Helvetica"/>
        <a:sym typeface="Helvetica"/>
      </a:defRPr>
    </a:lvl5pPr>
    <a:lvl6pPr indent="1143000" defTabSz="584200">
      <a:defRPr sz="2600">
        <a:latin typeface="Helvetica"/>
        <a:ea typeface="Helvetica"/>
        <a:cs typeface="Helvetica"/>
        <a:sym typeface="Helvetica"/>
      </a:defRPr>
    </a:lvl6pPr>
    <a:lvl7pPr indent="1371600" defTabSz="584200">
      <a:defRPr sz="2600">
        <a:latin typeface="Helvetica"/>
        <a:ea typeface="Helvetica"/>
        <a:cs typeface="Helvetica"/>
        <a:sym typeface="Helvetica"/>
      </a:defRPr>
    </a:lvl7pPr>
    <a:lvl8pPr indent="1600200" defTabSz="584200">
      <a:defRPr sz="2600">
        <a:latin typeface="Helvetica"/>
        <a:ea typeface="Helvetica"/>
        <a:cs typeface="Helvetica"/>
        <a:sym typeface="Helvetica"/>
      </a:defRPr>
    </a:lvl8pPr>
    <a:lvl9pPr indent="1828800" defTabSz="584200">
      <a:defRPr sz="2600">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900"/>
    <a:srgbClr val="EE7501"/>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33579" autoAdjust="0"/>
  </p:normalViewPr>
  <p:slideViewPr>
    <p:cSldViewPr snapToGrid="0">
      <p:cViewPr varScale="1">
        <p:scale>
          <a:sx n="17" d="100"/>
          <a:sy n="17" d="100"/>
        </p:scale>
        <p:origin x="2592"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b-NO"/>
  <c:roundedCorners val="0"/>
  <c:style val="2"/>
  <c:chart>
    <c:title>
      <c:tx>
        <c:rich>
          <a:bodyPr rot="0"/>
          <a:lstStyle/>
          <a:p>
            <a:pPr lvl="0"/>
            <a:endParaRPr lang="nb-NO"/>
          </a:p>
        </c:rich>
      </c:tx>
      <c:overlay val="1"/>
    </c:title>
    <c:autoTitleDeleted val="0"/>
    <c:plotArea>
      <c:layout>
        <c:manualLayout>
          <c:layoutTarget val="inner"/>
          <c:xMode val="edge"/>
          <c:yMode val="edge"/>
          <c:x val="1.7222399999999999E-2"/>
          <c:y val="7.6710899999999999E-2"/>
          <c:w val="0.98277800000000004"/>
          <c:h val="0.80424600000000002"/>
        </c:manualLayout>
      </c:layout>
      <c:barChart>
        <c:barDir val="col"/>
        <c:grouping val="clustered"/>
        <c:varyColors val="0"/>
        <c:ser>
          <c:idx val="0"/>
          <c:order val="0"/>
          <c:tx>
            <c:strRef>
              <c:f>Sheet1!$A$2</c:f>
              <c:strCache>
                <c:ptCount val="1"/>
                <c:pt idx="0">
                  <c:v>Region 1</c:v>
                </c:pt>
              </c:strCache>
            </c:strRef>
          </c:tx>
          <c:spPr>
            <a:solidFill>
              <a:srgbClr val="D38C07">
                <a:alpha val="80000"/>
              </a:srgbClr>
            </a:solidFill>
            <a:ln w="12700" cap="flat">
              <a:noFill/>
              <a:miter lim="400000"/>
            </a:ln>
            <a:effectLst/>
          </c:spPr>
          <c:invertIfNegative val="0"/>
          <c:dLbls>
            <c:dLbl>
              <c:idx val="0"/>
              <c:tx>
                <c:rich>
                  <a:bodyPr/>
                  <a:lstStyle/>
                  <a:p>
                    <a:fld id="{078CFD2F-63D6-4ADA-81AC-0CA9B8988920}" type="VALUE">
                      <a:rPr lang="en-US" smtClean="0"/>
                      <a:pPr/>
                      <a:t>[VERDI]</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AF9-48DE-8141-4F94302E4532}"/>
                </c:ext>
              </c:extLst>
            </c:dLbl>
            <c:dLbl>
              <c:idx val="1"/>
              <c:tx>
                <c:rich>
                  <a:bodyPr/>
                  <a:lstStyle/>
                  <a:p>
                    <a:fld id="{47F00161-D364-4318-84F7-010DBB035C3A}" type="VALUE">
                      <a:rPr lang="en-US" smtClean="0"/>
                      <a:pPr/>
                      <a:t>[VERDI]</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AF9-48DE-8141-4F94302E4532}"/>
                </c:ext>
              </c:extLst>
            </c:dLbl>
            <c:dLbl>
              <c:idx val="2"/>
              <c:tx>
                <c:rich>
                  <a:bodyPr/>
                  <a:lstStyle/>
                  <a:p>
                    <a:fld id="{85670375-98A7-42B3-AE10-54AA07E9A793}" type="VALUE">
                      <a:rPr lang="en-US" smtClean="0"/>
                      <a:pPr/>
                      <a:t>[VERDI]</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AF9-48DE-8141-4F94302E4532}"/>
                </c:ext>
              </c:extLst>
            </c:dLbl>
            <c:numFmt formatCode="#,##0" sourceLinked="0"/>
            <c:spPr>
              <a:noFill/>
              <a:ln>
                <a:noFill/>
              </a:ln>
              <a:effectLst/>
            </c:spPr>
            <c:txPr>
              <a:bodyPr/>
              <a:lstStyle/>
              <a:p>
                <a:pPr lvl="0">
                  <a:defRPr sz="3000" b="0" i="0" u="none" strike="noStrike">
                    <a:solidFill>
                      <a:srgbClr val="FFFFFF"/>
                    </a:solidFill>
                    <a:effectLst>
                      <a:outerShdw dist="38100" dir="2700000" rotWithShape="0">
                        <a:srgbClr val="000000"/>
                      </a:outerShdw>
                    </a:effectLst>
                    <a:latin typeface="Helvetica Light"/>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Litt travelt</c:v>
                </c:pt>
                <c:pt idx="1">
                  <c:v>Travelt</c:v>
                </c:pt>
                <c:pt idx="2">
                  <c:v>Veldig travelt</c:v>
                </c:pt>
              </c:strCache>
            </c:strRef>
          </c:cat>
          <c:val>
            <c:numRef>
              <c:f>Sheet1!$B$2:$D$2</c:f>
              <c:numCache>
                <c:formatCode>General</c:formatCode>
                <c:ptCount val="3"/>
                <c:pt idx="0">
                  <c:v>64</c:v>
                </c:pt>
                <c:pt idx="1">
                  <c:v>26</c:v>
                </c:pt>
                <c:pt idx="2">
                  <c:v>10</c:v>
                </c:pt>
              </c:numCache>
            </c:numRef>
          </c:val>
          <c:extLst>
            <c:ext xmlns:c16="http://schemas.microsoft.com/office/drawing/2014/chart" uri="{C3380CC4-5D6E-409C-BE32-E72D297353CC}">
              <c16:uniqueId val="{00000003-FAF9-48DE-8141-4F94302E4532}"/>
            </c:ext>
          </c:extLst>
        </c:ser>
        <c:dLbls>
          <c:showLegendKey val="0"/>
          <c:showVal val="0"/>
          <c:showCatName val="0"/>
          <c:showSerName val="0"/>
          <c:showPercent val="0"/>
          <c:showBubbleSize val="0"/>
        </c:dLbls>
        <c:gapWidth val="40"/>
        <c:overlap val="-10"/>
        <c:axId val="284617512"/>
        <c:axId val="284617904"/>
      </c:barChart>
      <c:catAx>
        <c:axId val="284617512"/>
        <c:scaling>
          <c:orientation val="minMax"/>
        </c:scaling>
        <c:delete val="0"/>
        <c:axPos val="b"/>
        <c:numFmt formatCode="General" sourceLinked="0"/>
        <c:majorTickMark val="none"/>
        <c:minorTickMark val="none"/>
        <c:tickLblPos val="low"/>
        <c:spPr>
          <a:ln w="25400" cap="flat">
            <a:solidFill>
              <a:srgbClr val="0E030A"/>
            </a:solidFill>
            <a:prstDash val="solid"/>
            <a:miter lim="400000"/>
          </a:ln>
        </c:spPr>
        <c:txPr>
          <a:bodyPr rot="0"/>
          <a:lstStyle/>
          <a:p>
            <a:pPr lvl="0">
              <a:defRPr sz="3000" b="0" i="0" u="none" strike="noStrike">
                <a:solidFill>
                  <a:srgbClr val="000000"/>
                </a:solidFill>
                <a:effectLst/>
                <a:latin typeface="Helvetica Light"/>
              </a:defRPr>
            </a:pPr>
            <a:endParaRPr lang="nb-NO"/>
          </a:p>
        </c:txPr>
        <c:crossAx val="284617904"/>
        <c:crosses val="autoZero"/>
        <c:auto val="1"/>
        <c:lblAlgn val="ctr"/>
        <c:lblOffset val="100"/>
        <c:noMultiLvlLbl val="1"/>
      </c:catAx>
      <c:valAx>
        <c:axId val="284617904"/>
        <c:scaling>
          <c:orientation val="minMax"/>
        </c:scaling>
        <c:delete val="0"/>
        <c:axPos val="l"/>
        <c:numFmt formatCode="General" sourceLinked="0"/>
        <c:majorTickMark val="none"/>
        <c:minorTickMark val="none"/>
        <c:tickLblPos val="none"/>
        <c:spPr>
          <a:ln w="25400" cap="flat">
            <a:noFill/>
            <a:prstDash val="solid"/>
            <a:miter lim="400000"/>
          </a:ln>
        </c:spPr>
        <c:txPr>
          <a:bodyPr rot="0"/>
          <a:lstStyle/>
          <a:p>
            <a:pPr lvl="0">
              <a:defRPr sz="2200" b="0" i="0" u="none" strike="noStrike">
                <a:solidFill>
                  <a:srgbClr val="000000"/>
                </a:solidFill>
                <a:effectLst/>
                <a:latin typeface="Helvetica Light"/>
              </a:defRPr>
            </a:pPr>
            <a:endParaRPr lang="nb-NO"/>
          </a:p>
        </c:txPr>
        <c:crossAx val="284617512"/>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962380591"/>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KAN IKKE JOBB VÆRE GØY?</a:t>
            </a:r>
          </a:p>
          <a:p>
            <a:endParaRPr lang="nb-NO" dirty="0"/>
          </a:p>
          <a:p>
            <a:r>
              <a:rPr lang="nb-NO" dirty="0"/>
              <a:t>Det kan jo det om vi vil ha det til å være gøy!!</a:t>
            </a:r>
          </a:p>
          <a:p>
            <a:endParaRPr lang="nb-NO" dirty="0"/>
          </a:p>
          <a:p>
            <a:r>
              <a:rPr lang="nb-NO" dirty="0"/>
              <a:t>16 % er uengasjerte i jobben sin</a:t>
            </a:r>
          </a:p>
          <a:p>
            <a:endParaRPr lang="nb-NO" dirty="0"/>
          </a:p>
          <a:p>
            <a:r>
              <a:rPr lang="nb-NO" dirty="0"/>
              <a:t>Gallups «Q12», som primært måler hvilke ressurser og støtte medarbeiderne opplever å få: Tydelige forventninger, materielle ressurser, opplevd innflytelse, muligheter til utvikling samt støtte fra kolleger og ledere. Ressurser og støtte kan være kilder til engasjement i en eller annen form, men er neppe engasjement i seg selv. </a:t>
            </a:r>
            <a:br>
              <a:rPr lang="nb-NO" dirty="0"/>
            </a:br>
            <a:endParaRPr lang="nb-NO" dirty="0"/>
          </a:p>
          <a:p>
            <a:endParaRPr lang="nb-NO" dirty="0"/>
          </a:p>
          <a:p>
            <a:r>
              <a:rPr lang="nb-NO" dirty="0"/>
              <a:t>Opp å stå øvelser.</a:t>
            </a:r>
          </a:p>
          <a:p>
            <a:endParaRPr lang="nb-NO" dirty="0"/>
          </a:p>
          <a:p>
            <a:endParaRPr lang="nb-NO" dirty="0"/>
          </a:p>
        </p:txBody>
      </p:sp>
    </p:spTree>
    <p:extLst>
      <p:ext uri="{BB962C8B-B14F-4D97-AF65-F5344CB8AC3E}">
        <p14:creationId xmlns:p14="http://schemas.microsoft.com/office/powerpoint/2010/main" val="1310281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200 MEDARBEIDERE</a:t>
            </a:r>
          </a:p>
          <a:p>
            <a:endParaRPr lang="nb-NO" dirty="0"/>
          </a:p>
          <a:p>
            <a:r>
              <a:rPr lang="nb-NO" dirty="0"/>
              <a:t>MANGE WORKSHOPS OVER ÅR.</a:t>
            </a:r>
          </a:p>
          <a:p>
            <a:endParaRPr lang="nb-NO" dirty="0"/>
          </a:p>
          <a:p>
            <a:r>
              <a:rPr lang="nb-NO" dirty="0"/>
              <a:t>NÅR HADDE DEM FØLT SEG GLAD, TAKNEMLIG OG BETYDNINGSFULL PÅ JOBB?</a:t>
            </a:r>
          </a:p>
          <a:p>
            <a:endParaRPr lang="nb-NO" dirty="0"/>
          </a:p>
          <a:p>
            <a:r>
              <a:rPr lang="nb-NO" dirty="0"/>
              <a:t>TSUNAMI 2004</a:t>
            </a:r>
          </a:p>
          <a:p>
            <a:endParaRPr lang="nb-NO" dirty="0"/>
          </a:p>
          <a:p>
            <a:r>
              <a:rPr lang="nb-NO" dirty="0"/>
              <a:t>BLE LITT SJOKKERT OVER DET. 1000ENER RINGTE INN I DEN VANSKELIGSTE SITUSASJON NOEN MENNESKER KAN STÅ I – Å MISTE NOEN ELLER ALT!</a:t>
            </a:r>
          </a:p>
          <a:p>
            <a:endParaRPr lang="nb-NO" dirty="0"/>
          </a:p>
          <a:p>
            <a:r>
              <a:rPr lang="nb-NO" dirty="0"/>
              <a:t>HVORFOR: DE KUNNE HJELPE HVOR DET GAV MEST MENING…..</a:t>
            </a:r>
          </a:p>
          <a:p>
            <a:endParaRPr lang="nb-NO" dirty="0"/>
          </a:p>
          <a:p>
            <a:r>
              <a:rPr lang="nb-NO" dirty="0"/>
              <a:t>ALDRI ARBEIDET MER, ALDRI SÅ LENGE………</a:t>
            </a:r>
          </a:p>
          <a:p>
            <a:endParaRPr lang="nb-NO" dirty="0"/>
          </a:p>
          <a:p>
            <a:r>
              <a:rPr lang="nb-NO" dirty="0"/>
              <a:t>ALT I HVERDAGEN AV SMÅ PROBLEMER FORSVANT SJOVT NOK……</a:t>
            </a:r>
          </a:p>
          <a:p>
            <a:endParaRPr lang="nb-NO" dirty="0"/>
          </a:p>
          <a:p>
            <a:r>
              <a:rPr lang="nb-NO" dirty="0"/>
              <a:t>ALLE HJALP, LEDERE OG MEDARBEIDERE STOD SAMMEN…..</a:t>
            </a:r>
          </a:p>
        </p:txBody>
      </p:sp>
    </p:spTree>
    <p:extLst>
      <p:ext uri="{BB962C8B-B14F-4D97-AF65-F5344CB8AC3E}">
        <p14:creationId xmlns:p14="http://schemas.microsoft.com/office/powerpoint/2010/main" val="2921663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a:t>
            </a:r>
            <a:r>
              <a:rPr lang="nb-NO" baseline="0" dirty="0"/>
              <a:t> å stå</a:t>
            </a:r>
          </a:p>
          <a:p>
            <a:r>
              <a:rPr lang="nb-NO" baseline="0" dirty="0"/>
              <a:t>Finn en partner NY</a:t>
            </a:r>
          </a:p>
          <a:p>
            <a:endParaRPr lang="nb-NO" baseline="0" dirty="0"/>
          </a:p>
          <a:p>
            <a:r>
              <a:rPr lang="nb-NO" baseline="0" dirty="0"/>
              <a:t>HVOR MANGE GÅR HJEM OG SIR; JIPPI JEG FIKK TO EPLER PÅ JOBBEN I DAG.</a:t>
            </a:r>
          </a:p>
          <a:p>
            <a:endParaRPr lang="nb-NO" baseline="0" dirty="0"/>
          </a:p>
          <a:p>
            <a:r>
              <a:rPr lang="nb-NO" baseline="0" dirty="0"/>
              <a:t>DE FLESTE SIR FAKTISK DET MOTSATTE; VET DU HVA, DE TROR JEG FAKTISK PÅ JOBBEN AT DE KAN GJØRE OSS MER EFFEKTIVE VED Å GI OSS EPLER OG BANANER………</a:t>
            </a:r>
          </a:p>
        </p:txBody>
      </p:sp>
    </p:spTree>
    <p:extLst>
      <p:ext uri="{BB962C8B-B14F-4D97-AF65-F5344CB8AC3E}">
        <p14:creationId xmlns:p14="http://schemas.microsoft.com/office/powerpoint/2010/main" val="87033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Fortell om en av dine beste opplevelser på jobben – en som gjorde deg veldig glad.</a:t>
            </a:r>
          </a:p>
          <a:p>
            <a:endParaRPr lang="nb-NO" baseline="0" dirty="0"/>
          </a:p>
          <a:p>
            <a:r>
              <a:rPr lang="nb-NO" baseline="0" dirty="0"/>
              <a:t>EN STILLER SPØRSMÅLET OG DEN ANNEN HAR 1 MINUTT TIL Å SVARE – OG OMVENDT…..</a:t>
            </a:r>
          </a:p>
          <a:p>
            <a:endParaRPr lang="nb-NO" baseline="0" dirty="0"/>
          </a:p>
          <a:p>
            <a:r>
              <a:rPr lang="nb-NO" baseline="0" dirty="0"/>
              <a:t>Den med de minste sko, laveste hus nummer, kortest hår, først bursdag, </a:t>
            </a:r>
            <a:r>
              <a:rPr lang="nb-NO" baseline="0" dirty="0" err="1"/>
              <a:t>etc</a:t>
            </a:r>
            <a:r>
              <a:rPr lang="nb-NO" baseline="0" dirty="0"/>
              <a:t>… STARTER</a:t>
            </a:r>
            <a:endParaRPr lang="nb-NO" dirty="0"/>
          </a:p>
          <a:p>
            <a:endParaRPr lang="nb-NO" dirty="0"/>
          </a:p>
          <a:p>
            <a:r>
              <a:rPr lang="nb-NO" b="1" dirty="0"/>
              <a:t>EN SPESIFIKK OPPLEVELSE! DET SKAL VÆRE DETALJERT…..</a:t>
            </a:r>
          </a:p>
          <a:p>
            <a:endParaRPr lang="nb-NO" dirty="0"/>
          </a:p>
          <a:p>
            <a:r>
              <a:rPr lang="nb-NO" dirty="0"/>
              <a:t>HUSK HISTORIEN FOR VI SKAL</a:t>
            </a:r>
            <a:r>
              <a:rPr lang="nb-NO" baseline="0" dirty="0"/>
              <a:t> BRUKE DEN IGJEN SENERE…………</a:t>
            </a:r>
          </a:p>
          <a:p>
            <a:endParaRPr lang="nb-NO" baseline="0" dirty="0"/>
          </a:p>
          <a:p>
            <a:r>
              <a:rPr lang="nb-NO" b="1" baseline="0" dirty="0"/>
              <a:t>OM LITT SKAL VI SNAKKE OM HVA SOM GJØR OSS GLADE PÅ JOBBEN – OM DET IKKE ER FRISK FRUKT?</a:t>
            </a:r>
            <a:endParaRPr lang="nb-NO" b="1" dirty="0"/>
          </a:p>
          <a:p>
            <a:endParaRPr lang="nb-NO" dirty="0"/>
          </a:p>
          <a:p>
            <a:r>
              <a:rPr lang="nb-NO" dirty="0" err="1"/>
              <a:t>Retelling</a:t>
            </a:r>
            <a:r>
              <a:rPr lang="nb-NO" dirty="0"/>
              <a:t> gjør deg glad igjen…</a:t>
            </a:r>
          </a:p>
          <a:p>
            <a:endParaRPr lang="nb-NO" dirty="0"/>
          </a:p>
          <a:p>
            <a:r>
              <a:rPr lang="nb-NO" dirty="0"/>
              <a:t>Husk på historien du skal bruke den om en liten stund</a:t>
            </a:r>
          </a:p>
          <a:p>
            <a:endParaRPr lang="nb-NO" dirty="0"/>
          </a:p>
          <a:p>
            <a:r>
              <a:rPr lang="nb-NO" dirty="0"/>
              <a:t>HVOR MANGE AV DERE FANT DET VANSKELIG Å FINNE DENNE HISTORIE? </a:t>
            </a:r>
          </a:p>
          <a:p>
            <a:endParaRPr lang="nb-NO" dirty="0"/>
          </a:p>
          <a:p>
            <a:r>
              <a:rPr lang="nb-NO" dirty="0"/>
              <a:t>YUP</a:t>
            </a:r>
          </a:p>
        </p:txBody>
      </p:sp>
    </p:spTree>
    <p:extLst>
      <p:ext uri="{BB962C8B-B14F-4D97-AF65-F5344CB8AC3E}">
        <p14:creationId xmlns:p14="http://schemas.microsoft.com/office/powerpoint/2010/main" val="299778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At du føler du gjør en forskjell på jobb! At det du levere faktisk brukes til noe og at du vet om det!</a:t>
            </a:r>
          </a:p>
          <a:p>
            <a:endParaRPr lang="nb-NO" dirty="0"/>
          </a:p>
          <a:p>
            <a:r>
              <a:rPr lang="nb-NO" dirty="0"/>
              <a:t>De</a:t>
            </a:r>
            <a:r>
              <a:rPr lang="nb-NO" baseline="0" dirty="0"/>
              <a:t> små seire….</a:t>
            </a:r>
            <a:endParaRPr lang="nb-NO" dirty="0"/>
          </a:p>
        </p:txBody>
      </p:sp>
    </p:spTree>
    <p:extLst>
      <p:ext uri="{BB962C8B-B14F-4D97-AF65-F5344CB8AC3E}">
        <p14:creationId xmlns:p14="http://schemas.microsoft.com/office/powerpoint/2010/main" val="3881832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solidFill>
                  <a:schemeClr val="bg1"/>
                </a:solidFill>
              </a:rPr>
              <a:t>ØVELSE I FEEDBACK</a:t>
            </a:r>
          </a:p>
          <a:p>
            <a:endParaRPr lang="nb-NO" dirty="0"/>
          </a:p>
          <a:p>
            <a:r>
              <a:rPr lang="nb-NO" dirty="0"/>
              <a:t>Finn en som du VET har gjort en fantastisk jobb og gi en </a:t>
            </a:r>
            <a:r>
              <a:rPr lang="nb-NO" dirty="0" err="1"/>
              <a:t>high</a:t>
            </a:r>
            <a:r>
              <a:rPr lang="nb-NO" dirty="0"/>
              <a:t> </a:t>
            </a:r>
            <a:r>
              <a:rPr lang="nb-NO" dirty="0" err="1"/>
              <a:t>five</a:t>
            </a:r>
            <a:r>
              <a:rPr lang="nb-NO" dirty="0"/>
              <a:t>. YOU ROCK. DU ER FOR COOL.</a:t>
            </a:r>
          </a:p>
          <a:p>
            <a:endParaRPr lang="nb-NO" dirty="0"/>
          </a:p>
          <a:p>
            <a:r>
              <a:rPr lang="nb-NO" dirty="0"/>
              <a:t>VÆR ÆRLIG OG TROVERDIG!!!!!!</a:t>
            </a:r>
          </a:p>
          <a:p>
            <a:endParaRPr lang="nb-NO" dirty="0"/>
          </a:p>
          <a:p>
            <a:r>
              <a:rPr lang="nb-NO" dirty="0"/>
              <a:t>Å SLÅ I RUMPEN FUNGERE I SPORT – PÅ ARBEIDSPLASSER KAN DE SKAPE TRAKASERINGSAKER…………….</a:t>
            </a:r>
          </a:p>
          <a:p>
            <a:endParaRPr lang="nb-NO" dirty="0"/>
          </a:p>
          <a:p>
            <a:endParaRPr lang="nb-NO" dirty="0"/>
          </a:p>
        </p:txBody>
      </p:sp>
    </p:spTree>
    <p:extLst>
      <p:ext uri="{BB962C8B-B14F-4D97-AF65-F5344CB8AC3E}">
        <p14:creationId xmlns:p14="http://schemas.microsoft.com/office/powerpoint/2010/main" val="52097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IKKE KUN VIS DE STORE SEIRE OG RESULTATER</a:t>
            </a:r>
          </a:p>
          <a:p>
            <a:endParaRPr lang="nb-NO" dirty="0"/>
          </a:p>
          <a:p>
            <a:r>
              <a:rPr lang="nb-NO" dirty="0"/>
              <a:t>HUSK</a:t>
            </a:r>
            <a:r>
              <a:rPr lang="nb-NO" baseline="0" dirty="0"/>
              <a:t> HVERDAGEN!!!!!!!!</a:t>
            </a:r>
          </a:p>
          <a:p>
            <a:endParaRPr lang="nb-NO" baseline="0" dirty="0"/>
          </a:p>
          <a:p>
            <a:r>
              <a:rPr lang="nb-NO" baseline="0" dirty="0"/>
              <a:t>DET ER DE SMÅ SEIRE SOM GIR DEN STØRSTE GLEDEN</a:t>
            </a:r>
            <a:endParaRPr lang="nb-NO" dirty="0"/>
          </a:p>
        </p:txBody>
      </p:sp>
    </p:spTree>
    <p:extLst>
      <p:ext uri="{BB962C8B-B14F-4D97-AF65-F5344CB8AC3E}">
        <p14:creationId xmlns:p14="http://schemas.microsoft.com/office/powerpoint/2010/main" val="3506099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ER DERE FLINKE PÅ Å SI GODMORGEN TIL HVER ANDRE?</a:t>
            </a:r>
          </a:p>
          <a:p>
            <a:endParaRPr lang="nb-NO" baseline="0" dirty="0"/>
          </a:p>
          <a:p>
            <a:r>
              <a:rPr lang="nb-NO" baseline="0" dirty="0"/>
              <a:t>OPP Å STÅ</a:t>
            </a:r>
          </a:p>
          <a:p>
            <a:endParaRPr lang="nb-NO" baseline="0" dirty="0"/>
          </a:p>
          <a:p>
            <a:r>
              <a:rPr lang="nb-NO" b="1" baseline="0" dirty="0"/>
              <a:t>NIVÅ 1:</a:t>
            </a:r>
            <a:r>
              <a:rPr lang="nb-NO" baseline="0" dirty="0"/>
              <a:t> Når noen </a:t>
            </a:r>
            <a:r>
              <a:rPr lang="nb-NO" b="1" baseline="0" dirty="0"/>
              <a:t>brummer god morgen og den annen brummer tilbake </a:t>
            </a:r>
            <a:r>
              <a:rPr lang="nb-NO" baseline="0" dirty="0"/>
              <a:t>– Kunne like godt ha sakt: GÅ VEKKK</a:t>
            </a:r>
          </a:p>
          <a:p>
            <a:r>
              <a:rPr lang="nb-NO" b="1" baseline="0" dirty="0"/>
              <a:t>NIVÅ 2:</a:t>
            </a:r>
            <a:r>
              <a:rPr lang="nb-NO" baseline="0" dirty="0"/>
              <a:t> Når du kommer inn på jobb og </a:t>
            </a:r>
            <a:r>
              <a:rPr lang="nb-NO" b="1" baseline="0" dirty="0"/>
              <a:t>ser ned i bakken eller vekk </a:t>
            </a:r>
            <a:r>
              <a:rPr lang="nb-NO" baseline="0" dirty="0"/>
              <a:t>og sir god morgen</a:t>
            </a:r>
          </a:p>
          <a:p>
            <a:r>
              <a:rPr lang="nb-NO" b="1" baseline="0" dirty="0"/>
              <a:t>NIVÅ 3:</a:t>
            </a:r>
            <a:r>
              <a:rPr lang="nb-NO" baseline="0" dirty="0"/>
              <a:t> Når du </a:t>
            </a:r>
            <a:r>
              <a:rPr lang="nb-NO" b="1" baseline="0" dirty="0"/>
              <a:t>ser folk i øynene</a:t>
            </a:r>
            <a:r>
              <a:rPr lang="nb-NO" baseline="0" dirty="0"/>
              <a:t> og sir god morgen</a:t>
            </a:r>
          </a:p>
          <a:p>
            <a:r>
              <a:rPr lang="nb-NO" b="1" baseline="0" dirty="0"/>
              <a:t>NIVÅ 4:</a:t>
            </a:r>
            <a:r>
              <a:rPr lang="nb-NO" baseline="0" dirty="0"/>
              <a:t> Når du kommer på jobb og </a:t>
            </a:r>
            <a:r>
              <a:rPr lang="nb-NO" b="1" baseline="0" dirty="0"/>
              <a:t>sir god morgen og tillegger</a:t>
            </a:r>
            <a:r>
              <a:rPr lang="nb-NO" baseline="0" dirty="0"/>
              <a:t>, ex., hvordan var din helg, hvordan går det med barnet som var syk, </a:t>
            </a:r>
            <a:r>
              <a:rPr lang="nb-NO" baseline="0" dirty="0" err="1"/>
              <a:t>etc</a:t>
            </a:r>
            <a:r>
              <a:rPr lang="nb-NO" baseline="0" dirty="0"/>
              <a:t>…..</a:t>
            </a:r>
          </a:p>
          <a:p>
            <a:r>
              <a:rPr lang="nb-NO" b="1" baseline="0" dirty="0"/>
              <a:t>NIVÅ 5:</a:t>
            </a:r>
            <a:r>
              <a:rPr lang="nb-NO" baseline="0" dirty="0"/>
              <a:t> Når du kommer på jobb og </a:t>
            </a:r>
            <a:r>
              <a:rPr lang="nb-NO" b="1" baseline="0" dirty="0"/>
              <a:t>sir god morgen og rører ved hverandre</a:t>
            </a:r>
            <a:r>
              <a:rPr lang="nb-NO" baseline="0" dirty="0"/>
              <a:t>. Klem, </a:t>
            </a:r>
            <a:r>
              <a:rPr lang="nb-NO" baseline="0" dirty="0" err="1"/>
              <a:t>high</a:t>
            </a:r>
            <a:r>
              <a:rPr lang="nb-NO" baseline="0" dirty="0"/>
              <a:t> </a:t>
            </a:r>
            <a:r>
              <a:rPr lang="nb-NO" baseline="0" dirty="0" err="1"/>
              <a:t>five</a:t>
            </a:r>
            <a:r>
              <a:rPr lang="nb-NO" baseline="0" dirty="0"/>
              <a:t>, gi hånd, </a:t>
            </a:r>
            <a:r>
              <a:rPr lang="nb-NO" baseline="0" dirty="0" err="1"/>
              <a:t>etc</a:t>
            </a:r>
            <a:r>
              <a:rPr lang="nb-NO" baseline="0" dirty="0"/>
              <a:t>…</a:t>
            </a:r>
          </a:p>
          <a:p>
            <a:endParaRPr lang="nb-NO" baseline="0" dirty="0"/>
          </a:p>
          <a:p>
            <a:r>
              <a:rPr lang="nb-NO" b="1" baseline="0" dirty="0"/>
              <a:t>Ta bilder her på NIVÅ 4 og 5.</a:t>
            </a:r>
          </a:p>
        </p:txBody>
      </p:sp>
    </p:spTree>
    <p:extLst>
      <p:ext uri="{BB962C8B-B14F-4D97-AF65-F5344CB8AC3E}">
        <p14:creationId xmlns:p14="http://schemas.microsoft.com/office/powerpoint/2010/main" val="3590608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Kroppsspråk – Bruk det med sunn og fornuft</a:t>
            </a:r>
            <a:r>
              <a:rPr lang="nb-NO" baseline="0" dirty="0"/>
              <a:t> og hva som FØLES godt!!</a:t>
            </a:r>
          </a:p>
          <a:p>
            <a:endParaRPr lang="nb-NO" baseline="0" dirty="0"/>
          </a:p>
          <a:p>
            <a:endParaRPr lang="nb-NO" dirty="0"/>
          </a:p>
        </p:txBody>
      </p:sp>
    </p:spTree>
    <p:extLst>
      <p:ext uri="{BB962C8B-B14F-4D97-AF65-F5344CB8AC3E}">
        <p14:creationId xmlns:p14="http://schemas.microsoft.com/office/powerpoint/2010/main" val="1295352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hva kommer arbeidsglede til slutt ned til?</a:t>
            </a:r>
          </a:p>
          <a:p>
            <a:endParaRPr lang="nb-NO" dirty="0"/>
          </a:p>
          <a:p>
            <a:r>
              <a:rPr lang="nb-NO" dirty="0"/>
              <a:t>1?</a:t>
            </a:r>
          </a:p>
          <a:p>
            <a:r>
              <a:rPr lang="nb-NO" dirty="0"/>
              <a:t>2?</a:t>
            </a:r>
          </a:p>
          <a:p>
            <a:endParaRPr lang="nb-NO" dirty="0"/>
          </a:p>
          <a:p>
            <a:r>
              <a:rPr lang="nb-NO" dirty="0"/>
              <a:t>Få </a:t>
            </a:r>
            <a:r>
              <a:rPr lang="nb-NO" dirty="0" err="1"/>
              <a:t>evt</a:t>
            </a:r>
            <a:r>
              <a:rPr lang="nb-NO" dirty="0"/>
              <a:t> folk til å </a:t>
            </a:r>
            <a:r>
              <a:rPr lang="nb-NO" dirty="0" err="1"/>
              <a:t>råpe</a:t>
            </a:r>
            <a:r>
              <a:rPr lang="nb-NO" dirty="0"/>
              <a:t> eller noe. Skap energi…………</a:t>
            </a:r>
          </a:p>
        </p:txBody>
      </p:sp>
    </p:spTree>
    <p:extLst>
      <p:ext uri="{BB962C8B-B14F-4D97-AF65-F5344CB8AC3E}">
        <p14:creationId xmlns:p14="http://schemas.microsoft.com/office/powerpoint/2010/main" val="4524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From Jerusalem to </a:t>
            </a:r>
            <a:r>
              <a:rPr lang="nb-NO" dirty="0" err="1"/>
              <a:t>Jericho</a:t>
            </a:r>
            <a:r>
              <a:rPr lang="nb-NO" dirty="0"/>
              <a:t>, 1973, men er lavet flere ganger siden da med samme resultat.</a:t>
            </a:r>
          </a:p>
          <a:p>
            <a:endParaRPr lang="nb-NO" dirty="0"/>
          </a:p>
          <a:p>
            <a:r>
              <a:rPr lang="nb-NO" dirty="0"/>
              <a:t>Undersøkelsen viser hva travelhet gjør med oss.</a:t>
            </a:r>
          </a:p>
          <a:p>
            <a:endParaRPr lang="nb-NO" dirty="0"/>
          </a:p>
          <a:p>
            <a:r>
              <a:rPr lang="nb-NO" dirty="0"/>
              <a:t>Princeton universitetet, New Jersey der de utdanner prester.</a:t>
            </a:r>
          </a:p>
          <a:p>
            <a:endParaRPr lang="nb-NO" dirty="0"/>
          </a:p>
          <a:p>
            <a:r>
              <a:rPr lang="nb-NO" dirty="0"/>
              <a:t>En og en kom de inn. Ble fortalt at de skulle forberede en tale. Et panel satt i det annet rom og skulle høre talen.</a:t>
            </a:r>
          </a:p>
          <a:p>
            <a:endParaRPr lang="nb-NO" dirty="0"/>
          </a:p>
          <a:p>
            <a:r>
              <a:rPr lang="nb-NO" dirty="0"/>
              <a:t>Litt tid alene til forberedelse.</a:t>
            </a:r>
          </a:p>
          <a:p>
            <a:endParaRPr lang="nb-NO" dirty="0"/>
          </a:p>
          <a:p>
            <a:r>
              <a:rPr lang="nb-NO" dirty="0"/>
              <a:t>Forskeren kom og sa nå er det tid: Denne beskjed ble gitt på 3</a:t>
            </a:r>
            <a:r>
              <a:rPr lang="nb-NO" baseline="0" dirty="0"/>
              <a:t> ulike måter.</a:t>
            </a:r>
          </a:p>
          <a:p>
            <a:endParaRPr lang="nb-NO" baseline="0" dirty="0"/>
          </a:p>
          <a:p>
            <a:pPr marL="457200" indent="-457200">
              <a:buAutoNum type="arabicPeriod"/>
            </a:pPr>
            <a:r>
              <a:rPr lang="nb-NO" baseline="0" dirty="0"/>
              <a:t>Gå til den annen bygning via fortorvet og gi dem som venter talen din</a:t>
            </a:r>
          </a:p>
          <a:p>
            <a:pPr marL="457200" indent="-457200">
              <a:buAutoNum type="arabicPeriod"/>
            </a:pPr>
            <a:r>
              <a:rPr lang="nb-NO" dirty="0"/>
              <a:t>….. Og forresten er vi litt på etterskudd så om du kan forte deg litt vil det være flott</a:t>
            </a:r>
          </a:p>
          <a:p>
            <a:pPr marL="457200" indent="-457200">
              <a:buAutoNum type="arabicPeriod"/>
            </a:pPr>
            <a:r>
              <a:rPr lang="nb-NO" dirty="0"/>
              <a:t>…. Du må springe over ditt for vi er 10 min på etterskudd. FORT deg. </a:t>
            </a:r>
          </a:p>
          <a:p>
            <a:pPr marL="457200" indent="-457200">
              <a:buAutoNum type="arabicPeriod"/>
            </a:pPr>
            <a:endParaRPr lang="nb-NO" dirty="0"/>
          </a:p>
          <a:p>
            <a:pPr marL="0" indent="0">
              <a:buNone/>
            </a:pPr>
            <a:r>
              <a:rPr lang="nb-NO" dirty="0"/>
              <a:t>Der</a:t>
            </a:r>
            <a:r>
              <a:rPr lang="nb-NO" baseline="0" dirty="0"/>
              <a:t> er ikke noe panel, ikke noen tale.</a:t>
            </a:r>
          </a:p>
          <a:p>
            <a:pPr marL="0" indent="0">
              <a:buNone/>
            </a:pPr>
            <a:endParaRPr lang="nb-NO" baseline="0" dirty="0"/>
          </a:p>
          <a:p>
            <a:pPr marL="0" indent="0">
              <a:buNone/>
            </a:pPr>
            <a:r>
              <a:rPr lang="nb-NO" baseline="0" dirty="0"/>
              <a:t>Den egentlig oppgave er på fortorvet. Der en skuespiller er skadet og trenger hjelp. Det </a:t>
            </a:r>
            <a:r>
              <a:rPr lang="nb-NO" baseline="0" dirty="0" err="1"/>
              <a:t>reele</a:t>
            </a:r>
            <a:r>
              <a:rPr lang="nb-NO" baseline="0" dirty="0"/>
              <a:t> spørsmålet er: Hvor mange hjalp?</a:t>
            </a:r>
            <a:endParaRPr lang="nb-NO" dirty="0"/>
          </a:p>
          <a:p>
            <a:pPr marL="457200" indent="-457200">
              <a:buAutoNum type="arabicPeriod"/>
            </a:pPr>
            <a:endParaRPr lang="nb-NO" dirty="0"/>
          </a:p>
          <a:p>
            <a:pPr marL="0" indent="0">
              <a:buNone/>
            </a:pPr>
            <a:endParaRPr lang="nb-NO" dirty="0"/>
          </a:p>
        </p:txBody>
      </p:sp>
    </p:spTree>
    <p:extLst>
      <p:ext uri="{BB962C8B-B14F-4D97-AF65-F5344CB8AC3E}">
        <p14:creationId xmlns:p14="http://schemas.microsoft.com/office/powerpoint/2010/main" val="57030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995247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Partner up………….. NY igjen…..</a:t>
            </a:r>
          </a:p>
          <a:p>
            <a:endParaRPr lang="nb-NO" dirty="0"/>
          </a:p>
          <a:p>
            <a:r>
              <a:rPr lang="nb-NO" dirty="0"/>
              <a:t>Få eksempler opp………..</a:t>
            </a:r>
          </a:p>
        </p:txBody>
      </p:sp>
    </p:spTree>
    <p:extLst>
      <p:ext uri="{BB962C8B-B14F-4D97-AF65-F5344CB8AC3E}">
        <p14:creationId xmlns:p14="http://schemas.microsoft.com/office/powerpoint/2010/main" val="326801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From Jerusalem to </a:t>
            </a:r>
            <a:r>
              <a:rPr lang="nb-NO" dirty="0" err="1"/>
              <a:t>Jericho</a:t>
            </a:r>
            <a:r>
              <a:rPr lang="nb-NO" dirty="0"/>
              <a:t>, 1973, men er lavet flere ganger siden da med samme resultat.</a:t>
            </a:r>
          </a:p>
          <a:p>
            <a:endParaRPr lang="nb-NO" dirty="0"/>
          </a:p>
          <a:p>
            <a:r>
              <a:rPr lang="nb-NO" dirty="0"/>
              <a:t>Undersøkelsen viser hva travelhet gjør med oss.</a:t>
            </a:r>
          </a:p>
          <a:p>
            <a:endParaRPr lang="nb-NO" dirty="0"/>
          </a:p>
          <a:p>
            <a:r>
              <a:rPr lang="nb-NO" dirty="0"/>
              <a:t>Princeton universitetet, New Jersey der de utdanner prester.</a:t>
            </a:r>
          </a:p>
          <a:p>
            <a:endParaRPr lang="nb-NO" dirty="0"/>
          </a:p>
          <a:p>
            <a:r>
              <a:rPr lang="nb-NO" dirty="0"/>
              <a:t>En og en kom de inn. Ble fortalt at de skulle forberede en tale. Et panel satt i det annet rom og skulle høre talen.</a:t>
            </a:r>
          </a:p>
          <a:p>
            <a:endParaRPr lang="nb-NO" dirty="0"/>
          </a:p>
          <a:p>
            <a:r>
              <a:rPr lang="nb-NO" dirty="0"/>
              <a:t>Litt tid alene til forberedelse.</a:t>
            </a:r>
          </a:p>
          <a:p>
            <a:endParaRPr lang="nb-NO" dirty="0"/>
          </a:p>
          <a:p>
            <a:r>
              <a:rPr lang="nb-NO" dirty="0"/>
              <a:t>Forskeren kom og sa nå er det tid: Denne beskjed ble gitt på 3</a:t>
            </a:r>
            <a:r>
              <a:rPr lang="nb-NO" baseline="0" dirty="0"/>
              <a:t> ulike måter.</a:t>
            </a:r>
          </a:p>
          <a:p>
            <a:endParaRPr lang="nb-NO" baseline="0" dirty="0"/>
          </a:p>
          <a:p>
            <a:pPr marL="457200" indent="-457200">
              <a:buAutoNum type="arabicPeriod"/>
            </a:pPr>
            <a:r>
              <a:rPr lang="nb-NO" baseline="0" dirty="0"/>
              <a:t>Gå til den annen bygning via fortorvet og gi dem som venter talen din</a:t>
            </a:r>
          </a:p>
          <a:p>
            <a:pPr marL="457200" indent="-457200">
              <a:buAutoNum type="arabicPeriod"/>
            </a:pPr>
            <a:r>
              <a:rPr lang="nb-NO" dirty="0"/>
              <a:t>….. Og forresten er vi litt på etterskudd så om du kan forte deg litt vil det være flott</a:t>
            </a:r>
          </a:p>
          <a:p>
            <a:pPr marL="457200" indent="-457200">
              <a:buAutoNum type="arabicPeriod"/>
            </a:pPr>
            <a:r>
              <a:rPr lang="nb-NO" dirty="0"/>
              <a:t>…. Du må springe over ditt for vi er 10 min på etterskudd. FORT deg. </a:t>
            </a:r>
          </a:p>
          <a:p>
            <a:pPr marL="457200" indent="-457200">
              <a:buAutoNum type="arabicPeriod"/>
            </a:pPr>
            <a:endParaRPr lang="nb-NO" dirty="0"/>
          </a:p>
          <a:p>
            <a:pPr marL="0" indent="0">
              <a:buNone/>
            </a:pPr>
            <a:r>
              <a:rPr lang="nb-NO" dirty="0"/>
              <a:t>Der</a:t>
            </a:r>
            <a:r>
              <a:rPr lang="nb-NO" baseline="0" dirty="0"/>
              <a:t> er ikke noe panel, ikke noen tale.</a:t>
            </a:r>
          </a:p>
          <a:p>
            <a:pPr marL="0" indent="0">
              <a:buNone/>
            </a:pPr>
            <a:endParaRPr lang="nb-NO" baseline="0" dirty="0"/>
          </a:p>
          <a:p>
            <a:pPr marL="0" indent="0">
              <a:buNone/>
            </a:pPr>
            <a:r>
              <a:rPr lang="nb-NO" baseline="0" dirty="0"/>
              <a:t>Den egentlig oppgave er på fortorvet. Der en skuespiller er skadet og trenger hjelp. Det </a:t>
            </a:r>
            <a:r>
              <a:rPr lang="nb-NO" baseline="0" dirty="0" err="1"/>
              <a:t>reele</a:t>
            </a:r>
            <a:r>
              <a:rPr lang="nb-NO" baseline="0" dirty="0"/>
              <a:t> spørsmålet er: Hvor mange hjalp?</a:t>
            </a:r>
            <a:endParaRPr lang="nb-NO" dirty="0"/>
          </a:p>
          <a:p>
            <a:pPr marL="457200" indent="-457200">
              <a:buAutoNum type="arabicPeriod"/>
            </a:pPr>
            <a:endParaRPr lang="nb-NO" dirty="0"/>
          </a:p>
          <a:p>
            <a:pPr marL="0" indent="0">
              <a:buNone/>
            </a:pPr>
            <a:endParaRPr lang="nb-NO" dirty="0"/>
          </a:p>
        </p:txBody>
      </p:sp>
    </p:spTree>
    <p:extLst>
      <p:ext uri="{BB962C8B-B14F-4D97-AF65-F5344CB8AC3E}">
        <p14:creationId xmlns:p14="http://schemas.microsoft.com/office/powerpoint/2010/main" val="1174572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ØVELSE: Hvor mange hjalp? Snakk med personen ved siden av deg og ta et kvalifisert gjett…..</a:t>
            </a:r>
          </a:p>
          <a:p>
            <a:endParaRPr lang="nb-NO" dirty="0"/>
          </a:p>
          <a:p>
            <a:endParaRPr lang="nb-NO" dirty="0"/>
          </a:p>
          <a:p>
            <a:r>
              <a:rPr lang="nb-NO" dirty="0"/>
              <a:t>HISTORIE:</a:t>
            </a:r>
          </a:p>
          <a:p>
            <a:r>
              <a:rPr lang="nb-NO" dirty="0"/>
              <a:t>Forberede tale</a:t>
            </a:r>
          </a:p>
          <a:p>
            <a:r>
              <a:rPr lang="nb-NO" dirty="0"/>
              <a:t>3 ulike</a:t>
            </a:r>
            <a:r>
              <a:rPr lang="nb-NO" baseline="0" dirty="0"/>
              <a:t> oppgaver</a:t>
            </a:r>
            <a:endParaRPr lang="nb-NO" dirty="0"/>
          </a:p>
          <a:p>
            <a:r>
              <a:rPr lang="nb-NO" dirty="0"/>
              <a:t>Over i ny bygning</a:t>
            </a:r>
          </a:p>
          <a:p>
            <a:r>
              <a:rPr lang="nb-NO" dirty="0"/>
              <a:t>Komiker på </a:t>
            </a:r>
            <a:r>
              <a:rPr lang="nb-NO" dirty="0" err="1"/>
              <a:t>fortovet</a:t>
            </a:r>
            <a:endParaRPr lang="nb-NO" dirty="0"/>
          </a:p>
          <a:p>
            <a:r>
              <a:rPr lang="nb-NO" dirty="0"/>
              <a:t>Tale om medfølelse……….</a:t>
            </a:r>
          </a:p>
          <a:p>
            <a:endParaRPr lang="nb-NO" dirty="0"/>
          </a:p>
          <a:p>
            <a:r>
              <a:rPr lang="nb-NO" dirty="0"/>
              <a:t>TALEN VAR OM MEDFØLELSE!!!!!!!!!!!!</a:t>
            </a:r>
          </a:p>
        </p:txBody>
      </p:sp>
    </p:spTree>
    <p:extLst>
      <p:ext uri="{BB962C8B-B14F-4D97-AF65-F5344CB8AC3E}">
        <p14:creationId xmlns:p14="http://schemas.microsoft.com/office/powerpoint/2010/main" val="2276388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TID: Vi bruker mer tid på jobben enn vi bruker på Venner,</a:t>
            </a:r>
            <a:r>
              <a:rPr lang="nb-NO" baseline="0" dirty="0"/>
              <a:t> Hobby, Familie – TIL SAMMEN</a:t>
            </a:r>
          </a:p>
          <a:p>
            <a:pPr marL="0" indent="0">
              <a:buNone/>
            </a:pPr>
            <a:r>
              <a:rPr lang="nb-NO" baseline="0" dirty="0"/>
              <a:t>1) Sove – 2) Jobben – 3) TV</a:t>
            </a:r>
          </a:p>
          <a:p>
            <a:pPr marL="0" indent="0">
              <a:buNone/>
            </a:pPr>
            <a:endParaRPr lang="nb-NO" dirty="0"/>
          </a:p>
          <a:p>
            <a:pPr marL="0" marR="0" indent="0" defTabSz="457200" eaLnBrk="1" fontAlgn="auto" latinLnBrk="0" hangingPunct="1">
              <a:lnSpc>
                <a:spcPct val="100000"/>
              </a:lnSpc>
              <a:spcBef>
                <a:spcPts val="0"/>
              </a:spcBef>
              <a:spcAft>
                <a:spcPts val="0"/>
              </a:spcAft>
              <a:buClrTx/>
              <a:buSzTx/>
              <a:buFontTx/>
              <a:buNone/>
              <a:tabLst/>
              <a:defRPr/>
            </a:pPr>
            <a:r>
              <a:rPr lang="nb-NO" dirty="0"/>
              <a:t>HELSE: WHO</a:t>
            </a:r>
            <a:r>
              <a:rPr lang="nb-NO" baseline="0" dirty="0"/>
              <a:t>  - depresjon  4 største sykdom nå – 2020, 2 største og 2030 største….!!!</a:t>
            </a:r>
          </a:p>
          <a:p>
            <a:pPr marL="0" indent="0">
              <a:buNone/>
            </a:pPr>
            <a:endParaRPr lang="nb-NO" dirty="0"/>
          </a:p>
          <a:p>
            <a:pPr marL="0" indent="0">
              <a:buNone/>
            </a:pPr>
            <a:r>
              <a:rPr lang="nb-NO" dirty="0"/>
              <a:t>LIVET:</a:t>
            </a:r>
            <a:r>
              <a:rPr lang="nb-NO" baseline="0" dirty="0"/>
              <a:t> Mann, kone, kjæreste</a:t>
            </a:r>
          </a:p>
          <a:p>
            <a:pPr marL="0" indent="0">
              <a:buNone/>
            </a:pPr>
            <a:r>
              <a:rPr lang="nb-NO" baseline="0" dirty="0"/>
              <a:t>Gode venner – Meningsfull jobb</a:t>
            </a:r>
          </a:p>
          <a:p>
            <a:pPr marL="0" indent="0">
              <a:buNone/>
            </a:pPr>
            <a:r>
              <a:rPr lang="nb-NO" baseline="0" dirty="0"/>
              <a:t>Positiv psykologi</a:t>
            </a:r>
          </a:p>
          <a:p>
            <a:pPr marL="0" indent="0">
              <a:buNone/>
            </a:pPr>
            <a:endParaRPr lang="nb-NO" baseline="0" dirty="0"/>
          </a:p>
          <a:p>
            <a:pPr marL="457200" marR="0" indent="-457200" defTabSz="457200" eaLnBrk="1" fontAlgn="auto" latinLnBrk="0" hangingPunct="1">
              <a:lnSpc>
                <a:spcPct val="100000"/>
              </a:lnSpc>
              <a:spcBef>
                <a:spcPts val="0"/>
              </a:spcBef>
              <a:spcAft>
                <a:spcPts val="0"/>
              </a:spcAft>
              <a:buClrTx/>
              <a:buSzTx/>
              <a:buFontTx/>
              <a:buAutoNum type="arabicPeriod"/>
              <a:tabLst/>
              <a:defRPr/>
            </a:pPr>
            <a:r>
              <a:rPr lang="nb-NO" dirty="0"/>
              <a:t>Leve i et godt forhold - Ha et godt forhold: Menn i et godt forhold lever 6,5 år lenger – Kvinner 2,5…….!!!!!!!!!!!</a:t>
            </a:r>
          </a:p>
          <a:p>
            <a:pPr marL="457200" indent="-457200">
              <a:buAutoNum type="arabicPeriod"/>
            </a:pPr>
            <a:r>
              <a:rPr lang="nb-NO" dirty="0"/>
              <a:t>Ha gode venner – Ikke 750 på FB!</a:t>
            </a:r>
          </a:p>
          <a:p>
            <a:pPr marL="457200" indent="-457200">
              <a:buAutoNum type="arabicPeriod"/>
            </a:pPr>
            <a:r>
              <a:rPr lang="nb-NO" dirty="0"/>
              <a:t>Et godt og </a:t>
            </a:r>
            <a:r>
              <a:rPr lang="nb-NO" b="1" dirty="0"/>
              <a:t>meningsfullt</a:t>
            </a:r>
            <a:r>
              <a:rPr lang="nb-NO" dirty="0"/>
              <a:t> arbeidsliv. Ikke stor lønn men meningsfullt………</a:t>
            </a:r>
          </a:p>
          <a:p>
            <a:pPr marL="0" indent="0">
              <a:buNone/>
            </a:pPr>
            <a:endParaRPr lang="nb-NO" dirty="0"/>
          </a:p>
          <a:p>
            <a:pPr marL="0" indent="0">
              <a:buNone/>
            </a:pPr>
            <a:endParaRPr lang="nb-NO" dirty="0"/>
          </a:p>
          <a:p>
            <a:pPr marL="0" indent="0">
              <a:buNone/>
            </a:pPr>
            <a:r>
              <a:rPr lang="nb-NO" dirty="0"/>
              <a:t>Hvis</a:t>
            </a:r>
            <a:r>
              <a:rPr lang="nb-NO" baseline="0" dirty="0"/>
              <a:t> du er glad på jobben blir du mer suksessfull….</a:t>
            </a:r>
            <a:endParaRPr lang="nb-NO" dirty="0"/>
          </a:p>
          <a:p>
            <a:pPr marL="0" indent="0">
              <a:buNone/>
            </a:pPr>
            <a:endParaRPr lang="nb-NO" dirty="0"/>
          </a:p>
          <a:p>
            <a:pPr marL="0" indent="0">
              <a:buNone/>
            </a:pPr>
            <a:r>
              <a:rPr lang="nb-NO" dirty="0"/>
              <a:t>SUKSESS:</a:t>
            </a:r>
          </a:p>
          <a:p>
            <a:pPr marL="0" indent="0">
              <a:buNone/>
            </a:pPr>
            <a:r>
              <a:rPr lang="nb-NO" dirty="0"/>
              <a:t>For mange er suksess = arbeidsglede og det kan være sant. Studier viser dog at arbeidsglede gir deg opp mot 5x mer suksess!!</a:t>
            </a:r>
          </a:p>
        </p:txBody>
      </p:sp>
    </p:spTree>
    <p:extLst>
      <p:ext uri="{BB962C8B-B14F-4D97-AF65-F5344CB8AC3E}">
        <p14:creationId xmlns:p14="http://schemas.microsoft.com/office/powerpoint/2010/main" val="1571706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40746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191250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41363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langt har vi sett på:</a:t>
            </a:r>
          </a:p>
          <a:p>
            <a:pPr marL="457200" indent="-457200">
              <a:buAutoNum type="arabicPeriod"/>
            </a:pPr>
            <a:r>
              <a:rPr lang="nb-NO" dirty="0"/>
              <a:t>Hva arbeidsglede er som er din følelsesmessige tilstand på jobben</a:t>
            </a:r>
          </a:p>
          <a:p>
            <a:pPr marL="457200" indent="-457200">
              <a:buAutoNum type="arabicPeriod"/>
            </a:pPr>
            <a:r>
              <a:rPr lang="nb-NO" dirty="0"/>
              <a:t>Hva som gjør oss glade, resultater og relasjoner</a:t>
            </a:r>
          </a:p>
          <a:p>
            <a:pPr marL="457200" indent="-457200">
              <a:buAutoNum type="arabicPeriod"/>
            </a:pPr>
            <a:r>
              <a:rPr lang="nb-NO" dirty="0"/>
              <a:t>Hva som gjør oss triste </a:t>
            </a:r>
          </a:p>
          <a:p>
            <a:pPr marL="457200" indent="-457200">
              <a:buAutoNum type="arabicPeriod"/>
            </a:pPr>
            <a:r>
              <a:rPr lang="nb-NO" dirty="0"/>
              <a:t>Hvorfor arbeidsglede er så godt for ALT i organisasjonen</a:t>
            </a:r>
          </a:p>
          <a:p>
            <a:pPr marL="0" indent="0">
              <a:buNone/>
            </a:pPr>
            <a:endParaRPr lang="nb-NO" dirty="0"/>
          </a:p>
          <a:p>
            <a:pPr marL="0" indent="0">
              <a:buNone/>
            </a:pPr>
            <a:r>
              <a:rPr lang="nb-NO" dirty="0"/>
              <a:t>NÅ det VIKTIGSTE – HVORDAN kan dere her hos NOKAS skape en glad arbeidsplass?</a:t>
            </a:r>
          </a:p>
          <a:p>
            <a:pPr marL="457200" indent="-457200">
              <a:buAutoNum type="arabicPeriod"/>
            </a:pPr>
            <a:endParaRPr lang="nb-NO" dirty="0"/>
          </a:p>
          <a:p>
            <a:endParaRPr lang="nb-NO" dirty="0"/>
          </a:p>
          <a:p>
            <a:r>
              <a:rPr lang="nb-NO" dirty="0"/>
              <a:t>Mange laver nye verdier og endre på alt mulig.</a:t>
            </a:r>
          </a:p>
          <a:p>
            <a:endParaRPr lang="nb-NO" dirty="0"/>
          </a:p>
          <a:p>
            <a:r>
              <a:rPr lang="nb-NO" dirty="0"/>
              <a:t>Jeg tror ikke på det!!</a:t>
            </a:r>
          </a:p>
        </p:txBody>
      </p:sp>
    </p:spTree>
    <p:extLst>
      <p:ext uri="{BB962C8B-B14F-4D97-AF65-F5344CB8AC3E}">
        <p14:creationId xmlns:p14="http://schemas.microsoft.com/office/powerpoint/2010/main" val="3888641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788263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Sykepleiere på et dansk hospital</a:t>
            </a:r>
          </a:p>
          <a:p>
            <a:r>
              <a:rPr lang="nb-NO" dirty="0"/>
              <a:t>Nyutdannede</a:t>
            </a:r>
          </a:p>
          <a:p>
            <a:r>
              <a:rPr lang="nb-NO" dirty="0"/>
              <a:t>Startet å jobbe i et team med DÅRLIG arbeidsmiljø</a:t>
            </a:r>
          </a:p>
          <a:p>
            <a:r>
              <a:rPr lang="nb-NO" dirty="0"/>
              <a:t>Syting og klaging x 1000</a:t>
            </a:r>
          </a:p>
          <a:p>
            <a:endParaRPr lang="nb-NO" dirty="0"/>
          </a:p>
          <a:p>
            <a:r>
              <a:rPr lang="nb-NO" dirty="0"/>
              <a:t>VI MÅ GJØRE NOE – Hvis</a:t>
            </a:r>
            <a:r>
              <a:rPr lang="nb-NO" baseline="0" dirty="0"/>
              <a:t> dette er arbeid vi vil studere igjen.</a:t>
            </a:r>
          </a:p>
          <a:p>
            <a:endParaRPr lang="nb-NO" baseline="0" dirty="0"/>
          </a:p>
          <a:p>
            <a:r>
              <a:rPr lang="nb-NO" baseline="0" dirty="0"/>
              <a:t>Inviterte hjem til grilling – snakket om alt og ingenting – BYGGEDE RELASJONER!!!!!!!!!!!!</a:t>
            </a:r>
          </a:p>
          <a:p>
            <a:endParaRPr lang="nb-NO" baseline="0" dirty="0"/>
          </a:p>
          <a:p>
            <a:r>
              <a:rPr lang="nb-NO" baseline="0" dirty="0"/>
              <a:t>Elefant ordenen. Fineste orden i </a:t>
            </a:r>
            <a:r>
              <a:rPr lang="nb-NO" baseline="0" dirty="0" err="1"/>
              <a:t>dk</a:t>
            </a:r>
            <a:r>
              <a:rPr lang="nb-NO" baseline="0" dirty="0"/>
              <a:t> du får av dronningen. Den er i gull!</a:t>
            </a:r>
          </a:p>
          <a:p>
            <a:endParaRPr lang="nb-NO" baseline="0" dirty="0"/>
          </a:p>
          <a:p>
            <a:r>
              <a:rPr lang="nb-NO" baseline="0" dirty="0"/>
              <a:t>Den orden innførte de. Du fikk den når du gjorde noe bra for resultatene og for relasjonene.</a:t>
            </a:r>
          </a:p>
          <a:p>
            <a:endParaRPr lang="nb-NO" baseline="0" dirty="0"/>
          </a:p>
          <a:p>
            <a:r>
              <a:rPr lang="nb-NO" baseline="0" dirty="0"/>
              <a:t>Førte log-bok</a:t>
            </a:r>
          </a:p>
          <a:p>
            <a:endParaRPr lang="nb-NO" baseline="0" dirty="0"/>
          </a:p>
          <a:p>
            <a:r>
              <a:rPr lang="nb-NO" baseline="0" dirty="0"/>
              <a:t>Alle som gikk med elefanten ble spurt. Wow hva har du gjort? Dette gav glede igjen for nå måtte du fortelle hva du hadde gjort. Dobbel bonus….</a:t>
            </a:r>
          </a:p>
          <a:p>
            <a:endParaRPr lang="nb-NO" baseline="0" dirty="0"/>
          </a:p>
          <a:p>
            <a:r>
              <a:rPr lang="nb-NO" baseline="0" dirty="0"/>
              <a:t>Dette endret måten de pratet på og hva de pratet om. De gjorde mange ting før også, men nå pratet de om dem. De gode tingene………</a:t>
            </a:r>
            <a:endParaRPr lang="nb-NO" dirty="0"/>
          </a:p>
        </p:txBody>
      </p:sp>
    </p:spTree>
    <p:extLst>
      <p:ext uri="{BB962C8B-B14F-4D97-AF65-F5344CB8AC3E}">
        <p14:creationId xmlns:p14="http://schemas.microsoft.com/office/powerpoint/2010/main" val="132090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er det sånn?</a:t>
            </a:r>
          </a:p>
          <a:p>
            <a:endParaRPr lang="nb-NO" dirty="0"/>
          </a:p>
          <a:p>
            <a:r>
              <a:rPr lang="nb-NO" dirty="0"/>
              <a:t>Bla fordi vi har et ord for det, vi prater om det</a:t>
            </a:r>
          </a:p>
          <a:p>
            <a:endParaRPr lang="nb-NO" dirty="0"/>
          </a:p>
          <a:p>
            <a:r>
              <a:rPr lang="nb-NO" dirty="0"/>
              <a:t>Vi forventer det</a:t>
            </a:r>
          </a:p>
        </p:txBody>
      </p:sp>
    </p:spTree>
    <p:extLst>
      <p:ext uri="{BB962C8B-B14F-4D97-AF65-F5344CB8AC3E}">
        <p14:creationId xmlns:p14="http://schemas.microsoft.com/office/powerpoint/2010/main" val="2153203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gjorde NOE. De ventet ikke og de aksepterte ikke å bli en del</a:t>
            </a:r>
            <a:r>
              <a:rPr lang="nb-NO" baseline="0" dirty="0"/>
              <a:t> av miljøet som det var men de ønsket å jobbe der og være glade og gjøre en forskjell……..</a:t>
            </a:r>
          </a:p>
          <a:p>
            <a:endParaRPr lang="nb-NO" baseline="0" dirty="0"/>
          </a:p>
          <a:p>
            <a:r>
              <a:rPr lang="nb-NO" baseline="0" dirty="0"/>
              <a:t>DO </a:t>
            </a:r>
            <a:r>
              <a:rPr lang="nb-NO" baseline="0" dirty="0" err="1"/>
              <a:t>DO</a:t>
            </a:r>
            <a:r>
              <a:rPr lang="nb-NO" baseline="0" dirty="0"/>
              <a:t> </a:t>
            </a:r>
            <a:r>
              <a:rPr lang="nb-NO" baseline="0" dirty="0" err="1"/>
              <a:t>DO</a:t>
            </a:r>
            <a:r>
              <a:rPr lang="nb-NO" baseline="0" dirty="0"/>
              <a:t> </a:t>
            </a:r>
            <a:r>
              <a:rPr lang="nb-NO" baseline="0" dirty="0" err="1"/>
              <a:t>DO</a:t>
            </a:r>
            <a:endParaRPr lang="nb-NO" dirty="0"/>
          </a:p>
        </p:txBody>
      </p:sp>
    </p:spTree>
    <p:extLst>
      <p:ext uri="{BB962C8B-B14F-4D97-AF65-F5344CB8AC3E}">
        <p14:creationId xmlns:p14="http://schemas.microsoft.com/office/powerpoint/2010/main" val="2598405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gjør deg glad?</a:t>
            </a:r>
          </a:p>
          <a:p>
            <a:r>
              <a:rPr lang="nb-NO" dirty="0"/>
              <a:t>Hva gjør deg ulykkelig?</a:t>
            </a:r>
          </a:p>
          <a:p>
            <a:endParaRPr lang="nb-NO" dirty="0"/>
          </a:p>
          <a:p>
            <a:r>
              <a:rPr lang="nb-NO" dirty="0"/>
              <a:t>Du må kjenne deg selv.</a:t>
            </a:r>
          </a:p>
          <a:p>
            <a:endParaRPr lang="nb-NO" dirty="0"/>
          </a:p>
        </p:txBody>
      </p:sp>
    </p:spTree>
    <p:extLst>
      <p:ext uri="{BB962C8B-B14F-4D97-AF65-F5344CB8AC3E}">
        <p14:creationId xmlns:p14="http://schemas.microsoft.com/office/powerpoint/2010/main" val="3832776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gjør faktisk en positiv forskjell for x y og z</a:t>
            </a:r>
          </a:p>
          <a:p>
            <a:endParaRPr lang="nb-NO" dirty="0"/>
          </a:p>
          <a:p>
            <a:r>
              <a:rPr lang="nb-NO" dirty="0"/>
              <a:t>SOS historie om Tsunamien….</a:t>
            </a:r>
          </a:p>
          <a:p>
            <a:endParaRPr lang="nb-NO" dirty="0"/>
          </a:p>
          <a:p>
            <a:r>
              <a:rPr lang="nb-NO" dirty="0"/>
              <a:t>Odense hospital tannlege etter et år, ferdig…. Tannrekonstruksjon – Det øyeblikk vi er ferdige etter 1 år og bandasjen går av til et helt nytt ansikt……….</a:t>
            </a:r>
          </a:p>
          <a:p>
            <a:endParaRPr lang="nb-NO" dirty="0"/>
          </a:p>
          <a:p>
            <a:r>
              <a:rPr lang="nb-NO" dirty="0"/>
              <a:t>HVORFOR er det viktig?</a:t>
            </a:r>
          </a:p>
        </p:txBody>
      </p:sp>
    </p:spTree>
    <p:extLst>
      <p:ext uri="{BB962C8B-B14F-4D97-AF65-F5344CB8AC3E}">
        <p14:creationId xmlns:p14="http://schemas.microsoft.com/office/powerpoint/2010/main" val="869939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det i tillegg…. Å være glad er også å være profesjonell!!</a:t>
            </a:r>
          </a:p>
          <a:p>
            <a:endParaRPr lang="nb-NO" dirty="0"/>
          </a:p>
          <a:p>
            <a:r>
              <a:rPr lang="nb-NO" dirty="0"/>
              <a:t>EMOSJONELL SMITTE….. Dårlig humør vs. Godt humør….</a:t>
            </a:r>
          </a:p>
          <a:p>
            <a:endParaRPr lang="nb-NO" dirty="0"/>
          </a:p>
          <a:p>
            <a:endParaRPr lang="nb-NO" dirty="0"/>
          </a:p>
        </p:txBody>
      </p:sp>
    </p:spTree>
    <p:extLst>
      <p:ext uri="{BB962C8B-B14F-4D97-AF65-F5344CB8AC3E}">
        <p14:creationId xmlns:p14="http://schemas.microsoft.com/office/powerpoint/2010/main" val="1930633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Ikea vil at folks liv skal bli litt gladere og det gjennom glade ansatte………</a:t>
            </a:r>
          </a:p>
        </p:txBody>
      </p:sp>
    </p:spTree>
    <p:extLst>
      <p:ext uri="{BB962C8B-B14F-4D97-AF65-F5344CB8AC3E}">
        <p14:creationId xmlns:p14="http://schemas.microsoft.com/office/powerpoint/2010/main" val="3399890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Negativity</a:t>
            </a:r>
            <a:r>
              <a:rPr lang="nb-NO" dirty="0"/>
              <a:t> bias</a:t>
            </a:r>
          </a:p>
          <a:p>
            <a:endParaRPr lang="nb-NO" dirty="0"/>
          </a:p>
          <a:p>
            <a:r>
              <a:rPr lang="nb-NO" dirty="0"/>
              <a:t>Fra positiv psykologi.</a:t>
            </a:r>
          </a:p>
          <a:p>
            <a:endParaRPr lang="nb-NO" dirty="0"/>
          </a:p>
          <a:p>
            <a:r>
              <a:rPr lang="nb-NO" dirty="0"/>
              <a:t>SKRIV det gjerne ned…….. Lav en tavle, en stor vegg på kontoret, da leser du det også neste dag.</a:t>
            </a:r>
          </a:p>
          <a:p>
            <a:endParaRPr lang="nb-NO" dirty="0"/>
          </a:p>
          <a:p>
            <a:r>
              <a:rPr lang="nb-NO" dirty="0"/>
              <a:t>Gjør du dette i to uker viser undersøkelser at du er mye gladere i</a:t>
            </a:r>
            <a:r>
              <a:rPr lang="nb-NO" baseline="0" dirty="0"/>
              <a:t> de neste 3 måneder. VILT ikke……….</a:t>
            </a:r>
          </a:p>
          <a:p>
            <a:endParaRPr lang="nb-NO" baseline="0" dirty="0"/>
          </a:p>
          <a:p>
            <a:r>
              <a:rPr lang="nb-NO" baseline="0" dirty="0"/>
              <a:t>Dette er jo så latterlig simpelt – </a:t>
            </a:r>
            <a:r>
              <a:rPr lang="nb-NO" baseline="0" dirty="0" err="1"/>
              <a:t>Yup</a:t>
            </a:r>
            <a:r>
              <a:rPr lang="nb-NO" baseline="0" dirty="0"/>
              <a:t> det er det. MEN DET VIRKER som F…</a:t>
            </a:r>
            <a:endParaRPr lang="nb-NO" dirty="0"/>
          </a:p>
          <a:p>
            <a:endParaRPr lang="nb-NO" dirty="0"/>
          </a:p>
          <a:p>
            <a:endParaRPr lang="nb-NO" dirty="0"/>
          </a:p>
        </p:txBody>
      </p:sp>
    </p:spTree>
    <p:extLst>
      <p:ext uri="{BB962C8B-B14F-4D97-AF65-F5344CB8AC3E}">
        <p14:creationId xmlns:p14="http://schemas.microsoft.com/office/powerpoint/2010/main" val="144009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 med en kopp kaffe også uten de har spurt.</a:t>
            </a:r>
          </a:p>
          <a:p>
            <a:endParaRPr lang="nb-NO" dirty="0"/>
          </a:p>
          <a:p>
            <a:r>
              <a:rPr lang="nb-NO" dirty="0"/>
              <a:t>Finn ut av hva andre digger – i TAKE 5</a:t>
            </a:r>
            <a:r>
              <a:rPr lang="nb-NO" baseline="0" dirty="0"/>
              <a:t> – og bruk det. Gi dem små ting. Gjør dem glade!!</a:t>
            </a:r>
          </a:p>
          <a:p>
            <a:endParaRPr lang="nb-NO" baseline="0" dirty="0"/>
          </a:p>
          <a:p>
            <a:r>
              <a:rPr lang="nb-NO" baseline="0" dirty="0"/>
              <a:t>Noen som gjør dette?</a:t>
            </a:r>
          </a:p>
          <a:p>
            <a:endParaRPr lang="nb-NO" baseline="0" dirty="0"/>
          </a:p>
          <a:p>
            <a:r>
              <a:rPr lang="nb-NO" baseline="0" dirty="0"/>
              <a:t>Andre måter å gjøre det på? Erfaringer?</a:t>
            </a:r>
          </a:p>
          <a:p>
            <a:endParaRPr lang="nb-NO" baseline="0" dirty="0"/>
          </a:p>
          <a:p>
            <a:endParaRPr lang="nb-NO" dirty="0"/>
          </a:p>
        </p:txBody>
      </p:sp>
    </p:spTree>
    <p:extLst>
      <p:ext uri="{BB962C8B-B14F-4D97-AF65-F5344CB8AC3E}">
        <p14:creationId xmlns:p14="http://schemas.microsoft.com/office/powerpoint/2010/main" val="1037159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Tree>
    <p:extLst>
      <p:ext uri="{BB962C8B-B14F-4D97-AF65-F5344CB8AC3E}">
        <p14:creationId xmlns:p14="http://schemas.microsoft.com/office/powerpoint/2010/main" val="1445148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Barbara </a:t>
            </a:r>
            <a:r>
              <a:rPr lang="nb-NO" dirty="0" err="1"/>
              <a:t>Frederickson</a:t>
            </a:r>
            <a:r>
              <a:rPr lang="nb-NO" baseline="0" dirty="0"/>
              <a:t> – </a:t>
            </a:r>
            <a:r>
              <a:rPr lang="nb-NO" baseline="0" dirty="0" err="1"/>
              <a:t>Broaden</a:t>
            </a:r>
            <a:r>
              <a:rPr lang="nb-NO" baseline="0" dirty="0"/>
              <a:t> and </a:t>
            </a:r>
            <a:r>
              <a:rPr lang="nb-NO" baseline="0" dirty="0" err="1"/>
              <a:t>Build</a:t>
            </a:r>
            <a:r>
              <a:rPr lang="nb-NO" baseline="0" dirty="0"/>
              <a:t>, positive følelser</a:t>
            </a:r>
          </a:p>
          <a:p>
            <a:pPr marL="0" indent="0">
              <a:buNone/>
            </a:pPr>
            <a:endParaRPr lang="nb-NO" baseline="0" dirty="0"/>
          </a:p>
          <a:p>
            <a:pPr marL="0" indent="0">
              <a:buNone/>
            </a:pPr>
            <a:r>
              <a:rPr lang="nb-NO" baseline="0" dirty="0"/>
              <a:t>Ros forsterker</a:t>
            </a:r>
          </a:p>
          <a:p>
            <a:pPr marL="0" indent="0">
              <a:buNone/>
            </a:pPr>
            <a:endParaRPr lang="nb-NO" baseline="0" dirty="0"/>
          </a:p>
          <a:p>
            <a:pPr marL="0" indent="0">
              <a:buNone/>
            </a:pPr>
            <a:r>
              <a:rPr lang="nb-NO" baseline="0" dirty="0"/>
              <a:t>Undersøkelse: Mangel på ros og anerkjennelser er den største arbeidsglede dreper. 37% svarte det</a:t>
            </a:r>
            <a:endParaRPr lang="nb-NO" dirty="0"/>
          </a:p>
        </p:txBody>
      </p:sp>
    </p:spTree>
    <p:extLst>
      <p:ext uri="{BB962C8B-B14F-4D97-AF65-F5344CB8AC3E}">
        <p14:creationId xmlns:p14="http://schemas.microsoft.com/office/powerpoint/2010/main" val="3279332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HARVARD BUSINESS SCHOOL</a:t>
            </a: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undersøkelsen ble deltakerne bedt om å løse forskjellige kreative oppgaver. Rett før de gikk i gang, leste halvparten av deltakerne en beskjed, fra en kollega eller en venn, som beskrev en situasjon hvor forsøkspersonen levde opp til sitt aller beste.</a:t>
            </a:r>
          </a:p>
          <a:p>
            <a:endParaRPr lang="nb-NO" sz="2200" b="0" i="0" u="none" strike="noStrike" baseline="0" dirty="0">
              <a:latin typeface="Lucida Grande"/>
              <a:sym typeface="Lucida Grande"/>
            </a:endParaRPr>
          </a:p>
          <a:p>
            <a:endParaRPr lang="nb-NO" dirty="0"/>
          </a:p>
        </p:txBody>
      </p:sp>
    </p:spTree>
    <p:extLst>
      <p:ext uri="{BB962C8B-B14F-4D97-AF65-F5344CB8AC3E}">
        <p14:creationId xmlns:p14="http://schemas.microsoft.com/office/powerpoint/2010/main" val="341858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Japan finnes det motsatte ord faktisk………….</a:t>
            </a:r>
          </a:p>
        </p:txBody>
      </p:sp>
    </p:spTree>
    <p:extLst>
      <p:ext uri="{BB962C8B-B14F-4D97-AF65-F5344CB8AC3E}">
        <p14:creationId xmlns:p14="http://schemas.microsoft.com/office/powerpoint/2010/main" val="32354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The </a:t>
            </a:r>
            <a:r>
              <a:rPr lang="nb-NO" sz="2200" b="0" i="0" u="none" strike="noStrike" baseline="0" dirty="0" err="1">
                <a:latin typeface="Lucida Grande"/>
                <a:ea typeface="Lucida Grande"/>
                <a:cs typeface="Lucida Grande"/>
                <a:sym typeface="Lucida Grande"/>
              </a:rPr>
              <a:t>puzzle</a:t>
            </a:r>
            <a:r>
              <a:rPr lang="nb-NO" sz="2200" b="0" i="0" u="none" strike="noStrike" baseline="0" dirty="0">
                <a:latin typeface="Lucida Grande"/>
                <a:ea typeface="Lucida Grande"/>
                <a:cs typeface="Lucida Grande"/>
                <a:sym typeface="Lucida Grande"/>
              </a:rPr>
              <a:t> </a:t>
            </a:r>
            <a:r>
              <a:rPr lang="nb-NO" sz="2200" b="0" i="0" u="none" strike="noStrike" baseline="0" dirty="0" err="1">
                <a:latin typeface="Lucida Grande"/>
                <a:ea typeface="Lucida Grande"/>
                <a:cs typeface="Lucida Grande"/>
                <a:sym typeface="Lucida Grande"/>
              </a:rPr>
              <a:t>of</a:t>
            </a:r>
            <a:r>
              <a:rPr lang="nb-NO" sz="2200" b="0" i="0" u="none" strike="noStrike" baseline="0" dirty="0">
                <a:latin typeface="Lucida Grande"/>
                <a:ea typeface="Lucida Grande"/>
                <a:cs typeface="Lucida Grande"/>
                <a:sym typeface="Lucida Grande"/>
              </a:rPr>
              <a:t> </a:t>
            </a:r>
            <a:r>
              <a:rPr lang="nb-NO" sz="2200" b="0" i="0" u="none" strike="noStrike" baseline="0" dirty="0" err="1">
                <a:latin typeface="Lucida Grande"/>
                <a:ea typeface="Lucida Grande"/>
                <a:cs typeface="Lucida Grande"/>
                <a:sym typeface="Lucida Grande"/>
              </a:rPr>
              <a:t>motivation</a:t>
            </a:r>
            <a:endParaRPr lang="nb-NO" sz="2200" b="0" i="0" u="none" strike="noStrike" baseline="0" dirty="0">
              <a:latin typeface="Lucida Grande"/>
              <a:ea typeface="Lucida Grande"/>
              <a:cs typeface="Lucida Grande"/>
              <a:sym typeface="Lucida Grande"/>
            </a:endParaRP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De som leste positive utsagn om seg selv klarte seg langt bedre, var mer kreative i deres tilnærming og var også vesentlig mindre stresset enn kontrollgruppen. For eksempel hadde deltakerne tre minutter på å løse </a:t>
            </a:r>
            <a:r>
              <a:rPr lang="nb-NO" sz="2200" b="0" i="0" u="none" strike="noStrike" baseline="0" dirty="0" err="1">
                <a:latin typeface="Lucida Grande"/>
                <a:ea typeface="Lucida Grande"/>
                <a:cs typeface="Lucida Grande"/>
                <a:sym typeface="Lucida Grande"/>
              </a:rPr>
              <a:t>Dunckers</a:t>
            </a:r>
            <a:r>
              <a:rPr lang="nb-NO" sz="2200" b="0" i="0" u="none" strike="noStrike" baseline="0" dirty="0">
                <a:latin typeface="Lucida Grande"/>
                <a:ea typeface="Lucida Grande"/>
                <a:cs typeface="Lucida Grande"/>
                <a:sym typeface="Lucida Grande"/>
              </a:rPr>
              <a:t> stearinlys-oppgave (en klassisk oppgave i kreativ problemløsning).</a:t>
            </a:r>
          </a:p>
          <a:p>
            <a:endParaRPr lang="nb-NO" dirty="0"/>
          </a:p>
          <a:p>
            <a:endParaRPr lang="nb-NO" dirty="0"/>
          </a:p>
        </p:txBody>
      </p:sp>
    </p:spTree>
    <p:extLst>
      <p:ext uri="{BB962C8B-B14F-4D97-AF65-F5344CB8AC3E}">
        <p14:creationId xmlns:p14="http://schemas.microsoft.com/office/powerpoint/2010/main" val="1161506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De som leste positive utsagn om seg selv klarte seg langt bedre, var mer kreative i deres tilnærming og var også vesentlig mindre stresset enn kontrollgruppen. For eksempel hadde deltakerne tre minutter på å løse </a:t>
            </a:r>
            <a:r>
              <a:rPr lang="nb-NO" sz="2200" b="0" i="0" u="none" strike="noStrike" baseline="0" dirty="0" err="1">
                <a:latin typeface="Lucida Grande"/>
                <a:ea typeface="Lucida Grande"/>
                <a:cs typeface="Lucida Grande"/>
                <a:sym typeface="Lucida Grande"/>
              </a:rPr>
              <a:t>Dunckers</a:t>
            </a:r>
            <a:r>
              <a:rPr lang="nb-NO" sz="2200" b="0" i="0" u="none" strike="noStrike" baseline="0" dirty="0">
                <a:latin typeface="Lucida Grande"/>
                <a:ea typeface="Lucida Grande"/>
                <a:cs typeface="Lucida Grande"/>
                <a:sym typeface="Lucida Grande"/>
              </a:rPr>
              <a:t> stearinlys-oppgave (en klassisk oppgave i kreativ problemløsning).</a:t>
            </a: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51 prosent av deltakerne som hadde fått ros, løste oppgaven, mens kun 19 prosent av de øvrige lykkes med det samme. Denne undersøkelse (og mange andre) viser at ros på jobben ikke bare gjør oss gladere, men også mer produktive, mer kreative, mer motiverte og mindre stresset.</a:t>
            </a:r>
            <a:endParaRPr lang="nb-NO" dirty="0"/>
          </a:p>
          <a:p>
            <a:endParaRPr lang="nb-NO" dirty="0"/>
          </a:p>
          <a:p>
            <a:endParaRPr lang="nb-NO" dirty="0"/>
          </a:p>
        </p:txBody>
      </p:sp>
    </p:spTree>
    <p:extLst>
      <p:ext uri="{BB962C8B-B14F-4D97-AF65-F5344CB8AC3E}">
        <p14:creationId xmlns:p14="http://schemas.microsoft.com/office/powerpoint/2010/main" val="105261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De som leste positive utsagn om seg selv klarte seg langt bedre, var mer kreative i deres tilnærming og var også vesentlig mindre stresset enn kontrollgruppen. For eksempel hadde deltakerne tre minutter på å løse </a:t>
            </a:r>
            <a:r>
              <a:rPr lang="nb-NO" sz="2200" b="0" i="0" u="none" strike="noStrike" baseline="0" dirty="0" err="1">
                <a:latin typeface="Lucida Grande"/>
                <a:ea typeface="Lucida Grande"/>
                <a:cs typeface="Lucida Grande"/>
                <a:sym typeface="Lucida Grande"/>
              </a:rPr>
              <a:t>Dunckers</a:t>
            </a:r>
            <a:r>
              <a:rPr lang="nb-NO" sz="2200" b="0" i="0" u="none" strike="noStrike" baseline="0" dirty="0">
                <a:latin typeface="Lucida Grande"/>
                <a:ea typeface="Lucida Grande"/>
                <a:cs typeface="Lucida Grande"/>
                <a:sym typeface="Lucida Grande"/>
              </a:rPr>
              <a:t> stearinlys-oppgave (en klassisk oppgave i kreativ problemløsning).</a:t>
            </a: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51 prosent av deltakerne som hadde fått ros, løste oppgaven, mens kun 19 prosent av de øvrige lykkes med det samme. Denne undersøkelse (og mange andre) viser at ros på jobben ikke bare gjør oss gladere, men også mer produktive, mer kreative, mer motiverte og mindre stresset.</a:t>
            </a:r>
            <a:endParaRPr lang="nb-NO" dirty="0"/>
          </a:p>
          <a:p>
            <a:endParaRPr lang="nb-NO" dirty="0"/>
          </a:p>
          <a:p>
            <a:endParaRPr lang="nb-NO" dirty="0"/>
          </a:p>
        </p:txBody>
      </p:sp>
    </p:spTree>
    <p:extLst>
      <p:ext uri="{BB962C8B-B14F-4D97-AF65-F5344CB8AC3E}">
        <p14:creationId xmlns:p14="http://schemas.microsoft.com/office/powerpoint/2010/main" val="3808524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det i tillegg…. Å være glad er også å være profesjonell!!</a:t>
            </a:r>
          </a:p>
          <a:p>
            <a:endParaRPr lang="nb-NO" dirty="0"/>
          </a:p>
          <a:p>
            <a:r>
              <a:rPr lang="nb-NO" dirty="0"/>
              <a:t>EMOSJONELL SMITTE….. Dårlig humør vs. Godt humør….</a:t>
            </a:r>
          </a:p>
          <a:p>
            <a:endParaRPr lang="nb-NO" dirty="0"/>
          </a:p>
          <a:p>
            <a:endParaRPr lang="nb-NO" dirty="0"/>
          </a:p>
        </p:txBody>
      </p:sp>
    </p:spTree>
    <p:extLst>
      <p:ext uri="{BB962C8B-B14F-4D97-AF65-F5344CB8AC3E}">
        <p14:creationId xmlns:p14="http://schemas.microsoft.com/office/powerpoint/2010/main" val="1774958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 og stå…….</a:t>
            </a:r>
          </a:p>
        </p:txBody>
      </p:sp>
    </p:spTree>
    <p:extLst>
      <p:ext uri="{BB962C8B-B14F-4D97-AF65-F5344CB8AC3E}">
        <p14:creationId xmlns:p14="http://schemas.microsoft.com/office/powerpoint/2010/main" val="301458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3600" b="1" dirty="0"/>
              <a:t>Hvor mange av dere har prøvd å være super glad på jobben?</a:t>
            </a:r>
          </a:p>
          <a:p>
            <a:endParaRPr lang="nb-NO" sz="3600" b="1" dirty="0"/>
          </a:p>
          <a:p>
            <a:r>
              <a:rPr lang="nb-NO" sz="3600" b="1" dirty="0"/>
              <a:t>Hvor</a:t>
            </a:r>
            <a:r>
              <a:rPr lang="nb-NO" sz="3600" b="1" baseline="0" dirty="0"/>
              <a:t> mange av dere har prøvd å være det motsatte, ulykkelig?</a:t>
            </a:r>
          </a:p>
          <a:p>
            <a:endParaRPr lang="nb-NO" sz="3600" b="1" baseline="0" dirty="0"/>
          </a:p>
          <a:p>
            <a:r>
              <a:rPr lang="nb-NO" sz="3600" b="1" baseline="0" dirty="0"/>
              <a:t>Hvor mange av dere mener det er viktig å være glad på jobben og mener det er noe du virkelig ønsker å være?</a:t>
            </a:r>
          </a:p>
          <a:p>
            <a:endParaRPr lang="nb-NO" sz="3600" b="1" baseline="0" dirty="0"/>
          </a:p>
          <a:p>
            <a:r>
              <a:rPr lang="nb-NO" sz="3600" b="1" baseline="0" dirty="0"/>
              <a:t>DET ER DERE IKKE ALENE OM!</a:t>
            </a:r>
            <a:endParaRPr lang="nb-NO" sz="3600" b="1" dirty="0"/>
          </a:p>
        </p:txBody>
      </p:sp>
    </p:spTree>
    <p:extLst>
      <p:ext uri="{BB962C8B-B14F-4D97-AF65-F5344CB8AC3E}">
        <p14:creationId xmlns:p14="http://schemas.microsoft.com/office/powerpoint/2010/main" val="299321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DONT WORRY – PI HAPPY……….. ;-)</a:t>
            </a:r>
          </a:p>
        </p:txBody>
      </p:sp>
    </p:spTree>
    <p:extLst>
      <p:ext uri="{BB962C8B-B14F-4D97-AF65-F5344CB8AC3E}">
        <p14:creationId xmlns:p14="http://schemas.microsoft.com/office/powerpoint/2010/main" val="401322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a:t>
            </a:r>
            <a:r>
              <a:rPr lang="nb-NO" baseline="0" dirty="0"/>
              <a:t> å stå</a:t>
            </a:r>
          </a:p>
          <a:p>
            <a:r>
              <a:rPr lang="nb-NO" baseline="0" dirty="0"/>
              <a:t>Finn en partner NY</a:t>
            </a:r>
          </a:p>
          <a:p>
            <a:endParaRPr lang="nb-NO" baseline="0" dirty="0"/>
          </a:p>
          <a:p>
            <a:r>
              <a:rPr lang="nb-NO" baseline="0" dirty="0"/>
              <a:t>HVOR MANGE GÅR HJEM OG SIR; JIPPI JEG FIKK TO EPLER PÅ JOBBEN I DAG.</a:t>
            </a:r>
          </a:p>
          <a:p>
            <a:endParaRPr lang="nb-NO" baseline="0" dirty="0"/>
          </a:p>
          <a:p>
            <a:r>
              <a:rPr lang="nb-NO" baseline="0" dirty="0"/>
              <a:t>DE FLESTE SIR FAKTISK DET MOTSATTE; VET DU HVA, DE TROR JEG FAKTISK PÅ JOBBEN AT DE KAN GJØRE OSS MER EFFEKTIVE VED Å GI OSS EPLER OG BANANER………</a:t>
            </a:r>
          </a:p>
        </p:txBody>
      </p:sp>
    </p:spTree>
    <p:extLst>
      <p:ext uri="{BB962C8B-B14F-4D97-AF65-F5344CB8AC3E}">
        <p14:creationId xmlns:p14="http://schemas.microsoft.com/office/powerpoint/2010/main" val="1898659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BANALT…. JA</a:t>
            </a:r>
          </a:p>
          <a:p>
            <a:endParaRPr lang="nb-NO" dirty="0"/>
          </a:p>
          <a:p>
            <a:r>
              <a:rPr lang="nb-NO" dirty="0"/>
              <a:t>KAN</a:t>
            </a:r>
            <a:r>
              <a:rPr lang="nb-NO" baseline="0" dirty="0"/>
              <a:t> JEG FÅ ET WAAUUUW ;-)</a:t>
            </a:r>
          </a:p>
          <a:p>
            <a:endParaRPr lang="nb-NO" baseline="0" dirty="0"/>
          </a:p>
          <a:p>
            <a:endParaRPr lang="nb-NO" dirty="0"/>
          </a:p>
        </p:txBody>
      </p:sp>
    </p:spTree>
    <p:extLst>
      <p:ext uri="{BB962C8B-B14F-4D97-AF65-F5344CB8AC3E}">
        <p14:creationId xmlns:p14="http://schemas.microsoft.com/office/powerpoint/2010/main" val="398973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BANALT…. JA</a:t>
            </a:r>
          </a:p>
          <a:p>
            <a:endParaRPr lang="nb-NO" dirty="0"/>
          </a:p>
          <a:p>
            <a:r>
              <a:rPr lang="nb-NO" dirty="0"/>
              <a:t>KAN</a:t>
            </a:r>
            <a:r>
              <a:rPr lang="nb-NO" baseline="0" dirty="0"/>
              <a:t> JEG FÅ ET WAAUUUW ;-)</a:t>
            </a:r>
          </a:p>
          <a:p>
            <a:endParaRPr lang="nb-NO" baseline="0" dirty="0"/>
          </a:p>
          <a:p>
            <a:endParaRPr lang="nb-NO" dirty="0"/>
          </a:p>
        </p:txBody>
      </p:sp>
    </p:spTree>
    <p:extLst>
      <p:ext uri="{BB962C8B-B14F-4D97-AF65-F5344CB8AC3E}">
        <p14:creationId xmlns:p14="http://schemas.microsoft.com/office/powerpoint/2010/main" val="105279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amp; undertitel">
    <p:bg>
      <p:bgPr>
        <a:solidFill>
          <a:srgbClr val="000000"/>
        </a:solidFill>
        <a:effectLst/>
      </p:bgPr>
    </p:bg>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normAutofit/>
          </a:bodyPr>
          <a:lstStyle>
            <a:lvl1pPr defTabSz="584200">
              <a:lnSpc>
                <a:spcPct val="100000"/>
              </a:lnSpc>
              <a:defRPr sz="9600">
                <a:solidFill>
                  <a:srgbClr val="EE7501"/>
                </a:solidFill>
                <a:uFillTx/>
                <a:latin typeface="+mn-lt"/>
                <a:ea typeface="+mn-ea"/>
                <a:cs typeface="+mn-cs"/>
                <a:sym typeface="Helvetica Light"/>
              </a:defRPr>
            </a:lvl1pPr>
          </a:lstStyle>
          <a:p>
            <a:pPr lvl="0">
              <a:defRPr sz="1800">
                <a:solidFill>
                  <a:srgbClr val="000000"/>
                </a:solidFill>
              </a:defRPr>
            </a:pPr>
            <a:r>
              <a:rPr sz="9600">
                <a:solidFill>
                  <a:srgbClr val="EE7501"/>
                </a:solidFill>
              </a:rPr>
              <a:t>Title Text</a:t>
            </a:r>
          </a:p>
        </p:txBody>
      </p:sp>
      <p:sp>
        <p:nvSpPr>
          <p:cNvPr id="7" name="Shape 7"/>
          <p:cNvSpPr>
            <a:spLocks noGrp="1"/>
          </p:cNvSpPr>
          <p:nvPr>
            <p:ph type="body" idx="1"/>
          </p:nvPr>
        </p:nvSpPr>
        <p:spPr>
          <a:xfrm>
            <a:off x="1270000" y="5029200"/>
            <a:ext cx="10464800" cy="1130300"/>
          </a:xfrm>
          <a:prstGeom prst="rect">
            <a:avLst/>
          </a:prstGeom>
        </p:spPr>
        <p:txBody>
          <a:bodyPr>
            <a:normAutofit/>
          </a:bodyPr>
          <a:lstStyle>
            <a:lvl1pPr marL="0" indent="0" defTabSz="584200">
              <a:lnSpc>
                <a:spcPct val="100000"/>
              </a:lnSpc>
              <a:spcBef>
                <a:spcPts val="0"/>
              </a:spcBef>
              <a:buFontTx/>
              <a:defRPr sz="7500">
                <a:solidFill>
                  <a:srgbClr val="0E030A"/>
                </a:solidFill>
                <a:uFillTx/>
                <a:latin typeface="+mn-lt"/>
                <a:ea typeface="+mn-ea"/>
                <a:cs typeface="+mn-cs"/>
                <a:sym typeface="Helvetica Light"/>
              </a:defRPr>
            </a:lvl1pPr>
            <a:lvl2pPr marL="0" indent="228600" defTabSz="584200">
              <a:lnSpc>
                <a:spcPct val="100000"/>
              </a:lnSpc>
              <a:spcBef>
                <a:spcPts val="0"/>
              </a:spcBef>
              <a:buFontTx/>
              <a:defRPr sz="7500">
                <a:solidFill>
                  <a:srgbClr val="0E030A"/>
                </a:solidFill>
                <a:uFillTx/>
                <a:latin typeface="+mn-lt"/>
                <a:ea typeface="+mn-ea"/>
                <a:cs typeface="+mn-cs"/>
                <a:sym typeface="Helvetica Light"/>
              </a:defRPr>
            </a:lvl2pPr>
            <a:lvl3pPr marL="0" indent="457200" defTabSz="584200">
              <a:lnSpc>
                <a:spcPct val="100000"/>
              </a:lnSpc>
              <a:spcBef>
                <a:spcPts val="0"/>
              </a:spcBef>
              <a:buFontTx/>
              <a:defRPr sz="7500">
                <a:solidFill>
                  <a:srgbClr val="0E030A"/>
                </a:solidFill>
                <a:uFillTx/>
                <a:latin typeface="+mn-lt"/>
                <a:ea typeface="+mn-ea"/>
                <a:cs typeface="+mn-cs"/>
                <a:sym typeface="Helvetica Light"/>
              </a:defRPr>
            </a:lvl3pPr>
            <a:lvl4pPr marL="0" indent="685800" defTabSz="584200">
              <a:lnSpc>
                <a:spcPct val="100000"/>
              </a:lnSpc>
              <a:spcBef>
                <a:spcPts val="0"/>
              </a:spcBef>
              <a:buFontTx/>
              <a:defRPr sz="7500">
                <a:solidFill>
                  <a:srgbClr val="0E030A"/>
                </a:solidFill>
                <a:uFillTx/>
                <a:latin typeface="+mn-lt"/>
                <a:ea typeface="+mn-ea"/>
                <a:cs typeface="+mn-cs"/>
                <a:sym typeface="Helvetica Light"/>
              </a:defRPr>
            </a:lvl4pPr>
            <a:lvl5pPr marL="0" indent="914400" defTabSz="584200">
              <a:lnSpc>
                <a:spcPct val="100000"/>
              </a:lnSpc>
              <a:spcBef>
                <a:spcPts val="0"/>
              </a:spcBef>
              <a:buFontTx/>
              <a:defRPr sz="7500">
                <a:solidFill>
                  <a:srgbClr val="0E030A"/>
                </a:solidFill>
                <a:uFillTx/>
                <a:latin typeface="+mn-lt"/>
                <a:ea typeface="+mn-ea"/>
                <a:cs typeface="+mn-cs"/>
                <a:sym typeface="Helvetica Light"/>
              </a:defRPr>
            </a:lvl5pPr>
          </a:lstStyle>
          <a:p>
            <a:pPr lvl="0">
              <a:defRPr sz="1800">
                <a:solidFill>
                  <a:srgbClr val="000000"/>
                </a:solidFill>
              </a:defRPr>
            </a:pPr>
            <a:r>
              <a:rPr sz="7500">
                <a:solidFill>
                  <a:srgbClr val="0E030A"/>
                </a:solidFill>
              </a:rPr>
              <a:t>Body Level One</a:t>
            </a:r>
          </a:p>
          <a:p>
            <a:pPr lvl="1">
              <a:defRPr sz="1800">
                <a:solidFill>
                  <a:srgbClr val="000000"/>
                </a:solidFill>
              </a:defRPr>
            </a:pPr>
            <a:r>
              <a:rPr sz="7500">
                <a:solidFill>
                  <a:srgbClr val="0E030A"/>
                </a:solidFill>
              </a:rPr>
              <a:t>Body Level Two</a:t>
            </a:r>
          </a:p>
          <a:p>
            <a:pPr lvl="2">
              <a:defRPr sz="1800">
                <a:solidFill>
                  <a:srgbClr val="000000"/>
                </a:solidFill>
              </a:defRPr>
            </a:pPr>
            <a:r>
              <a:rPr sz="7500">
                <a:solidFill>
                  <a:srgbClr val="0E030A"/>
                </a:solidFill>
              </a:rPr>
              <a:t>Body Level Three</a:t>
            </a:r>
          </a:p>
          <a:p>
            <a:pPr lvl="3">
              <a:defRPr sz="1800">
                <a:solidFill>
                  <a:srgbClr val="000000"/>
                </a:solidFill>
              </a:defRPr>
            </a:pPr>
            <a:r>
              <a:rPr sz="7500">
                <a:solidFill>
                  <a:srgbClr val="0E030A"/>
                </a:solidFill>
              </a:rPr>
              <a:t>Body Level Four</a:t>
            </a:r>
          </a:p>
          <a:p>
            <a:pPr lvl="4">
              <a:defRPr sz="1800">
                <a:solidFill>
                  <a:srgbClr val="000000"/>
                </a:solidFill>
              </a:defRPr>
            </a:pPr>
            <a:r>
              <a:rPr sz="7500">
                <a:solidFill>
                  <a:srgbClr val="0E030A"/>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kopi 12">
    <p:bg>
      <p:bgPr>
        <a:solidFill>
          <a:srgbClr val="000000"/>
        </a:solidFill>
        <a:effectLst/>
      </p:bgPr>
    </p:bg>
    <p:spTree>
      <p:nvGrpSpPr>
        <p:cNvPr id="1" name=""/>
        <p:cNvGrpSpPr/>
        <p:nvPr/>
      </p:nvGrpSpPr>
      <p:grpSpPr>
        <a:xfrm>
          <a:off x="0" y="0"/>
          <a:ext cx="0" cy="0"/>
          <a:chOff x="0" y="0"/>
          <a:chExt cx="0" cy="0"/>
        </a:xfrm>
      </p:grpSpPr>
      <p:sp>
        <p:nvSpPr>
          <p:cNvPr id="40" name="Shape 40"/>
          <p:cNvSpPr>
            <a:spLocks noGrp="1"/>
          </p:cNvSpPr>
          <p:nvPr>
            <p:ph type="title"/>
          </p:nvPr>
        </p:nvSpPr>
        <p:spPr>
          <a:xfrm>
            <a:off x="654130" y="0"/>
            <a:ext cx="11475426" cy="2223428"/>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1" name="Shape 41"/>
          <p:cNvSpPr>
            <a:spLocks noGrp="1"/>
          </p:cNvSpPr>
          <p:nvPr>
            <p:ph type="body" idx="1"/>
          </p:nvPr>
        </p:nvSpPr>
        <p:spPr>
          <a:xfrm>
            <a:off x="654130" y="2280753"/>
            <a:ext cx="11475426"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2" name="Shape 42"/>
          <p:cNvSpPr>
            <a:spLocks noGrp="1"/>
          </p:cNvSpPr>
          <p:nvPr>
            <p:ph type="sldNum" sz="quarter" idx="2"/>
          </p:nvPr>
        </p:nvSpPr>
        <p:spPr>
          <a:xfrm>
            <a:off x="10724046"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kopi 4">
    <p:bg>
      <p:bgPr>
        <a:solidFill>
          <a:srgbClr val="000000"/>
        </a:solidFill>
        <a:effectLst/>
      </p:bgPr>
    </p:bg>
    <p:spTree>
      <p:nvGrpSpPr>
        <p:cNvPr id="1" name=""/>
        <p:cNvGrpSpPr/>
        <p:nvPr/>
      </p:nvGrpSpPr>
      <p:grpSpPr>
        <a:xfrm>
          <a:off x="0" y="0"/>
          <a:ext cx="0" cy="0"/>
          <a:chOff x="0" y="0"/>
          <a:chExt cx="0" cy="0"/>
        </a:xfrm>
      </p:grpSpPr>
      <p:sp>
        <p:nvSpPr>
          <p:cNvPr id="44" name="Shape 44"/>
          <p:cNvSpPr>
            <a:spLocks noGrp="1"/>
          </p:cNvSpPr>
          <p:nvPr>
            <p:ph type="title"/>
          </p:nvPr>
        </p:nvSpPr>
        <p:spPr>
          <a:xfrm>
            <a:off x="654130" y="0"/>
            <a:ext cx="11473379" cy="2221381"/>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5" name="Shape 45"/>
          <p:cNvSpPr>
            <a:spLocks noGrp="1"/>
          </p:cNvSpPr>
          <p:nvPr>
            <p:ph type="body" idx="1"/>
          </p:nvPr>
        </p:nvSpPr>
        <p:spPr>
          <a:xfrm>
            <a:off x="654130" y="2280753"/>
            <a:ext cx="11473379"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6" name="Shape 46"/>
          <p:cNvSpPr>
            <a:spLocks noGrp="1"/>
          </p:cNvSpPr>
          <p:nvPr>
            <p:ph type="sldNum" sz="quarter" idx="2"/>
          </p:nvPr>
        </p:nvSpPr>
        <p:spPr>
          <a:xfrm>
            <a:off x="10723022"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Kontortema">
    <p:bg>
      <p:bgPr>
        <a:solidFill>
          <a:srgbClr val="000000"/>
        </a:solid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xfrm>
            <a:off x="652590" y="0"/>
            <a:ext cx="11516884" cy="2260281"/>
          </a:xfrm>
          <a:prstGeom prst="rect">
            <a:avLst/>
          </a:prstGeom>
        </p:spPr>
        <p:txBody>
          <a:bodyPr/>
          <a:lstStyle>
            <a:lvl1pPr defTabSz="660378">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9" name="Shape 49"/>
          <p:cNvSpPr>
            <a:spLocks noGrp="1"/>
          </p:cNvSpPr>
          <p:nvPr>
            <p:ph type="body" idx="1"/>
          </p:nvPr>
        </p:nvSpPr>
        <p:spPr>
          <a:xfrm>
            <a:off x="652590" y="2278147"/>
            <a:ext cx="11516884" cy="7475454"/>
          </a:xfrm>
          <a:prstGeom prst="rect">
            <a:avLst/>
          </a:prstGeom>
        </p:spPr>
        <p:txBody>
          <a:bodyPr/>
          <a:lstStyle>
            <a:lvl1pPr marL="508000" indent="-508000" defTabSz="660378">
              <a:lnSpc>
                <a:spcPct val="20000"/>
              </a:lnSpc>
              <a:defRPr>
                <a:uFill>
                  <a:solidFill>
                    <a:srgbClr val="FFFFFF"/>
                  </a:solidFill>
                </a:uFill>
              </a:defRPr>
            </a:lvl1pPr>
            <a:lvl2pPr marL="1092074" indent="-418974" defTabSz="660378">
              <a:lnSpc>
                <a:spcPct val="20000"/>
              </a:lnSpc>
              <a:spcBef>
                <a:spcPts val="1100"/>
              </a:spcBef>
              <a:defRPr sz="3200">
                <a:uFill>
                  <a:solidFill>
                    <a:srgbClr val="FFFFFF"/>
                  </a:solidFill>
                </a:uFill>
              </a:defRPr>
            </a:lvl2pPr>
            <a:lvl3pPr marL="1676400" indent="-330200" defTabSz="660378">
              <a:lnSpc>
                <a:spcPct val="20000"/>
              </a:lnSpc>
              <a:spcBef>
                <a:spcPts val="800"/>
              </a:spcBef>
              <a:defRPr sz="2800">
                <a:uFill>
                  <a:solidFill>
                    <a:srgbClr val="FFFFFF"/>
                  </a:solidFill>
                </a:uFill>
              </a:defRPr>
            </a:lvl3pPr>
            <a:lvl4pPr marL="2349500" indent="-330200" defTabSz="660378">
              <a:lnSpc>
                <a:spcPct val="20000"/>
              </a:lnSpc>
              <a:spcBef>
                <a:spcPts val="500"/>
              </a:spcBef>
              <a:defRPr sz="2400">
                <a:uFill>
                  <a:solidFill>
                    <a:srgbClr val="FFFFFF"/>
                  </a:solidFill>
                </a:uFill>
              </a:defRPr>
            </a:lvl4pPr>
            <a:lvl5pPr marL="3022600" indent="-330200" defTabSz="660378">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200">
                <a:uFill>
                  <a:solidFill>
                    <a:srgbClr val="FFFFFF"/>
                  </a:solidFill>
                </a:uFill>
              </a:rPr>
              <a:t>Body Level Two</a:t>
            </a:r>
          </a:p>
          <a:p>
            <a:pPr lvl="2">
              <a:defRPr sz="1800">
                <a:uFillTx/>
              </a:defRPr>
            </a:pPr>
            <a:r>
              <a:rPr sz="28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0" name="Shape 50"/>
          <p:cNvSpPr>
            <a:spLocks noGrp="1"/>
          </p:cNvSpPr>
          <p:nvPr>
            <p:ph type="sldNum" sz="quarter" idx="2"/>
          </p:nvPr>
        </p:nvSpPr>
        <p:spPr>
          <a:xfrm>
            <a:off x="10744809" y="8880861"/>
            <a:ext cx="1352154" cy="1333501"/>
          </a:xfrm>
          <a:prstGeom prst="rect">
            <a:avLst/>
          </a:prstGeom>
        </p:spPr>
        <p:txBody>
          <a:bodyPr/>
          <a:lstStyle>
            <a:lvl1pPr defTabSz="863600">
              <a:defRPr sz="9000" b="1">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kopi 9">
    <p:bg>
      <p:bgPr>
        <a:solidFill>
          <a:srgbClr val="000000"/>
        </a:solidFill>
        <a:effectLst/>
      </p:bgPr>
    </p:bg>
    <p:spTree>
      <p:nvGrpSpPr>
        <p:cNvPr id="1" name=""/>
        <p:cNvGrpSpPr/>
        <p:nvPr/>
      </p:nvGrpSpPr>
      <p:grpSpPr>
        <a:xfrm>
          <a:off x="0" y="0"/>
          <a:ext cx="0" cy="0"/>
          <a:chOff x="0" y="0"/>
          <a:chExt cx="0" cy="0"/>
        </a:xfrm>
      </p:grpSpPr>
      <p:sp>
        <p:nvSpPr>
          <p:cNvPr id="52" name="Shape 52"/>
          <p:cNvSpPr>
            <a:spLocks noGrp="1"/>
          </p:cNvSpPr>
          <p:nvPr>
            <p:ph type="title"/>
          </p:nvPr>
        </p:nvSpPr>
        <p:spPr>
          <a:xfrm>
            <a:off x="654130" y="0"/>
            <a:ext cx="11440621" cy="2188623"/>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53" name="Shape 53"/>
          <p:cNvSpPr>
            <a:spLocks noGrp="1"/>
          </p:cNvSpPr>
          <p:nvPr>
            <p:ph type="body" idx="1"/>
          </p:nvPr>
        </p:nvSpPr>
        <p:spPr>
          <a:xfrm>
            <a:off x="654130" y="2280753"/>
            <a:ext cx="11440621"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4" name="Shape 54"/>
          <p:cNvSpPr>
            <a:spLocks noGrp="1"/>
          </p:cNvSpPr>
          <p:nvPr>
            <p:ph type="sldNum" sz="quarter" idx="2"/>
          </p:nvPr>
        </p:nvSpPr>
        <p:spPr>
          <a:xfrm>
            <a:off x="10706643"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pPr lvl="0">
              <a:defRPr sz="1800">
                <a:uFillTx/>
              </a:defRPr>
            </a:pPr>
            <a:r>
              <a:rPr sz="5600">
                <a:uFill>
                  <a:solidFill/>
                </a:uFill>
              </a:rPr>
              <a:t>Title Text</a:t>
            </a:r>
          </a:p>
        </p:txBody>
      </p:sp>
      <p:sp>
        <p:nvSpPr>
          <p:cNvPr id="57" name="Shape 57"/>
          <p:cNvSpPr>
            <a:spLocks noGrp="1"/>
          </p:cNvSpPr>
          <p:nvPr>
            <p:ph type="body" idx="1"/>
          </p:nvPr>
        </p:nvSpPr>
        <p:spPr>
          <a:prstGeom prst="rect">
            <a:avLst/>
          </a:prstGeom>
        </p:spPr>
        <p:txBody>
          <a:bodyPr/>
          <a:lstStyle>
            <a:lvl2pPr marL="742950" indent="-285750">
              <a:spcBef>
                <a:spcPts val="1100"/>
              </a:spcBef>
              <a:defRPr sz="3600"/>
            </a:lvl2pPr>
            <a:lvl3pPr marL="1143000" indent="-228600">
              <a:spcBef>
                <a:spcPts val="800"/>
              </a:spcBef>
              <a:defRPr sz="3000"/>
            </a:lvl3pPr>
            <a:lvl4pPr marL="1600200" indent="-228600">
              <a:spcBef>
                <a:spcPts val="500"/>
              </a:spcBef>
              <a:defRPr sz="2400"/>
            </a:lvl4pPr>
            <a:lvl5pPr marL="2057400" indent="-228600">
              <a:spcBef>
                <a:spcPts val="200"/>
              </a:spcBef>
              <a:defRPr sz="2400"/>
            </a:lvl5pPr>
          </a:lstStyle>
          <a:p>
            <a:pPr lvl="0">
              <a:defRPr sz="1800">
                <a:uFillTx/>
              </a:defRPr>
            </a:pPr>
            <a:r>
              <a:rPr sz="4000">
                <a:uFill>
                  <a:solidFill/>
                </a:uFill>
              </a:rPr>
              <a:t>Body Level One</a:t>
            </a:r>
          </a:p>
          <a:p>
            <a:pPr lvl="1">
              <a:defRPr sz="1800">
                <a:uFillTx/>
              </a:defRPr>
            </a:pPr>
            <a:r>
              <a:rPr sz="3600">
                <a:uFill>
                  <a:solidFill/>
                </a:uFill>
              </a:rPr>
              <a:t>Body Level Two</a:t>
            </a:r>
          </a:p>
          <a:p>
            <a:pPr lvl="2">
              <a:defRPr sz="1800">
                <a:uFillTx/>
              </a:defRPr>
            </a:pPr>
            <a:r>
              <a:rPr sz="30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
        <p:nvSpPr>
          <p:cNvPr id="58" name="Shape 5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60" name="Shape 6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grpSp>
        <p:nvGrpSpPr>
          <p:cNvPr id="63" name="Group 63"/>
          <p:cNvGrpSpPr/>
          <p:nvPr/>
        </p:nvGrpSpPr>
        <p:grpSpPr>
          <a:xfrm>
            <a:off x="10342650" y="6302407"/>
            <a:ext cx="3153164" cy="3059091"/>
            <a:chOff x="261255" y="120815"/>
            <a:chExt cx="3153163" cy="3059089"/>
          </a:xfrm>
        </p:grpSpPr>
        <p:sp>
          <p:nvSpPr>
            <p:cNvPr id="61" name="Shape 61"/>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62" name="glad mand thumbs up hjørne.pdf"/>
            <p:cNvPicPr/>
            <p:nvPr/>
          </p:nvPicPr>
          <p:blipFill>
            <a:blip r:embed="rId2">
              <a:extLst/>
            </a:blip>
            <a:srcRect r="22147"/>
            <a:stretch>
              <a:fillRect/>
            </a:stretch>
          </p:blipFill>
          <p:spPr>
            <a:xfrm>
              <a:off x="261255" y="120815"/>
              <a:ext cx="3153165" cy="3059090"/>
            </a:xfrm>
            <a:prstGeom prst="rect">
              <a:avLst/>
            </a:prstGeom>
            <a:ln w="12700" cap="flat">
              <a:noFill/>
              <a:miter lim="400000"/>
            </a:ln>
            <a:effectLst/>
          </p:spPr>
        </p:pic>
      </p:grpSp>
      <p:sp>
        <p:nvSpPr>
          <p:cNvPr id="64" name="Shape 64"/>
          <p:cNvSpPr>
            <a:spLocks noGrp="1"/>
          </p:cNvSpPr>
          <p:nvPr>
            <p:ph type="title"/>
          </p:nvPr>
        </p:nvSpPr>
        <p:spPr>
          <a:xfrm>
            <a:off x="651205" y="-2514"/>
            <a:ext cx="11702390" cy="9084074"/>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p kopi">
    <p:spTree>
      <p:nvGrpSpPr>
        <p:cNvPr id="1" name=""/>
        <p:cNvGrpSpPr/>
        <p:nvPr/>
      </p:nvGrpSpPr>
      <p:grpSpPr>
        <a:xfrm>
          <a:off x="0" y="0"/>
          <a:ext cx="0" cy="0"/>
          <a:chOff x="0" y="0"/>
          <a:chExt cx="0" cy="0"/>
        </a:xfrm>
      </p:grpSpPr>
      <p:sp>
        <p:nvSpPr>
          <p:cNvPr id="66" name="Shape 66"/>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67" name="Shape 67"/>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68"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69" name="Shape 69"/>
          <p:cNvSpPr>
            <a:spLocks noGrp="1"/>
          </p:cNvSpPr>
          <p:nvPr>
            <p:ph type="title"/>
          </p:nvPr>
        </p:nvSpPr>
        <p:spPr>
          <a:xfrm>
            <a:off x="651205" y="-992"/>
            <a:ext cx="11702390" cy="9082552"/>
          </a:xfrm>
          <a:prstGeom prst="rect">
            <a:avLst/>
          </a:prstGeom>
        </p:spPr>
        <p:txBody>
          <a:bodyPr lIns="50800" tIns="50800" rIns="50800" bIns="50800"/>
          <a:lstStyle>
            <a:lvl1pPr algn="ctr" defTabSz="584200">
              <a:lnSpc>
                <a:spcPct val="100000"/>
              </a:lnSpc>
              <a:defRPr sz="10000">
                <a:solidFill>
                  <a:srgbClr val="EE7502"/>
                </a:solidFill>
                <a:uFillTx/>
                <a:latin typeface="+mn-lt"/>
                <a:ea typeface="+mn-ea"/>
                <a:cs typeface="+mn-cs"/>
                <a:sym typeface="Helvetica Light"/>
              </a:defRPr>
            </a:lvl1pPr>
          </a:lstStyle>
          <a:p>
            <a:pPr lvl="0">
              <a:defRPr sz="1800">
                <a:solidFill>
                  <a:srgbClr val="000000"/>
                </a:solidFill>
              </a:defRPr>
            </a:pPr>
            <a:r>
              <a:rPr sz="10000">
                <a:solidFill>
                  <a:srgbClr val="EE7502"/>
                </a:solidFill>
              </a:rPr>
              <a:t>Title Text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erson">
    <p:spTree>
      <p:nvGrpSpPr>
        <p:cNvPr id="1" name=""/>
        <p:cNvGrpSpPr/>
        <p:nvPr/>
      </p:nvGrpSpPr>
      <p:grpSpPr>
        <a:xfrm>
          <a:off x="0" y="0"/>
          <a:ext cx="0" cy="0"/>
          <a:chOff x="0" y="0"/>
          <a:chExt cx="0" cy="0"/>
        </a:xfrm>
      </p:grpSpPr>
      <p:sp>
        <p:nvSpPr>
          <p:cNvPr id="71" name="Shape 71"/>
          <p:cNvSpPr/>
          <p:nvPr/>
        </p:nvSpPr>
        <p:spPr>
          <a:xfrm>
            <a:off x="-829734" y="9082285"/>
            <a:ext cx="14664269" cy="2590802"/>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72" name="Shape 7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73" name="Shape 7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a:defRPr>
                <a:latin typeface="+mn-lt"/>
                <a:ea typeface="+mn-ea"/>
                <a:cs typeface="+mn-cs"/>
                <a:sym typeface="Helvetica Light"/>
              </a:defRPr>
            </a:lvl2pPr>
            <a:lvl3pPr>
              <a:defRPr>
                <a:latin typeface="+mn-lt"/>
                <a:ea typeface="+mn-ea"/>
                <a:cs typeface="+mn-cs"/>
                <a:sym typeface="Helvetica Light"/>
              </a:defRPr>
            </a:lvl3pPr>
            <a:lvl4pPr>
              <a:defRPr>
                <a:latin typeface="+mn-lt"/>
                <a:ea typeface="+mn-ea"/>
                <a:cs typeface="+mn-cs"/>
                <a:sym typeface="Helvetica Light"/>
              </a:defRPr>
            </a:lvl4pPr>
            <a:lvl5pPr>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erson kopi">
    <p:bg>
      <p:bgPr>
        <a:solidFill>
          <a:srgbClr val="FFFFFF"/>
        </a:solidFill>
        <a:effectLst/>
      </p:bgPr>
    </p:bg>
    <p:spTree>
      <p:nvGrpSpPr>
        <p:cNvPr id="1" name=""/>
        <p:cNvGrpSpPr/>
        <p:nvPr/>
      </p:nvGrpSpPr>
      <p:grpSpPr>
        <a:xfrm>
          <a:off x="0" y="0"/>
          <a:ext cx="0" cy="0"/>
          <a:chOff x="0" y="0"/>
          <a:chExt cx="0" cy="0"/>
        </a:xfrm>
      </p:grpSpPr>
      <p:pic>
        <p:nvPicPr>
          <p:cNvPr id="80" name="richardBranson.jpg"/>
          <p:cNvPicPr/>
          <p:nvPr/>
        </p:nvPicPr>
        <p:blipFill>
          <a:blip r:embed="rId2">
            <a:extLst/>
          </a:blip>
          <a:srcRect/>
          <a:stretch>
            <a:fillRect/>
          </a:stretch>
        </p:blipFill>
        <p:spPr>
          <a:xfrm>
            <a:off x="-7828029" y="-341652"/>
            <a:ext cx="21076668" cy="13619815"/>
          </a:xfrm>
          <a:prstGeom prst="rect">
            <a:avLst/>
          </a:prstGeom>
          <a:ln w="12700">
            <a:miter lim="400000"/>
          </a:ln>
        </p:spPr>
      </p:pic>
      <p:sp>
        <p:nvSpPr>
          <p:cNvPr id="81" name="Shape 81"/>
          <p:cNvSpPr/>
          <p:nvPr/>
        </p:nvSpPr>
        <p:spPr>
          <a:xfrm>
            <a:off x="6169991" y="651933"/>
            <a:ext cx="6180693" cy="84296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lgn="r">
              <a:defRPr sz="1800"/>
            </a:pPr>
            <a:r>
              <a:rPr sz="5000" i="1">
                <a:solidFill>
                  <a:srgbClr val="FFFFFF"/>
                </a:solidFill>
                <a:latin typeface="+mn-lt"/>
                <a:ea typeface="+mn-ea"/>
                <a:cs typeface="+mn-cs"/>
                <a:sym typeface="Helvetica Light"/>
              </a:rPr>
              <a:t>“</a:t>
            </a:r>
            <a:r>
              <a:rPr sz="5000" i="1">
                <a:solidFill>
                  <a:srgbClr val="F38900"/>
                </a:solidFill>
                <a:latin typeface="+mn-lt"/>
                <a:ea typeface="+mn-ea"/>
                <a:cs typeface="+mn-cs"/>
                <a:sym typeface="Helvetica Light"/>
              </a:rPr>
              <a:t>Sjov</a:t>
            </a:r>
            <a:r>
              <a:rPr sz="5000" i="1">
                <a:solidFill>
                  <a:srgbClr val="FFFFFF"/>
                </a:solidFill>
                <a:latin typeface="+mn-lt"/>
                <a:ea typeface="+mn-ea"/>
                <a:cs typeface="+mn-cs"/>
                <a:sym typeface="Helvetica Light"/>
              </a:rPr>
              <a:t> er hemmeligheden bag Virgins succes.”</a:t>
            </a:r>
          </a:p>
          <a:p>
            <a:pPr lvl="0" algn="r">
              <a:defRPr sz="1800"/>
            </a:pPr>
            <a:endParaRPr sz="2600">
              <a:solidFill>
                <a:srgbClr val="FFFFFF"/>
              </a:solidFill>
              <a:latin typeface="+mn-lt"/>
              <a:ea typeface="+mn-ea"/>
              <a:cs typeface="+mn-cs"/>
              <a:sym typeface="Helvetica Light"/>
            </a:endParaRPr>
          </a:p>
          <a:p>
            <a:pPr lvl="0" algn="r">
              <a:defRPr sz="1800"/>
            </a:pPr>
            <a:r>
              <a:rPr sz="2600">
                <a:solidFill>
                  <a:srgbClr val="FFFFFF"/>
                </a:solidFill>
                <a:latin typeface="+mn-lt"/>
                <a:ea typeface="+mn-ea"/>
                <a:cs typeface="+mn-cs"/>
                <a:sym typeface="Helvetica Light"/>
              </a:rPr>
              <a:t>Sir Richard Branson</a:t>
            </a:r>
          </a:p>
        </p:txBody>
      </p:sp>
      <p:sp>
        <p:nvSpPr>
          <p:cNvPr id="82" name="Shape 8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83" name="Shape 8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marL="0" indent="228600">
              <a:defRPr>
                <a:latin typeface="+mn-lt"/>
                <a:ea typeface="+mn-ea"/>
                <a:cs typeface="+mn-cs"/>
                <a:sym typeface="Helvetica Light"/>
              </a:defRPr>
            </a:lvl2pPr>
            <a:lvl3pPr marL="0" indent="457200">
              <a:defRPr>
                <a:latin typeface="+mn-lt"/>
                <a:ea typeface="+mn-ea"/>
                <a:cs typeface="+mn-cs"/>
                <a:sym typeface="Helvetica Light"/>
              </a:defRPr>
            </a:lvl3pPr>
            <a:lvl4pPr marL="0" indent="685800">
              <a:defRPr>
                <a:latin typeface="+mn-lt"/>
                <a:ea typeface="+mn-ea"/>
                <a:cs typeface="+mn-cs"/>
                <a:sym typeface="Helvetica Light"/>
              </a:defRPr>
            </a:lvl4pPr>
            <a:lvl5pPr marL="0" indent="914400">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15" name="Shape 15"/>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Readings">
    <p:spTree>
      <p:nvGrpSpPr>
        <p:cNvPr id="1" name=""/>
        <p:cNvGrpSpPr/>
        <p:nvPr/>
      </p:nvGrpSpPr>
      <p:grpSpPr>
        <a:xfrm>
          <a:off x="0" y="0"/>
          <a:ext cx="0" cy="0"/>
          <a:chOff x="0" y="0"/>
          <a:chExt cx="0" cy="0"/>
        </a:xfrm>
      </p:grpSpPr>
      <p:sp>
        <p:nvSpPr>
          <p:cNvPr id="85" name="Shape 85"/>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86" name="Shape 86"/>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87"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88" name="Shape 88"/>
          <p:cNvSpPr>
            <a:spLocks noGrp="1"/>
          </p:cNvSpPr>
          <p:nvPr>
            <p:ph type="body" idx="1"/>
          </p:nvPr>
        </p:nvSpPr>
        <p:spPr>
          <a:xfrm>
            <a:off x="658939" y="22368"/>
            <a:ext cx="11686922" cy="9058188"/>
          </a:xfrm>
          <a:prstGeom prst="rect">
            <a:avLst/>
          </a:prstGeom>
        </p:spPr>
        <p:txBody>
          <a:bodyPr lIns="50800" tIns="50800" rIns="50800" bIns="50800" anchor="ctr"/>
          <a:lstStyle>
            <a:lvl1pPr marL="0" indent="0">
              <a:spcBef>
                <a:spcPts val="300"/>
              </a:spcBef>
              <a:defRPr sz="3500">
                <a:latin typeface="Helvetica"/>
                <a:ea typeface="Helvetica"/>
                <a:cs typeface="Helvetica"/>
                <a:sym typeface="Helvetica"/>
              </a:defRPr>
            </a:lvl1pPr>
            <a:lvl2pPr marL="0" indent="0">
              <a:spcBef>
                <a:spcPts val="500"/>
              </a:spcBef>
              <a:defRPr sz="2800">
                <a:latin typeface="+mn-lt"/>
                <a:ea typeface="+mn-ea"/>
                <a:cs typeface="+mn-cs"/>
                <a:sym typeface="Helvetica Light"/>
              </a:defRPr>
            </a:lvl2pPr>
            <a:lvl3pPr marL="0" indent="0">
              <a:spcBef>
                <a:spcPts val="500"/>
              </a:spcBef>
              <a:defRPr sz="2800">
                <a:latin typeface="+mn-lt"/>
                <a:ea typeface="+mn-ea"/>
                <a:cs typeface="+mn-cs"/>
                <a:sym typeface="Helvetica Light"/>
              </a:defRPr>
            </a:lvl3pPr>
            <a:lvl4pPr marL="0" indent="0">
              <a:spcBef>
                <a:spcPts val="500"/>
              </a:spcBef>
              <a:defRPr sz="2800">
                <a:latin typeface="+mn-lt"/>
                <a:ea typeface="+mn-ea"/>
                <a:cs typeface="+mn-cs"/>
                <a:sym typeface="Helvetica Light"/>
              </a:defRPr>
            </a:lvl4pPr>
            <a:lvl5pPr marL="0" indent="0">
              <a:spcBef>
                <a:spcPts val="500"/>
              </a:spcBef>
              <a:defRPr sz="2800">
                <a:latin typeface="+mn-lt"/>
                <a:ea typeface="+mn-ea"/>
                <a:cs typeface="+mn-cs"/>
                <a:sym typeface="Helvetica Light"/>
              </a:defRPr>
            </a:lvl5pPr>
          </a:lstStyle>
          <a:p>
            <a:pPr lvl="0">
              <a:defRPr sz="1800">
                <a:uFillTx/>
              </a:defRPr>
            </a:pPr>
            <a:r>
              <a:rPr sz="3500">
                <a:uFill>
                  <a:solidFill/>
                </a:uFill>
              </a:rPr>
              <a:t>Body Level One</a:t>
            </a:r>
          </a:p>
          <a:p>
            <a:pPr lvl="1">
              <a:defRPr sz="1800">
                <a:uFillTx/>
              </a:defRPr>
            </a:pPr>
            <a:r>
              <a:rPr sz="2800">
                <a:uFill>
                  <a:solidFill/>
                </a:uFill>
              </a:rPr>
              <a:t>Body Level Two</a:t>
            </a:r>
          </a:p>
          <a:p>
            <a:pPr lvl="2">
              <a:defRPr sz="1800">
                <a:uFillTx/>
              </a:defRPr>
            </a:pPr>
            <a:r>
              <a:rPr sz="2800">
                <a:uFill>
                  <a:solidFill/>
                </a:uFill>
              </a:rPr>
              <a:t>Body Level Three</a:t>
            </a:r>
          </a:p>
          <a:p>
            <a:pPr lvl="3">
              <a:defRPr sz="1800">
                <a:uFillTx/>
              </a:defRPr>
            </a:pPr>
            <a:r>
              <a:rPr sz="2800">
                <a:uFill>
                  <a:solidFill/>
                </a:uFill>
              </a:rPr>
              <a:t>Body Level Four</a:t>
            </a:r>
          </a:p>
          <a:p>
            <a:pPr lvl="4">
              <a:defRPr sz="1800">
                <a:uFillTx/>
              </a:defRPr>
            </a:pPr>
            <a:r>
              <a:rPr sz="2800">
                <a:uFill>
                  <a:solidFill/>
                </a:uFill>
              </a:rP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92" name="Shape 92"/>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50000">
                <a:solidFill>
                  <a:srgbClr val="EE7501"/>
                </a:solidFill>
                <a:uFillTx/>
                <a:latin typeface="+mn-lt"/>
                <a:ea typeface="+mn-ea"/>
                <a:cs typeface="+mn-cs"/>
                <a:sym typeface="Helvetica Light"/>
              </a:defRPr>
            </a:lvl1pPr>
          </a:lstStyle>
          <a:p>
            <a:pPr lvl="0">
              <a:defRPr sz="1800">
                <a:solidFill>
                  <a:srgbClr val="000000"/>
                </a:solidFill>
              </a:defRPr>
            </a:pPr>
            <a:r>
              <a:rPr sz="50000">
                <a:solidFill>
                  <a:srgbClr val="EE7501"/>
                </a:solidFill>
              </a:rPr>
              <a:t>Title Text</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orskning">
    <p:spTree>
      <p:nvGrpSpPr>
        <p:cNvPr id="1" name=""/>
        <p:cNvGrpSpPr/>
        <p:nvPr/>
      </p:nvGrpSpPr>
      <p:grpSpPr>
        <a:xfrm>
          <a:off x="0" y="0"/>
          <a:ext cx="0" cy="0"/>
          <a:chOff x="0" y="0"/>
          <a:chExt cx="0" cy="0"/>
        </a:xfrm>
      </p:grpSpPr>
      <p:sp>
        <p:nvSpPr>
          <p:cNvPr id="94" name="Shape 94"/>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95" name="Shape 95"/>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96"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97" name="Shape 97"/>
          <p:cNvSpPr>
            <a:spLocks noGrp="1"/>
          </p:cNvSpPr>
          <p:nvPr>
            <p:ph type="title"/>
          </p:nvPr>
        </p:nvSpPr>
        <p:spPr>
          <a:xfrm>
            <a:off x="651205" y="4167"/>
            <a:ext cx="11702390" cy="9077393"/>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 &amp; 2">
    <p:spTree>
      <p:nvGrpSpPr>
        <p:cNvPr id="1" name=""/>
        <p:cNvGrpSpPr/>
        <p:nvPr/>
      </p:nvGrpSpPr>
      <p:grpSpPr>
        <a:xfrm>
          <a:off x="0" y="0"/>
          <a:ext cx="0" cy="0"/>
          <a:chOff x="0" y="0"/>
          <a:chExt cx="0" cy="0"/>
        </a:xfrm>
      </p:grpSpPr>
      <p:sp>
        <p:nvSpPr>
          <p:cNvPr id="115" name="Shape 115"/>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16" name="samtale.pdf"/>
          <p:cNvPicPr/>
          <p:nvPr/>
        </p:nvPicPr>
        <p:blipFill>
          <a:blip r:embed="rId2">
            <a:extLst/>
          </a:blip>
          <a:srcRect t="172" b="172"/>
          <a:stretch>
            <a:fillRect/>
          </a:stretch>
        </p:blipFill>
        <p:spPr>
          <a:xfrm>
            <a:off x="5714630" y="6613128"/>
            <a:ext cx="8010402" cy="3115228"/>
          </a:xfrm>
          <a:prstGeom prst="rect">
            <a:avLst/>
          </a:prstGeom>
          <a:ln w="12700">
            <a:miter lim="400000"/>
          </a:ln>
        </p:spPr>
      </p:pic>
      <p:sp>
        <p:nvSpPr>
          <p:cNvPr id="117" name="Shape 117"/>
          <p:cNvSpPr>
            <a:spLocks noGrp="1"/>
          </p:cNvSpPr>
          <p:nvPr>
            <p:ph type="title"/>
          </p:nvPr>
        </p:nvSpPr>
        <p:spPr>
          <a:xfrm>
            <a:off x="651205" y="651933"/>
            <a:ext cx="11702390" cy="8429627"/>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pørgsmål">
    <p:spTree>
      <p:nvGrpSpPr>
        <p:cNvPr id="1" name=""/>
        <p:cNvGrpSpPr/>
        <p:nvPr/>
      </p:nvGrpSpPr>
      <p:grpSpPr>
        <a:xfrm>
          <a:off x="0" y="0"/>
          <a:ext cx="0" cy="0"/>
          <a:chOff x="0" y="0"/>
          <a:chExt cx="0" cy="0"/>
        </a:xfrm>
      </p:grpSpPr>
      <p:sp>
        <p:nvSpPr>
          <p:cNvPr id="119" name="Shape 119"/>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20" name="spørgsmål.pdf"/>
          <p:cNvPicPr/>
          <p:nvPr/>
        </p:nvPicPr>
        <p:blipFill>
          <a:blip r:embed="rId2">
            <a:extLst/>
          </a:blip>
          <a:srcRect/>
          <a:stretch>
            <a:fillRect/>
          </a:stretch>
        </p:blipFill>
        <p:spPr>
          <a:xfrm>
            <a:off x="2065845" y="649155"/>
            <a:ext cx="8737784" cy="13424939"/>
          </a:xfrm>
          <a:prstGeom prst="rect">
            <a:avLst/>
          </a:prstGeom>
          <a:ln w="12700">
            <a:miter lim="400000"/>
          </a:ln>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130" name="Shape 13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131" name="Shape 131"/>
          <p:cNvSpPr>
            <a:spLocks noGrp="1"/>
          </p:cNvSpPr>
          <p:nvPr>
            <p:ph type="title"/>
          </p:nvPr>
        </p:nvSpPr>
        <p:spPr>
          <a:xfrm>
            <a:off x="651205" y="-2514"/>
            <a:ext cx="11702390" cy="9084074"/>
          </a:xfrm>
          <a:prstGeom prst="rect">
            <a:avLst/>
          </a:prstGeom>
        </p:spPr>
        <p:txBody>
          <a:bodyPr/>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grpSp>
        <p:nvGrpSpPr>
          <p:cNvPr id="134" name="Group 134"/>
          <p:cNvGrpSpPr/>
          <p:nvPr/>
        </p:nvGrpSpPr>
        <p:grpSpPr>
          <a:xfrm>
            <a:off x="10342650" y="6302407"/>
            <a:ext cx="3153164" cy="3059091"/>
            <a:chOff x="261255" y="120815"/>
            <a:chExt cx="3153163" cy="3059089"/>
          </a:xfrm>
        </p:grpSpPr>
        <p:sp>
          <p:nvSpPr>
            <p:cNvPr id="132" name="Shape 132"/>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133" name="glad mand thumbs up hjørne.pdf"/>
            <p:cNvPicPr/>
            <p:nvPr/>
          </p:nvPicPr>
          <p:blipFill>
            <a:blip r:embed="rId2">
              <a:extLst/>
            </a:blip>
            <a:srcRect r="22147"/>
            <a:stretch>
              <a:fillRect/>
            </a:stretch>
          </p:blipFill>
          <p:spPr>
            <a:xfrm>
              <a:off x="261255" y="120815"/>
              <a:ext cx="3153165" cy="3059090"/>
            </a:xfrm>
            <a:prstGeom prst="rect">
              <a:avLst/>
            </a:prstGeom>
            <a:ln w="25400" cap="flat">
              <a:noFill/>
              <a:miter lim="400000"/>
            </a:ln>
            <a:effectLst/>
          </p:spPr>
        </p:pic>
      </p:gr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4" name="Shape 144"/>
          <p:cNvSpPr>
            <a:spLocks noGrp="1"/>
          </p:cNvSpPr>
          <p:nvPr>
            <p:ph type="sldNum" sz="quarter" idx="2"/>
          </p:nvPr>
        </p:nvSpPr>
        <p:spPr>
          <a:xfrm>
            <a:off x="9332173" y="8888889"/>
            <a:ext cx="3001897" cy="321061"/>
          </a:xfrm>
          <a:prstGeom prst="rect">
            <a:avLst/>
          </a:prstGeom>
        </p:spPr>
        <p:txBody>
          <a:bodyPr wrap="square"/>
          <a:lstStyle>
            <a:lvl1pPr defTabSz="457200">
              <a:lnSpc>
                <a:spcPct val="97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6" name="Shape 146"/>
          <p:cNvSpPr>
            <a:spLocks noGrp="1"/>
          </p:cNvSpPr>
          <p:nvPr>
            <p:ph type="sldNum" sz="quarter" idx="2"/>
          </p:nvPr>
        </p:nvSpPr>
        <p:spPr>
          <a:xfrm>
            <a:off x="9332173" y="8888889"/>
            <a:ext cx="3001897" cy="321061"/>
          </a:xfrm>
          <a:prstGeom prst="rect">
            <a:avLst/>
          </a:prstGeom>
        </p:spPr>
        <p:txBody>
          <a:bodyPr wrap="square"/>
          <a:lstStyle>
            <a:lvl1pPr defTabSz="457200">
              <a:lnSpc>
                <a:spcPct val="97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lys">
    <p:spTree>
      <p:nvGrpSpPr>
        <p:cNvPr id="1" name=""/>
        <p:cNvGrpSpPr/>
        <p:nvPr/>
      </p:nvGrpSpPr>
      <p:grpSpPr>
        <a:xfrm>
          <a:off x="0" y="0"/>
          <a:ext cx="0" cy="0"/>
          <a:chOff x="0" y="0"/>
          <a:chExt cx="0" cy="0"/>
        </a:xfrm>
      </p:grpSpPr>
      <p:sp>
        <p:nvSpPr>
          <p:cNvPr id="17" name="Shape 17"/>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 øverst">
    <p:bg>
      <p:bgPr>
        <a:solidFill>
          <a:srgbClr val="000000"/>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punkter &amp; foto">
    <p:bg>
      <p:bgPr>
        <a:solidFill>
          <a:srgbClr val="000000"/>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
        <p:nvSpPr>
          <p:cNvPr id="28" name="Shape 28"/>
          <p:cNvSpPr>
            <a:spLocks noGrp="1"/>
          </p:cNvSpPr>
          <p:nvPr>
            <p:ph type="body" idx="1"/>
          </p:nvPr>
        </p:nvSpPr>
        <p:spPr>
          <a:xfrm>
            <a:off x="952500" y="2590800"/>
            <a:ext cx="5334000" cy="6286500"/>
          </a:xfrm>
          <a:prstGeom prst="rect">
            <a:avLst/>
          </a:prstGeom>
        </p:spPr>
        <p:txBody>
          <a:bodyPr anchor="ctr">
            <a:normAutofit/>
          </a:bodyPr>
          <a:lstStyle>
            <a:lvl1pPr marL="551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1pPr>
            <a:lvl2pPr marL="8939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2pPr>
            <a:lvl3pPr marL="1440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3pPr>
            <a:lvl4pPr marL="18845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4pPr>
            <a:lvl5pPr marL="2329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5pPr>
          </a:lstStyle>
          <a:p>
            <a:pPr lvl="0">
              <a:defRPr sz="1800">
                <a:solidFill>
                  <a:srgbClr val="000000"/>
                </a:solidFill>
              </a:defRPr>
            </a:pPr>
            <a:r>
              <a:rPr sz="4500">
                <a:solidFill>
                  <a:srgbClr val="FFFFFF"/>
                </a:solidFill>
              </a:rPr>
              <a:t>Body Level One</a:t>
            </a:r>
          </a:p>
          <a:p>
            <a:pPr lvl="1">
              <a:defRPr sz="1800">
                <a:solidFill>
                  <a:srgbClr val="000000"/>
                </a:solidFill>
              </a:defRPr>
            </a:pPr>
            <a:r>
              <a:rPr sz="4500">
                <a:solidFill>
                  <a:srgbClr val="FFFFFF"/>
                </a:solidFill>
              </a:rPr>
              <a:t>Body Level Two</a:t>
            </a:r>
          </a:p>
          <a:p>
            <a:pPr lvl="2">
              <a:defRPr sz="1800">
                <a:solidFill>
                  <a:srgbClr val="000000"/>
                </a:solidFill>
              </a:defRPr>
            </a:pPr>
            <a:r>
              <a:rPr sz="4500">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500">
                <a:solidFill>
                  <a:srgbClr val="FFFFFF"/>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oto - 3 pr. ark">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itat">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om">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3823" y="118796"/>
            <a:ext cx="11686922" cy="21620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uFillTx/>
              </a:defRPr>
            </a:pPr>
            <a:r>
              <a:rPr sz="5600">
                <a:uFill>
                  <a:solidFill/>
                </a:uFill>
              </a:rPr>
              <a:t>Title Text</a:t>
            </a:r>
          </a:p>
        </p:txBody>
      </p:sp>
      <p:sp>
        <p:nvSpPr>
          <p:cNvPr id="3" name="Shape 3"/>
          <p:cNvSpPr>
            <a:spLocks noGrp="1"/>
          </p:cNvSpPr>
          <p:nvPr>
            <p:ph type="body" idx="1"/>
          </p:nvPr>
        </p:nvSpPr>
        <p:spPr>
          <a:xfrm>
            <a:off x="653823" y="2281711"/>
            <a:ext cx="11686922" cy="74687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742950" indent="-285750">
              <a:spcBef>
                <a:spcPts val="1100"/>
              </a:spcBef>
              <a:defRPr sz="3600"/>
            </a:lvl2pPr>
            <a:lvl3pPr marL="1143000" indent="-228600">
              <a:spcBef>
                <a:spcPts val="800"/>
              </a:spcBef>
              <a:defRPr sz="3000"/>
            </a:lvl3pPr>
            <a:lvl4pPr marL="1600200" indent="-228600">
              <a:spcBef>
                <a:spcPts val="500"/>
              </a:spcBef>
              <a:defRPr sz="2400"/>
            </a:lvl4pPr>
            <a:lvl5pPr marL="2057400" indent="-228600">
              <a:spcBef>
                <a:spcPts val="200"/>
              </a:spcBef>
              <a:defRPr sz="2400"/>
            </a:lvl5pPr>
          </a:lstStyle>
          <a:p>
            <a:pPr lvl="0">
              <a:defRPr sz="1800">
                <a:uFillTx/>
              </a:defRPr>
            </a:pPr>
            <a:r>
              <a:rPr sz="4000">
                <a:uFill>
                  <a:solidFill/>
                </a:uFill>
              </a:rPr>
              <a:t>Body Level One</a:t>
            </a:r>
          </a:p>
          <a:p>
            <a:pPr lvl="1">
              <a:defRPr sz="1800">
                <a:uFillTx/>
              </a:defRPr>
            </a:pPr>
            <a:r>
              <a:rPr sz="3600">
                <a:uFill>
                  <a:solidFill/>
                </a:uFill>
              </a:rPr>
              <a:t>Body Level Two</a:t>
            </a:r>
          </a:p>
          <a:p>
            <a:pPr lvl="2">
              <a:defRPr sz="1800">
                <a:uFillTx/>
              </a:defRPr>
            </a:pPr>
            <a:r>
              <a:rPr sz="30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
        <p:nvSpPr>
          <p:cNvPr id="4" name="Shape 4"/>
          <p:cNvSpPr>
            <a:spLocks noGrp="1"/>
          </p:cNvSpPr>
          <p:nvPr>
            <p:ph type="sldNum" sz="quarter" idx="2"/>
          </p:nvPr>
        </p:nvSpPr>
        <p:spPr>
          <a:xfrm>
            <a:off x="10832556" y="8885156"/>
            <a:ext cx="323479" cy="321060"/>
          </a:xfrm>
          <a:prstGeom prst="rect">
            <a:avLst/>
          </a:prstGeom>
          <a:ln w="12700">
            <a:miter lim="400000"/>
          </a:ln>
        </p:spPr>
        <p:txBody>
          <a:bodyPr wrap="none" lIns="0" tIns="0" rIns="0" bIns="0">
            <a:spAutoFit/>
          </a:bodyPr>
          <a:lstStyle>
            <a:lvl1pPr>
              <a:defRPr sz="2200">
                <a:uFill>
                  <a:solidFill/>
                </a:uFill>
                <a:latin typeface="+mj-lt"/>
                <a:ea typeface="+mj-ea"/>
                <a:cs typeface="+mj-cs"/>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7" r:id="rId5"/>
    <p:sldLayoutId id="2147483659" r:id="rId6"/>
    <p:sldLayoutId id="2147483660" r:id="rId7"/>
    <p:sldLayoutId id="2147483661" r:id="rId8"/>
    <p:sldLayoutId id="2147483662"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4" r:id="rId19"/>
    <p:sldLayoutId id="2147483675" r:id="rId20"/>
    <p:sldLayoutId id="2147483677" r:id="rId21"/>
    <p:sldLayoutId id="2147483678" r:id="rId22"/>
    <p:sldLayoutId id="2147483682" r:id="rId23"/>
    <p:sldLayoutId id="2147483683" r:id="rId24"/>
    <p:sldLayoutId id="2147483686" r:id="rId25"/>
    <p:sldLayoutId id="2147483690" r:id="rId26"/>
    <p:sldLayoutId id="2147483691" r:id="rId27"/>
  </p:sldLayoutIdLst>
  <p:transition spd="med"/>
  <p:txStyles>
    <p:titleStyle>
      <a:lvl1pPr defTabSz="449262">
        <a:lnSpc>
          <a:spcPct val="93000"/>
        </a:lnSpc>
        <a:defRPr sz="5600">
          <a:uFill>
            <a:solidFill/>
          </a:uFill>
          <a:latin typeface="+mj-lt"/>
          <a:ea typeface="+mj-ea"/>
          <a:cs typeface="+mj-cs"/>
          <a:sym typeface="Arial"/>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p:titleStyle>
    <p:body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342900" indent="-342900" defTabSz="449262">
        <a:lnSpc>
          <a:spcPct val="93000"/>
        </a:lnSpc>
        <a:spcBef>
          <a:spcPts val="1400"/>
        </a:spcBef>
        <a:buFont typeface="Times New Roman"/>
        <a:defRPr sz="4000">
          <a:uFill>
            <a:solidFill/>
          </a:uFill>
          <a:latin typeface="+mj-lt"/>
          <a:ea typeface="+mj-ea"/>
          <a:cs typeface="+mj-cs"/>
          <a:sym typeface="Arial"/>
        </a:defRPr>
      </a:lvl2pPr>
      <a:lvl3pPr marL="342900" indent="-342900" defTabSz="449262">
        <a:lnSpc>
          <a:spcPct val="93000"/>
        </a:lnSpc>
        <a:spcBef>
          <a:spcPts val="1400"/>
        </a:spcBef>
        <a:buFont typeface="Times New Roman"/>
        <a:defRPr sz="4000">
          <a:uFill>
            <a:solidFill/>
          </a:uFill>
          <a:latin typeface="+mj-lt"/>
          <a:ea typeface="+mj-ea"/>
          <a:cs typeface="+mj-cs"/>
          <a:sym typeface="Arial"/>
        </a:defRPr>
      </a:lvl3pPr>
      <a:lvl4pPr marL="342900" indent="-342900" defTabSz="449262">
        <a:lnSpc>
          <a:spcPct val="93000"/>
        </a:lnSpc>
        <a:spcBef>
          <a:spcPts val="1400"/>
        </a:spcBef>
        <a:buFont typeface="Times New Roman"/>
        <a:defRPr sz="4000">
          <a:uFill>
            <a:solidFill/>
          </a:uFill>
          <a:latin typeface="+mj-lt"/>
          <a:ea typeface="+mj-ea"/>
          <a:cs typeface="+mj-cs"/>
          <a:sym typeface="Arial"/>
        </a:defRPr>
      </a:lvl4pPr>
      <a:lvl5pPr marL="342900" indent="-342900" defTabSz="449262">
        <a:lnSpc>
          <a:spcPct val="93000"/>
        </a:lnSpc>
        <a:spcBef>
          <a:spcPts val="1400"/>
        </a:spcBef>
        <a:buFont typeface="Times New Roman"/>
        <a:defRPr sz="40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p:bodyStyle>
    <p:otherStyle>
      <a:lvl1pPr defTabSz="584200">
        <a:defRPr sz="2200">
          <a:solidFill>
            <a:schemeClr val="tx1"/>
          </a:solidFill>
          <a:uFill>
            <a:solidFill/>
          </a:uFill>
          <a:latin typeface="+mn-lt"/>
          <a:ea typeface="+mn-ea"/>
          <a:cs typeface="+mn-cs"/>
          <a:sym typeface="Arial"/>
        </a:defRPr>
      </a:lvl1pPr>
      <a:lvl2pPr indent="228600" defTabSz="584200">
        <a:defRPr sz="2200">
          <a:solidFill>
            <a:schemeClr val="tx1"/>
          </a:solidFill>
          <a:uFill>
            <a:solidFill/>
          </a:uFill>
          <a:latin typeface="+mn-lt"/>
          <a:ea typeface="+mn-ea"/>
          <a:cs typeface="+mn-cs"/>
          <a:sym typeface="Arial"/>
        </a:defRPr>
      </a:lvl2pPr>
      <a:lvl3pPr indent="457200" defTabSz="584200">
        <a:defRPr sz="2200">
          <a:solidFill>
            <a:schemeClr val="tx1"/>
          </a:solidFill>
          <a:uFill>
            <a:solidFill/>
          </a:uFill>
          <a:latin typeface="+mn-lt"/>
          <a:ea typeface="+mn-ea"/>
          <a:cs typeface="+mn-cs"/>
          <a:sym typeface="Arial"/>
        </a:defRPr>
      </a:lvl3pPr>
      <a:lvl4pPr indent="685800" defTabSz="584200">
        <a:defRPr sz="2200">
          <a:solidFill>
            <a:schemeClr val="tx1"/>
          </a:solidFill>
          <a:uFill>
            <a:solidFill/>
          </a:uFill>
          <a:latin typeface="+mn-lt"/>
          <a:ea typeface="+mn-ea"/>
          <a:cs typeface="+mn-cs"/>
          <a:sym typeface="Arial"/>
        </a:defRPr>
      </a:lvl4pPr>
      <a:lvl5pPr indent="914400" defTabSz="584200">
        <a:defRPr sz="2200">
          <a:solidFill>
            <a:schemeClr val="tx1"/>
          </a:solidFill>
          <a:uFill>
            <a:solidFill/>
          </a:uFill>
          <a:latin typeface="+mn-lt"/>
          <a:ea typeface="+mn-ea"/>
          <a:cs typeface="+mn-cs"/>
          <a:sym typeface="Arial"/>
        </a:defRPr>
      </a:lvl5pPr>
      <a:lvl6pPr indent="1143000" defTabSz="584200">
        <a:defRPr sz="2200">
          <a:solidFill>
            <a:schemeClr val="tx1"/>
          </a:solidFill>
          <a:uFill>
            <a:solidFill/>
          </a:uFill>
          <a:latin typeface="+mn-lt"/>
          <a:ea typeface="+mn-ea"/>
          <a:cs typeface="+mn-cs"/>
          <a:sym typeface="Arial"/>
        </a:defRPr>
      </a:lvl6pPr>
      <a:lvl7pPr indent="1371600" defTabSz="584200">
        <a:defRPr sz="2200">
          <a:solidFill>
            <a:schemeClr val="tx1"/>
          </a:solidFill>
          <a:uFill>
            <a:solidFill/>
          </a:uFill>
          <a:latin typeface="+mn-lt"/>
          <a:ea typeface="+mn-ea"/>
          <a:cs typeface="+mn-cs"/>
          <a:sym typeface="Arial"/>
        </a:defRPr>
      </a:lvl7pPr>
      <a:lvl8pPr indent="1600200" defTabSz="584200">
        <a:defRPr sz="2200">
          <a:solidFill>
            <a:schemeClr val="tx1"/>
          </a:solidFill>
          <a:uFill>
            <a:solidFill/>
          </a:uFill>
          <a:latin typeface="+mn-lt"/>
          <a:ea typeface="+mn-ea"/>
          <a:cs typeface="+mn-cs"/>
          <a:sym typeface="Arial"/>
        </a:defRPr>
      </a:lvl8pPr>
      <a:lvl9pPr indent="1828800" defTabSz="584200">
        <a:defRPr sz="2200">
          <a:solidFill>
            <a:schemeClr val="tx1"/>
          </a:solidFill>
          <a:uFill>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hyperlink" Target="https://www.ted.com/talks/dan_pink_on_motivation?utm_source=tedcomshare&amp;utm_medium=referral&amp;utm_campaign=tedspread"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en.wikipedia.org/wiki/Candle_problem"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660399" y="2642257"/>
            <a:ext cx="11684002" cy="3368652"/>
          </a:xfrm>
          <a:prstGeom prst="rect">
            <a:avLst/>
          </a:prstGeom>
        </p:spPr>
        <p:txBody>
          <a:bodyPr anchor="b">
            <a:noAutofit/>
          </a:bodyPr>
          <a:lstStyle/>
          <a:p>
            <a:pPr lvl="0" defTabSz="233679">
              <a:defRPr sz="1800">
                <a:solidFill>
                  <a:srgbClr val="000000"/>
                </a:solidFill>
              </a:defRPr>
            </a:pPr>
            <a:r>
              <a:rPr lang="nb-NO" sz="5400" dirty="0">
                <a:latin typeface="Sketch Block Bold" panose="02000000000000000000" pitchFamily="50" charset="0"/>
              </a:rPr>
              <a:t>Slik skaper dere en arbeidsplass ingen ønsker å gå hjem ifra.</a:t>
            </a:r>
            <a:br>
              <a:rPr lang="nb-NO" sz="5400" dirty="0">
                <a:latin typeface="Sketch Block Bold" panose="02000000000000000000" pitchFamily="50" charset="0"/>
              </a:rPr>
            </a:br>
            <a:endParaRPr sz="5400" dirty="0">
              <a:solidFill>
                <a:srgbClr val="F38900"/>
              </a:solidFill>
            </a:endParaRPr>
          </a:p>
        </p:txBody>
      </p:sp>
      <p:sp>
        <p:nvSpPr>
          <p:cNvPr id="162" name="Shape 162"/>
          <p:cNvSpPr/>
          <p:nvPr/>
        </p:nvSpPr>
        <p:spPr>
          <a:xfrm>
            <a:off x="660398" y="6153261"/>
            <a:ext cx="11684003" cy="13572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lvl="0" algn="ctr">
              <a:lnSpc>
                <a:spcPct val="90000"/>
              </a:lnSpc>
              <a:defRPr sz="1800"/>
            </a:pPr>
            <a:r>
              <a:rPr lang="nb-NO" sz="4800" dirty="0">
                <a:solidFill>
                  <a:srgbClr val="EE7501"/>
                </a:solidFill>
                <a:latin typeface="Sketch Block Bold" panose="02000000000000000000" pitchFamily="50" charset="0"/>
              </a:rPr>
              <a:t>Henrik Mærsk</a:t>
            </a:r>
          </a:p>
          <a:p>
            <a:pPr lvl="0" algn="ctr">
              <a:lnSpc>
                <a:spcPct val="90000"/>
              </a:lnSpc>
              <a:defRPr sz="1800"/>
            </a:pPr>
            <a:r>
              <a:rPr sz="4800" dirty="0">
                <a:latin typeface="Sketch Block Bold" panose="02000000000000000000" pitchFamily="50" charset="0"/>
                <a:ea typeface="+mn-ea"/>
                <a:cs typeface="+mn-cs"/>
                <a:sym typeface="Helvetica Light"/>
              </a:rPr>
              <a:t>Chief Happiness Officer</a:t>
            </a:r>
          </a:p>
        </p:txBody>
      </p:sp>
      <p:pic>
        <p:nvPicPr>
          <p:cNvPr id="163" name="woohoo partner logo.png"/>
          <p:cNvPicPr/>
          <p:nvPr/>
        </p:nvPicPr>
        <p:blipFill>
          <a:blip r:embed="rId3">
            <a:extLst/>
          </a:blip>
          <a:stretch>
            <a:fillRect/>
          </a:stretch>
        </p:blipFill>
        <p:spPr>
          <a:xfrm>
            <a:off x="3589019" y="7795260"/>
            <a:ext cx="5833339" cy="1427326"/>
          </a:xfrm>
          <a:prstGeom prst="rect">
            <a:avLst/>
          </a:prstGeom>
          <a:ln w="12700">
            <a:miter lim="400000"/>
          </a:ln>
        </p:spPr>
      </p:pic>
      <p:sp>
        <p:nvSpPr>
          <p:cNvPr id="7" name="Shape 162"/>
          <p:cNvSpPr/>
          <p:nvPr/>
        </p:nvSpPr>
        <p:spPr>
          <a:xfrm>
            <a:off x="0" y="1136808"/>
            <a:ext cx="12819628" cy="9971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spAutoFit/>
          </a:bodyPr>
          <a:lstStyle/>
          <a:p>
            <a:pPr lvl="0" algn="ctr">
              <a:lnSpc>
                <a:spcPct val="90000"/>
              </a:lnSpc>
              <a:defRPr sz="1800"/>
            </a:pPr>
            <a:r>
              <a:rPr lang="nb-NO" sz="7200" dirty="0">
                <a:solidFill>
                  <a:srgbClr val="EE7501"/>
                </a:solidFill>
                <a:latin typeface="Sketch Block Bold" panose="02000000000000000000" pitchFamily="50" charset="0"/>
              </a:rPr>
              <a:t>Oslo Universitetssykehus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xfrm>
            <a:off x="660400" y="7144"/>
            <a:ext cx="11684000" cy="9094523"/>
          </a:xfrm>
          <a:prstGeom prst="rect">
            <a:avLst/>
          </a:prstGeom>
        </p:spPr>
        <p:txBody>
          <a:bodyPr/>
          <a:lstStyle/>
          <a:p>
            <a:pPr lvl="0">
              <a:defRPr sz="1800">
                <a:solidFill>
                  <a:srgbClr val="000000"/>
                </a:solidFill>
              </a:defRPr>
            </a:pPr>
            <a:r>
              <a:rPr lang="nb-NO" sz="23000" dirty="0">
                <a:solidFill>
                  <a:srgbClr val="F38900"/>
                </a:solidFill>
                <a:latin typeface="Sketch Block Bold" panose="02000000000000000000" pitchFamily="50" charset="0"/>
                <a:ea typeface="Helvetica"/>
                <a:cs typeface="Helvetica"/>
                <a:sym typeface="Helvetica"/>
              </a:rPr>
              <a:t>ALLE</a:t>
            </a:r>
            <a:endParaRPr sz="23000" dirty="0">
              <a:solidFill>
                <a:srgbClr val="F38900"/>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kan være glade på jobben!</a:t>
            </a:r>
            <a:endParaRPr sz="8000" dirty="0">
              <a:latin typeface="Sketch Block Bold" panose="02000000000000000000" pitchFamily="50" charset="0"/>
            </a:endParaRPr>
          </a:p>
        </p:txBody>
      </p:sp>
    </p:spTree>
    <p:extLst>
      <p:ext uri="{BB962C8B-B14F-4D97-AF65-F5344CB8AC3E}">
        <p14:creationId xmlns:p14="http://schemas.microsoft.com/office/powerpoint/2010/main" val="7617688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3731821" y="4625449"/>
            <a:ext cx="4754257" cy="50270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defRPr sz="1800"/>
            </a:pPr>
            <a:endParaRPr sz="2600" dirty="0">
              <a:solidFill>
                <a:srgbClr val="FFFFFF"/>
              </a:solidFill>
            </a:endParaRPr>
          </a:p>
        </p:txBody>
      </p:sp>
      <p:pic>
        <p:nvPicPr>
          <p:cNvPr id="3" name="Valerie's Happy Restr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6049" y="1417132"/>
            <a:ext cx="12219257" cy="7916438"/>
          </a:xfrm>
          <a:prstGeom prst="rect">
            <a:avLst/>
          </a:prstGeom>
        </p:spPr>
      </p:pic>
      <p:sp>
        <p:nvSpPr>
          <p:cNvPr id="4" name="TekstSylinder 3"/>
          <p:cNvSpPr txBox="1"/>
          <p:nvPr/>
        </p:nvSpPr>
        <p:spPr>
          <a:xfrm>
            <a:off x="1778464" y="152097"/>
            <a:ext cx="9607705"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5400" b="0" i="0" u="none" strike="noStrike" cap="none" spc="0" normalizeH="0" baseline="0" dirty="0" err="1">
                <a:ln>
                  <a:noFill/>
                </a:ln>
                <a:solidFill>
                  <a:srgbClr val="F8F8F8"/>
                </a:solidFill>
                <a:effectLst/>
                <a:uFillTx/>
                <a:latin typeface="Sketch Block Bold" panose="02000000000000000000" pitchFamily="50" charset="0"/>
                <a:sym typeface="Helvetica"/>
              </a:rPr>
              <a:t>Valerie’s</a:t>
            </a:r>
            <a:r>
              <a:rPr kumimoji="0" lang="nb-NO" sz="5400" b="0" i="0" u="none" strike="noStrike" cap="none" spc="0" normalizeH="0" baseline="0" dirty="0">
                <a:ln>
                  <a:noFill/>
                </a:ln>
                <a:solidFill>
                  <a:srgbClr val="F8F8F8"/>
                </a:solidFill>
                <a:effectLst/>
                <a:uFillTx/>
                <a:latin typeface="Sketch Block Bold" panose="02000000000000000000" pitchFamily="50" charset="0"/>
                <a:sym typeface="Helvetica"/>
              </a:rPr>
              <a:t> HAPPY </a:t>
            </a:r>
            <a:r>
              <a:rPr kumimoji="0" lang="nb-NO" sz="5400" b="0" i="0" u="none" strike="noStrike" cap="none" spc="0" normalizeH="0" baseline="0" dirty="0" err="1">
                <a:ln>
                  <a:noFill/>
                </a:ln>
                <a:solidFill>
                  <a:srgbClr val="F8F8F8"/>
                </a:solidFill>
                <a:effectLst/>
                <a:uFillTx/>
                <a:latin typeface="Sketch Block Bold" panose="02000000000000000000" pitchFamily="50" charset="0"/>
                <a:sym typeface="Helvetica"/>
              </a:rPr>
              <a:t>restroom</a:t>
            </a:r>
            <a:endParaRPr kumimoji="0" lang="nb-NO" sz="5400" b="0" i="0" u="none" strike="noStrike" cap="none" spc="0" normalizeH="0" baseline="0" dirty="0">
              <a:ln>
                <a:noFill/>
              </a:ln>
              <a:solidFill>
                <a:srgbClr val="F8F8F8"/>
              </a:solidFill>
              <a:effectLst/>
              <a:uFillTx/>
              <a:latin typeface="Sketch Block Bold" panose="02000000000000000000" pitchFamily="50" charset="0"/>
              <a:sym typeface="Helvetic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prstGeom prst="rect">
            <a:avLst/>
          </a:prstGeom>
        </p:spPr>
        <p:txBody>
          <a:bodyPr>
            <a:normAutofit/>
          </a:bodyPr>
          <a:lstStyle/>
          <a:p>
            <a:pPr lvl="0" defTabSz="455675">
              <a:defRPr sz="1800">
                <a:solidFill>
                  <a:srgbClr val="000000"/>
                </a:solidFill>
              </a:defRPr>
            </a:pPr>
            <a:r>
              <a:rPr lang="nb-NO" sz="10920" dirty="0">
                <a:solidFill>
                  <a:srgbClr val="0E030A"/>
                </a:solidFill>
                <a:latin typeface="Sketch Block Bold" panose="02000000000000000000" pitchFamily="50" charset="0"/>
              </a:rPr>
              <a:t>Hva er </a:t>
            </a:r>
            <a:r>
              <a:rPr lang="nb-NO" sz="10920" dirty="0">
                <a:solidFill>
                  <a:srgbClr val="EE7501"/>
                </a:solidFill>
                <a:latin typeface="Sketch Block Bold" panose="02000000000000000000" pitchFamily="50" charset="0"/>
              </a:rPr>
              <a:t>arbeidsglede</a:t>
            </a:r>
            <a:r>
              <a:rPr sz="10920" dirty="0">
                <a:solidFill>
                  <a:srgbClr val="EE7501"/>
                </a:solidFill>
                <a:latin typeface="Sketch Block Bold" panose="02000000000000000000" pitchFamily="50" charset="0"/>
              </a:rPr>
              <a:t>?</a:t>
            </a:r>
          </a:p>
        </p:txBody>
      </p:sp>
    </p:spTree>
    <p:extLst>
      <p:ext uri="{BB962C8B-B14F-4D97-AF65-F5344CB8AC3E}">
        <p14:creationId xmlns:p14="http://schemas.microsoft.com/office/powerpoint/2010/main" val="248036366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660400" y="1477123"/>
            <a:ext cx="11684000" cy="1957452"/>
          </a:xfrm>
          <a:prstGeom prst="rect">
            <a:avLst/>
          </a:prstGeom>
        </p:spPr>
        <p:txBody>
          <a:bodyPr>
            <a:normAutofit/>
          </a:bodyPr>
          <a:lstStyle>
            <a:lvl1pPr defTabSz="473201">
              <a:defRPr sz="8343">
                <a:solidFill>
                  <a:srgbClr val="0E030A"/>
                </a:solidFill>
              </a:defRPr>
            </a:lvl1pPr>
          </a:lstStyle>
          <a:p>
            <a:pPr lvl="0">
              <a:defRPr sz="1800">
                <a:solidFill>
                  <a:srgbClr val="000000"/>
                </a:solidFill>
              </a:defRPr>
            </a:pPr>
            <a:r>
              <a:rPr lang="nb-NO" sz="8343" dirty="0">
                <a:solidFill>
                  <a:srgbClr val="EE7501"/>
                </a:solidFill>
                <a:latin typeface="Sketch Block Bold" panose="02000000000000000000" pitchFamily="50" charset="0"/>
              </a:rPr>
              <a:t>Arbeidsglede</a:t>
            </a:r>
            <a:r>
              <a:rPr lang="nb-NO" sz="8343" dirty="0">
                <a:solidFill>
                  <a:srgbClr val="0E030A"/>
                </a:solidFill>
                <a:latin typeface="Sketch Block Bold" panose="02000000000000000000" pitchFamily="50" charset="0"/>
              </a:rPr>
              <a:t> er</a:t>
            </a:r>
            <a:r>
              <a:rPr sz="8343" dirty="0">
                <a:solidFill>
                  <a:srgbClr val="0E030A"/>
                </a:solidFill>
                <a:latin typeface="Sketch Block Bold" panose="02000000000000000000" pitchFamily="50" charset="0"/>
              </a:rPr>
              <a:t>…</a:t>
            </a:r>
          </a:p>
        </p:txBody>
      </p:sp>
      <p:sp>
        <p:nvSpPr>
          <p:cNvPr id="289" name="Shape 289"/>
          <p:cNvSpPr>
            <a:spLocks noGrp="1"/>
          </p:cNvSpPr>
          <p:nvPr>
            <p:ph type="body" idx="4294967295"/>
          </p:nvPr>
        </p:nvSpPr>
        <p:spPr>
          <a:xfrm>
            <a:off x="952500" y="4399892"/>
            <a:ext cx="11099800" cy="3049122"/>
          </a:xfrm>
          <a:prstGeom prst="rect">
            <a:avLst/>
          </a:prstGeom>
        </p:spPr>
        <p:txBody>
          <a:bodyPr/>
          <a:lstStyle/>
          <a:p>
            <a:pPr marL="342900" lvl="0" indent="-342900" algn="ctr">
              <a:buSzTx/>
              <a:buFont typeface="Times New Roman"/>
              <a:buNone/>
              <a:defRPr sz="1800">
                <a:uFillTx/>
              </a:defRPr>
            </a:pPr>
            <a:r>
              <a:rPr lang="nb-NO" sz="7500" dirty="0">
                <a:uFill>
                  <a:solidFill/>
                </a:uFill>
                <a:latin typeface="Sketch Block Bold" panose="02000000000000000000" pitchFamily="50" charset="0"/>
              </a:rPr>
              <a:t>En</a:t>
            </a:r>
            <a:r>
              <a:rPr sz="7500" dirty="0">
                <a:uFill>
                  <a:solidFill/>
                </a:uFill>
                <a:latin typeface="Sketch Block Bold" panose="02000000000000000000" pitchFamily="50" charset="0"/>
              </a:rPr>
              <a:t> </a:t>
            </a:r>
            <a:r>
              <a:rPr lang="nb-NO" sz="7500" dirty="0">
                <a:solidFill>
                  <a:srgbClr val="EE7502"/>
                </a:solidFill>
                <a:uFill>
                  <a:solidFill/>
                </a:uFill>
                <a:latin typeface="Sketch Block Bold" panose="02000000000000000000" pitchFamily="50" charset="0"/>
              </a:rPr>
              <a:t>følelse</a:t>
            </a:r>
            <a:r>
              <a:rPr sz="7500" dirty="0">
                <a:uFill>
                  <a:solidFill/>
                </a:uFill>
                <a:latin typeface="Sketch Block Bold" panose="02000000000000000000" pitchFamily="50" charset="0"/>
              </a:rPr>
              <a:t> </a:t>
            </a:r>
            <a:r>
              <a:rPr lang="nb-NO" sz="7500" dirty="0">
                <a:uFill>
                  <a:solidFill/>
                </a:uFill>
                <a:latin typeface="Sketch Block Bold" panose="02000000000000000000" pitchFamily="50" charset="0"/>
              </a:rPr>
              <a:t>av glede du får på jobben</a:t>
            </a:r>
            <a:r>
              <a:rPr sz="7500" dirty="0">
                <a:uFill>
                  <a:solidFill/>
                </a:uFill>
                <a:latin typeface="Sketch Block Bold" panose="02000000000000000000" pitchFamily="50" charset="0"/>
              </a:rPr>
              <a:t>!</a:t>
            </a:r>
          </a:p>
        </p:txBody>
      </p:sp>
    </p:spTree>
    <p:extLst>
      <p:ext uri="{BB962C8B-B14F-4D97-AF65-F5344CB8AC3E}">
        <p14:creationId xmlns:p14="http://schemas.microsoft.com/office/powerpoint/2010/main" val="7880053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660400" y="825190"/>
            <a:ext cx="11684000" cy="3189249"/>
          </a:xfrm>
          <a:prstGeom prst="rect">
            <a:avLst/>
          </a:prstGeom>
        </p:spPr>
        <p:txBody>
          <a:bodyPr>
            <a:normAutofit/>
          </a:bodyPr>
          <a:lstStyle>
            <a:lvl1pPr defTabSz="473201">
              <a:defRPr sz="8343">
                <a:solidFill>
                  <a:srgbClr val="0E030A"/>
                </a:solidFill>
              </a:defRPr>
            </a:lvl1pPr>
          </a:lstStyle>
          <a:p>
            <a:pPr lvl="0">
              <a:defRPr sz="1800">
                <a:solidFill>
                  <a:srgbClr val="000000"/>
                </a:solidFill>
              </a:defRPr>
            </a:pPr>
            <a:r>
              <a:rPr lang="nb-NO" sz="8343" dirty="0">
                <a:solidFill>
                  <a:srgbClr val="EE7501"/>
                </a:solidFill>
                <a:latin typeface="Sketch Block Bold" panose="02000000000000000000" pitchFamily="50" charset="0"/>
              </a:rPr>
              <a:t>Jobbtilfredshet</a:t>
            </a:r>
            <a:r>
              <a:rPr lang="nb-NO" sz="8343" dirty="0">
                <a:solidFill>
                  <a:srgbClr val="0E030A"/>
                </a:solidFill>
                <a:latin typeface="Sketch Block Bold" panose="02000000000000000000" pitchFamily="50" charset="0"/>
              </a:rPr>
              <a:t> er</a:t>
            </a:r>
            <a:r>
              <a:rPr sz="8343" dirty="0">
                <a:solidFill>
                  <a:srgbClr val="0E030A"/>
                </a:solidFill>
                <a:latin typeface="Sketch Block Bold" panose="02000000000000000000" pitchFamily="50" charset="0"/>
              </a:rPr>
              <a:t>…</a:t>
            </a:r>
          </a:p>
        </p:txBody>
      </p:sp>
      <p:sp>
        <p:nvSpPr>
          <p:cNvPr id="289" name="Shape 289"/>
          <p:cNvSpPr>
            <a:spLocks noGrp="1"/>
          </p:cNvSpPr>
          <p:nvPr>
            <p:ph type="body" idx="4294967295"/>
          </p:nvPr>
        </p:nvSpPr>
        <p:spPr>
          <a:xfrm>
            <a:off x="952500" y="4014439"/>
            <a:ext cx="11099800" cy="6286500"/>
          </a:xfrm>
          <a:prstGeom prst="rect">
            <a:avLst/>
          </a:prstGeom>
        </p:spPr>
        <p:txBody>
          <a:bodyPr/>
          <a:lstStyle/>
          <a:p>
            <a:pPr marL="342900" lvl="0" indent="-342900" algn="ctr">
              <a:buSzTx/>
              <a:buFont typeface="Times New Roman"/>
              <a:buNone/>
              <a:defRPr sz="1800">
                <a:uFillTx/>
              </a:defRPr>
            </a:pPr>
            <a:r>
              <a:rPr lang="nb-NO" sz="7500" dirty="0">
                <a:uFill>
                  <a:solidFill/>
                </a:uFill>
                <a:latin typeface="Sketch Block Bold" panose="02000000000000000000" pitchFamily="50" charset="0"/>
              </a:rPr>
              <a:t>Hva du </a:t>
            </a:r>
            <a:r>
              <a:rPr lang="nb-NO" sz="7500" dirty="0">
                <a:solidFill>
                  <a:srgbClr val="EE7502"/>
                </a:solidFill>
                <a:uFill>
                  <a:solidFill/>
                </a:uFill>
                <a:latin typeface="Sketch Block Bold" panose="02000000000000000000" pitchFamily="50" charset="0"/>
              </a:rPr>
              <a:t>tenker</a:t>
            </a:r>
            <a:r>
              <a:rPr sz="7500" dirty="0">
                <a:uFill>
                  <a:solidFill/>
                </a:uFill>
                <a:latin typeface="Sketch Block Bold" panose="02000000000000000000" pitchFamily="50" charset="0"/>
              </a:rPr>
              <a:t> </a:t>
            </a:r>
            <a:r>
              <a:rPr lang="nb-NO" sz="7500" dirty="0">
                <a:uFill>
                  <a:solidFill/>
                </a:uFill>
                <a:latin typeface="Sketch Block Bold" panose="02000000000000000000" pitchFamily="50" charset="0"/>
              </a:rPr>
              <a:t>om den jobben du gjør – altså jobbinnholdet</a:t>
            </a:r>
            <a:r>
              <a:rPr sz="7500" dirty="0">
                <a:uFill>
                  <a:solidFill/>
                </a:uFill>
                <a:latin typeface="Sketch Block Bold" panose="02000000000000000000" pitchFamily="50" charset="0"/>
              </a:rPr>
              <a:t>!</a:t>
            </a:r>
          </a:p>
        </p:txBody>
      </p:sp>
    </p:spTree>
    <p:extLst>
      <p:ext uri="{BB962C8B-B14F-4D97-AF65-F5344CB8AC3E}">
        <p14:creationId xmlns:p14="http://schemas.microsoft.com/office/powerpoint/2010/main" val="36895767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43.png"/>
          <p:cNvPicPr/>
          <p:nvPr/>
        </p:nvPicPr>
        <p:blipFill>
          <a:blip r:embed="rId3">
            <a:extLst/>
          </a:blip>
          <a:stretch>
            <a:fillRect/>
          </a:stretch>
        </p:blipFill>
        <p:spPr>
          <a:xfrm>
            <a:off x="-18613" y="3692"/>
            <a:ext cx="6939434" cy="9753601"/>
          </a:xfrm>
          <a:prstGeom prst="rect">
            <a:avLst/>
          </a:prstGeom>
          <a:ln w="12700">
            <a:miter lim="400000"/>
          </a:ln>
        </p:spPr>
      </p:pic>
      <p:pic>
        <p:nvPicPr>
          <p:cNvPr id="347" name="image44.png"/>
          <p:cNvPicPr/>
          <p:nvPr/>
        </p:nvPicPr>
        <p:blipFill>
          <a:blip r:embed="rId4">
            <a:extLst/>
          </a:blip>
          <a:stretch>
            <a:fillRect/>
          </a:stretch>
        </p:blipFill>
        <p:spPr>
          <a:xfrm>
            <a:off x="6450261" y="7469676"/>
            <a:ext cx="5809131" cy="1463042"/>
          </a:xfrm>
          <a:prstGeom prst="rect">
            <a:avLst/>
          </a:prstGeom>
          <a:ln w="12700">
            <a:miter lim="400000"/>
          </a:ln>
        </p:spPr>
      </p:pic>
    </p:spTree>
    <p:extLst>
      <p:ext uri="{BB962C8B-B14F-4D97-AF65-F5344CB8AC3E}">
        <p14:creationId xmlns:p14="http://schemas.microsoft.com/office/powerpoint/2010/main" val="7259697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prstGeom prst="rect">
            <a:avLst/>
          </a:prstGeom>
        </p:spPr>
        <p:txBody>
          <a:bodyPr>
            <a:normAutofit/>
          </a:bodyPr>
          <a:lstStyle/>
          <a:p>
            <a:pPr lvl="0" defTabSz="455675">
              <a:defRPr sz="1800">
                <a:solidFill>
                  <a:srgbClr val="000000"/>
                </a:solidFill>
              </a:defRPr>
            </a:pPr>
            <a:r>
              <a:rPr lang="nb-NO" sz="10920" dirty="0">
                <a:solidFill>
                  <a:srgbClr val="0E030A"/>
                </a:solidFill>
                <a:latin typeface="Sketch Block Bold" panose="02000000000000000000" pitchFamily="50" charset="0"/>
              </a:rPr>
              <a:t>Hva gjør deg </a:t>
            </a:r>
            <a:r>
              <a:rPr lang="nb-NO" sz="10920" dirty="0">
                <a:solidFill>
                  <a:srgbClr val="EE7501"/>
                </a:solidFill>
                <a:latin typeface="Sketch Block Bold" panose="02000000000000000000" pitchFamily="50" charset="0"/>
              </a:rPr>
              <a:t>glad på jobb</a:t>
            </a:r>
            <a:r>
              <a:rPr sz="10920" dirty="0">
                <a:solidFill>
                  <a:srgbClr val="EE7501"/>
                </a:solidFill>
                <a:latin typeface="Sketch Block Bold" panose="02000000000000000000" pitchFamily="50" charset="0"/>
              </a:rPr>
              <a:t>?</a:t>
            </a:r>
          </a:p>
        </p:txBody>
      </p:sp>
    </p:spTree>
    <p:extLst>
      <p:ext uri="{BB962C8B-B14F-4D97-AF65-F5344CB8AC3E}">
        <p14:creationId xmlns:p14="http://schemas.microsoft.com/office/powerpoint/2010/main" val="29110302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1" name="fruit bowl.jpg"/>
          <p:cNvPicPr/>
          <p:nvPr/>
        </p:nvPicPr>
        <p:blipFill>
          <a:blip r:embed="rId2">
            <a:extLst/>
          </a:blip>
          <a:stretch>
            <a:fillRect/>
          </a:stretch>
        </p:blipFill>
        <p:spPr>
          <a:xfrm>
            <a:off x="150564" y="49902"/>
            <a:ext cx="12703672" cy="1028997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647788" y="1096378"/>
            <a:ext cx="11686922" cy="4847222"/>
          </a:xfrm>
          <a:prstGeom prst="rect">
            <a:avLst/>
          </a:prstGeom>
        </p:spPr>
        <p:txBody>
          <a:bodyPr/>
          <a:lstStyle/>
          <a:p>
            <a:pPr marL="0" lvl="0" indent="0" algn="ctr" defTabSz="584200">
              <a:lnSpc>
                <a:spcPct val="100000"/>
              </a:lnSpc>
              <a:spcBef>
                <a:spcPts val="0"/>
              </a:spcBef>
              <a:defRPr sz="1800">
                <a:uFillTx/>
              </a:defRPr>
            </a:pPr>
            <a:r>
              <a:rPr lang="nb-NO" sz="6600" dirty="0">
                <a:latin typeface="Sketch Block Bold" panose="02000000000000000000" pitchFamily="50" charset="0"/>
                <a:ea typeface="+mn-ea"/>
                <a:cs typeface="+mn-cs"/>
                <a:sym typeface="Helvetica Light"/>
              </a:rPr>
              <a:t>Fortell meg om en av dine </a:t>
            </a:r>
            <a:r>
              <a:rPr sz="6600" dirty="0">
                <a:solidFill>
                  <a:srgbClr val="EE7501"/>
                </a:solidFill>
                <a:latin typeface="Sketch Block Bold" panose="02000000000000000000" pitchFamily="50" charset="0"/>
                <a:ea typeface="+mn-ea"/>
                <a:cs typeface="+mn-cs"/>
                <a:sym typeface="Helvetica Light"/>
              </a:rPr>
              <a:t>best</a:t>
            </a:r>
            <a:r>
              <a:rPr lang="nb-NO" sz="6600" dirty="0">
                <a:solidFill>
                  <a:srgbClr val="EE7501"/>
                </a:solidFill>
                <a:latin typeface="Sketch Block Bold" panose="02000000000000000000" pitchFamily="50" charset="0"/>
                <a:ea typeface="+mn-ea"/>
                <a:cs typeface="+mn-cs"/>
                <a:sym typeface="Helvetica Light"/>
              </a:rPr>
              <a:t>e</a:t>
            </a:r>
            <a:endParaRPr sz="6600" dirty="0">
              <a:solidFill>
                <a:srgbClr val="EE7501"/>
              </a:solidFill>
              <a:latin typeface="Sketch Block Bold" panose="02000000000000000000" pitchFamily="50" charset="0"/>
              <a:ea typeface="+mn-ea"/>
              <a:cs typeface="+mn-cs"/>
              <a:sym typeface="Helvetica Light"/>
            </a:endParaRPr>
          </a:p>
          <a:p>
            <a:pPr marL="0" lvl="0" indent="0" algn="ctr" defTabSz="584200">
              <a:lnSpc>
                <a:spcPct val="100000"/>
              </a:lnSpc>
              <a:spcBef>
                <a:spcPts val="0"/>
              </a:spcBef>
              <a:defRPr sz="1800">
                <a:uFillTx/>
              </a:defRPr>
            </a:pPr>
            <a:r>
              <a:rPr lang="nb-NO" sz="6600" dirty="0">
                <a:latin typeface="Sketch Block Bold" panose="02000000000000000000" pitchFamily="50" charset="0"/>
                <a:ea typeface="+mn-ea"/>
                <a:cs typeface="+mn-cs"/>
                <a:sym typeface="Helvetica Light"/>
              </a:rPr>
              <a:t>opplevelser på jobben</a:t>
            </a:r>
            <a:r>
              <a:rPr sz="6600" dirty="0">
                <a:latin typeface="Sketch Block Bold" panose="02000000000000000000" pitchFamily="50" charset="0"/>
                <a:ea typeface="+mn-ea"/>
                <a:cs typeface="+mn-cs"/>
                <a:sym typeface="Helvetica Light"/>
              </a:rPr>
              <a:t>.</a:t>
            </a:r>
            <a:endParaRPr lang="nb-NO" sz="6600" dirty="0">
              <a:latin typeface="Sketch Block Bold" panose="02000000000000000000" pitchFamily="50" charset="0"/>
              <a:ea typeface="+mn-ea"/>
              <a:cs typeface="+mn-cs"/>
              <a:sym typeface="Helvetica Light"/>
            </a:endParaRPr>
          </a:p>
          <a:p>
            <a:pPr marL="0" lvl="0" indent="0" algn="ctr" defTabSz="584200">
              <a:lnSpc>
                <a:spcPct val="100000"/>
              </a:lnSpc>
              <a:spcBef>
                <a:spcPts val="0"/>
              </a:spcBef>
              <a:defRPr sz="1800">
                <a:uFillTx/>
              </a:defRPr>
            </a:pPr>
            <a:r>
              <a:rPr lang="nb-NO" sz="6600" dirty="0">
                <a:latin typeface="Sketch Block Bold" panose="02000000000000000000" pitchFamily="50" charset="0"/>
                <a:ea typeface="+mn-ea"/>
                <a:cs typeface="+mn-cs"/>
                <a:sym typeface="Helvetica Light"/>
              </a:rPr>
              <a:t>En som gjorde deg veldig glad</a:t>
            </a:r>
            <a:r>
              <a:rPr sz="6600" dirty="0">
                <a:latin typeface="Sketch Block Bold" panose="02000000000000000000" pitchFamily="50" charset="0"/>
                <a:ea typeface="+mn-ea"/>
                <a:cs typeface="+mn-cs"/>
                <a:sym typeface="Helvetica Light"/>
              </a:rPr>
              <a: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prstGeom prst="rect">
            <a:avLst/>
          </a:prstGeom>
        </p:spPr>
        <p:txBody>
          <a:bodyPr/>
          <a:lstStyle/>
          <a:p>
            <a:pPr lvl="0">
              <a:defRPr sz="1800">
                <a:solidFill>
                  <a:srgbClr val="000000"/>
                </a:solidFill>
              </a:defRPr>
            </a:pPr>
            <a:r>
              <a:rPr sz="14000" dirty="0">
                <a:solidFill>
                  <a:srgbClr val="EE7501"/>
                </a:solidFill>
                <a:latin typeface="Sketch Block Bold" panose="02000000000000000000" pitchFamily="50" charset="0"/>
              </a:rPr>
              <a:t>Result</a:t>
            </a:r>
            <a:r>
              <a:rPr lang="nb-NO" sz="14000" dirty="0" err="1">
                <a:solidFill>
                  <a:srgbClr val="EE7501"/>
                </a:solidFill>
                <a:latin typeface="Sketch Block Bold" panose="02000000000000000000" pitchFamily="50" charset="0"/>
              </a:rPr>
              <a:t>ater</a:t>
            </a:r>
            <a:endParaRPr sz="14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12032059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11" y="1664493"/>
            <a:ext cx="11304638" cy="6953250"/>
          </a:xfrm>
          <a:prstGeom prst="rect">
            <a:avLst/>
          </a:prstGeom>
        </p:spPr>
      </p:pic>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216" y="541163"/>
            <a:ext cx="4158833" cy="2757487"/>
          </a:xfrm>
          <a:prstGeom prst="rect">
            <a:avLst/>
          </a:prstGeom>
        </p:spPr>
      </p:pic>
      <p:sp>
        <p:nvSpPr>
          <p:cNvPr id="10" name="TekstSylinder 9"/>
          <p:cNvSpPr txBox="1"/>
          <p:nvPr/>
        </p:nvSpPr>
        <p:spPr>
          <a:xfrm>
            <a:off x="2288049" y="5060515"/>
            <a:ext cx="9944100" cy="17953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11000" b="0" i="0" u="none" strike="noStrike" cap="none" spc="0" normalizeH="0" baseline="0" dirty="0">
                <a:ln>
                  <a:noFill/>
                </a:ln>
                <a:solidFill>
                  <a:schemeClr val="bg1"/>
                </a:solidFill>
                <a:effectLst/>
                <a:uFillTx/>
                <a:latin typeface="Arial Rounded MT Bold" panose="020F0704030504030204" pitchFamily="34" charset="0"/>
                <a:sym typeface="Helvetica"/>
              </a:rPr>
              <a:t>Morgenbrød!</a:t>
            </a:r>
          </a:p>
        </p:txBody>
      </p:sp>
    </p:spTree>
    <p:extLst>
      <p:ext uri="{BB962C8B-B14F-4D97-AF65-F5344CB8AC3E}">
        <p14:creationId xmlns:p14="http://schemas.microsoft.com/office/powerpoint/2010/main" val="12975079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p:nvPr>
        </p:nvSpPr>
        <p:spPr>
          <a:xfrm>
            <a:off x="647700" y="769309"/>
            <a:ext cx="11641668" cy="1723629"/>
          </a:xfrm>
          <a:prstGeom prst="rect">
            <a:avLst/>
          </a:prstGeom>
        </p:spPr>
        <p:txBody>
          <a:bodyPr lIns="0" tIns="0" rIns="0" bIns="0" anchor="t"/>
          <a:lstStyle>
            <a:lvl1pPr indent="127000" algn="l"/>
          </a:lstStyle>
          <a:p>
            <a:pPr lvl="0">
              <a:defRPr sz="1800">
                <a:solidFill>
                  <a:srgbClr val="000000"/>
                </a:solidFill>
              </a:defRPr>
            </a:pPr>
            <a:r>
              <a:rPr lang="nb-NO" sz="10000" dirty="0">
                <a:solidFill>
                  <a:srgbClr val="EE7501"/>
                </a:solidFill>
                <a:latin typeface="Sketch Block Bold" panose="02000000000000000000" pitchFamily="50" charset="0"/>
              </a:rPr>
              <a:t>Gode resultater</a:t>
            </a:r>
            <a:r>
              <a:rPr sz="10000" dirty="0">
                <a:solidFill>
                  <a:srgbClr val="EE7501"/>
                </a:solidFill>
                <a:latin typeface="Sketch Block Bold" panose="02000000000000000000" pitchFamily="50" charset="0"/>
              </a:rPr>
              <a:t>: </a:t>
            </a:r>
          </a:p>
        </p:txBody>
      </p:sp>
      <p:sp>
        <p:nvSpPr>
          <p:cNvPr id="371" name="Shape 371"/>
          <p:cNvSpPr>
            <a:spLocks noGrp="1"/>
          </p:cNvSpPr>
          <p:nvPr>
            <p:ph type="body" idx="4294967295"/>
          </p:nvPr>
        </p:nvSpPr>
        <p:spPr>
          <a:xfrm>
            <a:off x="1447800" y="2917733"/>
            <a:ext cx="11709401" cy="1082346"/>
          </a:xfrm>
          <a:prstGeom prst="rect">
            <a:avLst/>
          </a:prstGeom>
        </p:spPr>
        <p:txBody>
          <a:bodyPr/>
          <a:lstStyle>
            <a:lvl1pPr marL="0" indent="127000" defTabSz="584200">
              <a:lnSpc>
                <a:spcPct val="100000"/>
              </a:lnSpc>
              <a:spcBef>
                <a:spcPts val="0"/>
              </a:spcBef>
              <a:buClr>
                <a:srgbClr val="000000"/>
              </a:buClr>
              <a:defRPr sz="6000">
                <a:solidFill>
                  <a:srgbClr val="0E030A"/>
                </a:solidFill>
                <a:uFillTx/>
                <a:latin typeface="+mn-lt"/>
                <a:ea typeface="+mn-ea"/>
                <a:cs typeface="+mn-cs"/>
                <a:sym typeface="Helvetica Light"/>
              </a:defRPr>
            </a:lvl1pPr>
          </a:lstStyle>
          <a:p>
            <a:pPr lvl="0">
              <a:defRPr sz="1800">
                <a:solidFill>
                  <a:srgbClr val="000000"/>
                </a:solidFill>
              </a:defRPr>
            </a:pPr>
            <a:r>
              <a:rPr sz="6000" dirty="0">
                <a:solidFill>
                  <a:srgbClr val="0E030A"/>
                </a:solidFill>
                <a:latin typeface="Sketch Block Bold" panose="02000000000000000000" pitchFamily="50" charset="0"/>
              </a:rPr>
              <a:t>R</a:t>
            </a:r>
            <a:r>
              <a:rPr lang="nb-NO" sz="6000" dirty="0" err="1">
                <a:solidFill>
                  <a:srgbClr val="0E030A"/>
                </a:solidFill>
                <a:latin typeface="Sketch Block Bold" panose="02000000000000000000" pitchFamily="50" charset="0"/>
              </a:rPr>
              <a:t>esurser</a:t>
            </a:r>
            <a:endParaRPr sz="6000" dirty="0">
              <a:solidFill>
                <a:srgbClr val="0E030A"/>
              </a:solidFill>
              <a:latin typeface="Sketch Block Bold" panose="02000000000000000000" pitchFamily="50" charset="0"/>
            </a:endParaRPr>
          </a:p>
        </p:txBody>
      </p:sp>
      <p:sp>
        <p:nvSpPr>
          <p:cNvPr id="372" name="Shape 372"/>
          <p:cNvSpPr/>
          <p:nvPr/>
        </p:nvSpPr>
        <p:spPr>
          <a:xfrm>
            <a:off x="1447800" y="4024692"/>
            <a:ext cx="11709401" cy="10823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lang="nb-NO" sz="6000" dirty="0">
                <a:solidFill>
                  <a:srgbClr val="0E030A"/>
                </a:solidFill>
                <a:latin typeface="Sketch Block Bold" panose="02000000000000000000" pitchFamily="50" charset="0"/>
              </a:rPr>
              <a:t>Frihet</a:t>
            </a:r>
            <a:endParaRPr sz="6000" dirty="0">
              <a:solidFill>
                <a:srgbClr val="0E030A"/>
              </a:solidFill>
              <a:latin typeface="Sketch Block Bold" panose="02000000000000000000" pitchFamily="50" charset="0"/>
            </a:endParaRPr>
          </a:p>
        </p:txBody>
      </p:sp>
      <p:sp>
        <p:nvSpPr>
          <p:cNvPr id="373" name="Shape 373"/>
          <p:cNvSpPr/>
          <p:nvPr/>
        </p:nvSpPr>
        <p:spPr>
          <a:xfrm>
            <a:off x="1380067" y="6238610"/>
            <a:ext cx="11709401" cy="1082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sz="6000" dirty="0">
                <a:solidFill>
                  <a:srgbClr val="0E030A"/>
                </a:solidFill>
                <a:latin typeface="Sketch Block Bold" panose="02000000000000000000" pitchFamily="50" charset="0"/>
              </a:rPr>
              <a:t>Feedback</a:t>
            </a:r>
            <a:endParaRPr lang="nb-NO" sz="6000" dirty="0">
              <a:solidFill>
                <a:srgbClr val="0E030A"/>
              </a:solidFill>
              <a:latin typeface="Sketch Block Bold" panose="02000000000000000000" pitchFamily="50" charset="0"/>
            </a:endParaRPr>
          </a:p>
          <a:p>
            <a:pPr lvl="0">
              <a:defRPr sz="1800">
                <a:solidFill>
                  <a:srgbClr val="000000"/>
                </a:solidFill>
              </a:defRPr>
            </a:pPr>
            <a:endParaRPr sz="6000" dirty="0">
              <a:solidFill>
                <a:srgbClr val="0E030A"/>
              </a:solidFill>
              <a:latin typeface="Sketch Block Bold" panose="02000000000000000000" pitchFamily="50" charset="0"/>
            </a:endParaRPr>
          </a:p>
        </p:txBody>
      </p:sp>
      <p:sp>
        <p:nvSpPr>
          <p:cNvPr id="374" name="Shape 374"/>
          <p:cNvSpPr/>
          <p:nvPr/>
        </p:nvSpPr>
        <p:spPr>
          <a:xfrm>
            <a:off x="1447800" y="5131651"/>
            <a:ext cx="11709401" cy="10823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sz="6000" dirty="0" err="1">
                <a:solidFill>
                  <a:srgbClr val="0E030A"/>
                </a:solidFill>
                <a:latin typeface="Sketch Block Bold" panose="02000000000000000000" pitchFamily="50" charset="0"/>
              </a:rPr>
              <a:t>Mening</a:t>
            </a:r>
            <a:endParaRPr sz="6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345684757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theprogressprinciple.png"/>
          <p:cNvPicPr/>
          <p:nvPr/>
        </p:nvPicPr>
        <p:blipFill>
          <a:blip r:embed="rId3">
            <a:extLst/>
          </a:blip>
          <a:stretch>
            <a:fillRect/>
          </a:stretch>
        </p:blipFill>
        <p:spPr>
          <a:xfrm>
            <a:off x="-230486" y="-551673"/>
            <a:ext cx="13235286" cy="10442640"/>
          </a:xfrm>
          <a:prstGeom prst="rect">
            <a:avLst/>
          </a:prstGeom>
          <a:ln w="12700">
            <a:miter lim="400000"/>
          </a:ln>
        </p:spPr>
      </p:pic>
    </p:spTree>
    <p:extLst>
      <p:ext uri="{BB962C8B-B14F-4D97-AF65-F5344CB8AC3E}">
        <p14:creationId xmlns:p14="http://schemas.microsoft.com/office/powerpoint/2010/main" val="6905943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title"/>
          </p:nvPr>
        </p:nvSpPr>
        <p:spPr>
          <a:prstGeom prst="rect">
            <a:avLst/>
          </a:prstGeom>
        </p:spPr>
        <p:txBody>
          <a:bodyPr/>
          <a:lstStyle/>
          <a:p>
            <a:pPr lvl="0">
              <a:defRPr sz="1800">
                <a:solidFill>
                  <a:srgbClr val="000000"/>
                </a:solidFill>
              </a:defRPr>
            </a:pPr>
            <a:r>
              <a:rPr lang="nb-NO" sz="14000" dirty="0">
                <a:solidFill>
                  <a:srgbClr val="EE7501"/>
                </a:solidFill>
                <a:latin typeface="Sketch Block Bold" panose="02000000000000000000" pitchFamily="50" charset="0"/>
              </a:rPr>
              <a:t>Relasjoner</a:t>
            </a:r>
            <a:endParaRPr sz="14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10160026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834400" y="3279741"/>
            <a:ext cx="11686922" cy="1740128"/>
          </a:xfrm>
          <a:prstGeom prst="rect">
            <a:avLst/>
          </a:prstGeom>
        </p:spPr>
        <p:txBody>
          <a:bodyPr/>
          <a:lstStyle/>
          <a:p>
            <a:pPr marL="0" lvl="0" indent="0" algn="ctr" defTabSz="584200">
              <a:lnSpc>
                <a:spcPct val="100000"/>
              </a:lnSpc>
              <a:spcBef>
                <a:spcPts val="0"/>
              </a:spcBef>
              <a:defRPr sz="1800">
                <a:uFillTx/>
              </a:defRPr>
            </a:pPr>
            <a:r>
              <a:rPr lang="nb-NO" sz="9600" dirty="0">
                <a:latin typeface="Sketch Block Bold" panose="02000000000000000000" pitchFamily="50" charset="0"/>
                <a:ea typeface="+mn-ea"/>
                <a:cs typeface="+mn-cs"/>
                <a:sym typeface="Helvetica Light"/>
              </a:rPr>
              <a:t>God </a:t>
            </a:r>
            <a:r>
              <a:rPr lang="nb-NO" sz="9600" dirty="0">
                <a:solidFill>
                  <a:srgbClr val="EE7501"/>
                </a:solidFill>
                <a:latin typeface="Sketch Block Bold" panose="02000000000000000000" pitchFamily="50" charset="0"/>
                <a:ea typeface="+mn-ea"/>
                <a:cs typeface="+mn-cs"/>
                <a:sym typeface="Helvetica Light"/>
              </a:rPr>
              <a:t>Morgen</a:t>
            </a:r>
            <a:endParaRPr sz="9600" dirty="0">
              <a:solidFill>
                <a:srgbClr val="EE7501"/>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158601964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thesouthwestway.png"/>
          <p:cNvPicPr/>
          <p:nvPr/>
        </p:nvPicPr>
        <p:blipFill>
          <a:blip r:embed="rId3">
            <a:extLst/>
          </a:blip>
          <a:stretch>
            <a:fillRect/>
          </a:stretch>
        </p:blipFill>
        <p:spPr>
          <a:xfrm>
            <a:off x="-201206" y="-665938"/>
            <a:ext cx="13206006" cy="10419538"/>
          </a:xfrm>
          <a:prstGeom prst="rect">
            <a:avLst/>
          </a:prstGeom>
          <a:ln w="12700">
            <a:miter lim="400000"/>
          </a:ln>
        </p:spPr>
      </p:pic>
    </p:spTree>
    <p:extLst>
      <p:ext uri="{BB962C8B-B14F-4D97-AF65-F5344CB8AC3E}">
        <p14:creationId xmlns:p14="http://schemas.microsoft.com/office/powerpoint/2010/main" val="8713507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xfrm>
            <a:off x="660400" y="950509"/>
            <a:ext cx="11684000" cy="4257676"/>
          </a:xfrm>
          <a:prstGeom prst="rect">
            <a:avLst/>
          </a:prstGeom>
        </p:spPr>
        <p:txBody>
          <a:bodyPr anchor="b"/>
          <a:lstStyle>
            <a:lvl1pPr>
              <a:defRPr sz="14000"/>
            </a:lvl1pPr>
          </a:lstStyle>
          <a:p>
            <a:pPr lvl="0">
              <a:defRPr sz="1800">
                <a:solidFill>
                  <a:srgbClr val="000000"/>
                </a:solidFill>
              </a:defRPr>
            </a:pPr>
            <a:r>
              <a:rPr sz="14000" dirty="0">
                <a:solidFill>
                  <a:srgbClr val="EE7501"/>
                </a:solidFill>
                <a:latin typeface="Sketch Block Bold" panose="02000000000000000000" pitchFamily="50" charset="0"/>
              </a:rPr>
              <a:t>Result</a:t>
            </a:r>
            <a:r>
              <a:rPr lang="nb-NO" sz="14000" dirty="0" err="1">
                <a:solidFill>
                  <a:srgbClr val="EE7501"/>
                </a:solidFill>
                <a:latin typeface="Sketch Block Bold" panose="02000000000000000000" pitchFamily="50" charset="0"/>
              </a:rPr>
              <a:t>ater</a:t>
            </a:r>
            <a:br>
              <a:rPr lang="nb-NO" sz="14000" dirty="0">
                <a:solidFill>
                  <a:srgbClr val="EE7501"/>
                </a:solidFill>
                <a:latin typeface="Sketch Block Bold" panose="02000000000000000000" pitchFamily="50" charset="0"/>
              </a:rPr>
            </a:br>
            <a:endParaRPr sz="9600" dirty="0">
              <a:solidFill>
                <a:srgbClr val="EE7501"/>
              </a:solidFill>
              <a:latin typeface="Sketch Block Bold" panose="02000000000000000000" pitchFamily="50" charset="0"/>
            </a:endParaRPr>
          </a:p>
        </p:txBody>
      </p:sp>
      <p:sp>
        <p:nvSpPr>
          <p:cNvPr id="387" name="Shape 387"/>
          <p:cNvSpPr/>
          <p:nvPr/>
        </p:nvSpPr>
        <p:spPr>
          <a:xfrm>
            <a:off x="660399" y="5141509"/>
            <a:ext cx="11684001" cy="42576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lnSpc>
                <a:spcPct val="90000"/>
              </a:lnSpc>
              <a:defRPr sz="14000">
                <a:solidFill>
                  <a:srgbClr val="EE7501"/>
                </a:solidFill>
                <a:latin typeface="+mn-lt"/>
                <a:ea typeface="+mn-ea"/>
                <a:cs typeface="+mn-cs"/>
                <a:sym typeface="Helvetica Light"/>
              </a:defRPr>
            </a:lvl1pPr>
          </a:lstStyle>
          <a:p>
            <a:pPr lvl="0">
              <a:defRPr sz="1800">
                <a:solidFill>
                  <a:srgbClr val="000000"/>
                </a:solidFill>
              </a:defRPr>
            </a:pPr>
            <a:r>
              <a:rPr sz="14000" dirty="0" err="1">
                <a:solidFill>
                  <a:srgbClr val="EE7501"/>
                </a:solidFill>
                <a:latin typeface="Sketch Block Bold" panose="02000000000000000000" pitchFamily="50" charset="0"/>
              </a:rPr>
              <a:t>Rela</a:t>
            </a:r>
            <a:r>
              <a:rPr lang="nb-NO" sz="14000" dirty="0" err="1">
                <a:solidFill>
                  <a:srgbClr val="EE7501"/>
                </a:solidFill>
                <a:latin typeface="Sketch Block Bold" panose="02000000000000000000" pitchFamily="50" charset="0"/>
              </a:rPr>
              <a:t>sjoner</a:t>
            </a:r>
            <a:endParaRPr sz="14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319321912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advAuto="0"/>
      <p:bldP spid="387"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title"/>
          </p:nvPr>
        </p:nvSpPr>
        <p:spPr>
          <a:prstGeom prst="rect">
            <a:avLst/>
          </a:prstGeom>
        </p:spPr>
        <p:txBody>
          <a:bodyPr/>
          <a:lstStyle/>
          <a:p>
            <a:pPr lvl="0">
              <a:defRPr sz="1800">
                <a:solidFill>
                  <a:srgbClr val="000000"/>
                </a:solidFill>
              </a:defRPr>
            </a:pPr>
            <a:r>
              <a:rPr lang="nb-NO" sz="14000" dirty="0">
                <a:solidFill>
                  <a:srgbClr val="EE7501"/>
                </a:solidFill>
                <a:latin typeface="Sketch Block Bold" panose="02000000000000000000" pitchFamily="50" charset="0"/>
              </a:rPr>
              <a:t>Travel</a:t>
            </a:r>
            <a:r>
              <a:rPr lang="nb-NO" sz="14000" dirty="0">
                <a:solidFill>
                  <a:srgbClr val="0E030A"/>
                </a:solidFill>
                <a:latin typeface="Sketch Block Bold" panose="02000000000000000000" pitchFamily="50" charset="0"/>
              </a:rPr>
              <a:t>het</a:t>
            </a:r>
            <a:endParaRPr sz="14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81432924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p:cNvSpPr>
          <p:nvPr>
            <p:ph type="body" idx="4294967295"/>
          </p:nvPr>
        </p:nvSpPr>
        <p:spPr>
          <a:xfrm>
            <a:off x="640277" y="303276"/>
            <a:ext cx="11686922" cy="7468752"/>
          </a:xfrm>
          <a:prstGeom prst="rect">
            <a:avLst/>
          </a:prstGeom>
        </p:spPr>
        <p:txBody>
          <a:bodyPr anchor="ctr"/>
          <a:lstStyle/>
          <a:p>
            <a:pPr marL="0" lvl="0" indent="0" algn="ctr" defTabSz="584200">
              <a:lnSpc>
                <a:spcPct val="100000"/>
              </a:lnSpc>
              <a:spcBef>
                <a:spcPts val="0"/>
              </a:spcBef>
              <a:defRPr sz="1800">
                <a:uFillTx/>
              </a:defRPr>
            </a:pPr>
            <a:r>
              <a:rPr lang="nb-NO" sz="6000" dirty="0">
                <a:solidFill>
                  <a:srgbClr val="0E030A"/>
                </a:solidFill>
                <a:latin typeface="Sketch Block Bold" panose="02000000000000000000" pitchFamily="50" charset="0"/>
                <a:ea typeface="+mn-ea"/>
                <a:cs typeface="+mn-cs"/>
                <a:sym typeface="Helvetica Light"/>
              </a:rPr>
              <a:t>Prøv å fortell meg om et tidspunkt der du hadde det travelt på jobben, hvor du samtidig var </a:t>
            </a:r>
            <a:r>
              <a:rPr lang="nb-NO" sz="6000" dirty="0">
                <a:solidFill>
                  <a:srgbClr val="EE7501"/>
                </a:solidFill>
                <a:latin typeface="Sketch Block Bold" panose="02000000000000000000" pitchFamily="50" charset="0"/>
                <a:ea typeface="+mn-ea"/>
                <a:cs typeface="+mn-cs"/>
                <a:sym typeface="Helvetica Light"/>
              </a:rPr>
              <a:t>GLAD.</a:t>
            </a:r>
            <a:r>
              <a:rPr sz="6000" dirty="0">
                <a:solidFill>
                  <a:srgbClr val="0E030A"/>
                </a:solidFill>
                <a:latin typeface="Sketch Block Bold" panose="02000000000000000000" pitchFamily="50" charset="0"/>
                <a:ea typeface="+mn-ea"/>
                <a:cs typeface="+mn-cs"/>
                <a:sym typeface="Helvetica Light"/>
              </a:rPr>
              <a:t> </a:t>
            </a:r>
          </a:p>
        </p:txBody>
      </p:sp>
    </p:spTree>
    <p:extLst>
      <p:ext uri="{BB962C8B-B14F-4D97-AF65-F5344CB8AC3E}">
        <p14:creationId xmlns:p14="http://schemas.microsoft.com/office/powerpoint/2010/main" val="189057033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Businessman_dead.png"/>
          <p:cNvPicPr/>
          <p:nvPr/>
        </p:nvPicPr>
        <p:blipFill>
          <a:blip r:embed="rId3">
            <a:extLst/>
          </a:blip>
          <a:stretch>
            <a:fillRect/>
          </a:stretch>
        </p:blipFill>
        <p:spPr>
          <a:xfrm>
            <a:off x="566067" y="706760"/>
            <a:ext cx="11872666" cy="7877864"/>
          </a:xfrm>
          <a:prstGeom prst="rect">
            <a:avLst/>
          </a:prstGeom>
          <a:ln w="12700">
            <a:miter lim="400000"/>
          </a:ln>
        </p:spPr>
      </p:pic>
    </p:spTree>
    <p:extLst>
      <p:ext uri="{BB962C8B-B14F-4D97-AF65-F5344CB8AC3E}">
        <p14:creationId xmlns:p14="http://schemas.microsoft.com/office/powerpoint/2010/main" val="14410906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Businessman_dead.png"/>
          <p:cNvPicPr/>
          <p:nvPr/>
        </p:nvPicPr>
        <p:blipFill>
          <a:blip r:embed="rId3">
            <a:alphaModFix amt="44528"/>
            <a:extLst/>
          </a:blip>
          <a:stretch>
            <a:fillRect/>
          </a:stretch>
        </p:blipFill>
        <p:spPr>
          <a:xfrm>
            <a:off x="1873416" y="1339626"/>
            <a:ext cx="9257968" cy="6142935"/>
          </a:xfrm>
          <a:prstGeom prst="rect">
            <a:avLst/>
          </a:prstGeom>
          <a:ln w="12700">
            <a:miter lim="400000"/>
          </a:ln>
        </p:spPr>
      </p:pic>
      <p:graphicFrame>
        <p:nvGraphicFramePr>
          <p:cNvPr id="456" name="Chart 456"/>
          <p:cNvGraphicFramePr/>
          <p:nvPr>
            <p:extLst/>
          </p:nvPr>
        </p:nvGraphicFramePr>
        <p:xfrm>
          <a:off x="603110" y="3087554"/>
          <a:ext cx="11798580" cy="5960042"/>
        </p:xfrm>
        <a:graphic>
          <a:graphicData uri="http://schemas.openxmlformats.org/drawingml/2006/chart">
            <c:chart xmlns:c="http://schemas.openxmlformats.org/drawingml/2006/chart" xmlns:r="http://schemas.openxmlformats.org/officeDocument/2006/relationships" r:id="rId4"/>
          </a:graphicData>
        </a:graphic>
      </p:graphicFrame>
      <p:sp>
        <p:nvSpPr>
          <p:cNvPr id="457" name="Shape 457"/>
          <p:cNvSpPr/>
          <p:nvPr/>
        </p:nvSpPr>
        <p:spPr>
          <a:xfrm>
            <a:off x="584640" y="580974"/>
            <a:ext cx="12160977" cy="1517304"/>
          </a:xfrm>
          <a:prstGeom prst="rect">
            <a:avLst/>
          </a:prstGeom>
          <a:ln w="12700">
            <a:miter lim="400000"/>
          </a:ln>
          <a:extLst>
            <a:ext uri="{C572A759-6A51-4108-AA02-DFA0A04FC94B}">
              <ma14:wrappingTextBoxFlag xmlns="" xmlns:ma14="http://schemas.microsoft.com/office/mac/drawingml/2011/main" val="1"/>
            </a:ext>
          </a:extLst>
        </p:spPr>
        <p:txBody>
          <a:bodyPr wrap="square" lIns="65515" tIns="65515" rIns="65515" bIns="65515" anchor="ctr">
            <a:spAutoFit/>
          </a:bodyPr>
          <a:lstStyle>
            <a:lvl1pPr algn="ctr" defTabSz="457200">
              <a:defRPr sz="9000">
                <a:latin typeface="+mn-lt"/>
                <a:ea typeface="+mn-ea"/>
                <a:cs typeface="+mn-cs"/>
                <a:sym typeface="Helvetica Light"/>
              </a:defRPr>
            </a:lvl1pPr>
          </a:lstStyle>
          <a:p>
            <a:pPr lvl="0">
              <a:defRPr sz="1800"/>
            </a:pPr>
            <a:r>
              <a:rPr lang="nb-NO" sz="9000" dirty="0">
                <a:latin typeface="Sketch Block Bold" panose="02000000000000000000" pitchFamily="50" charset="0"/>
              </a:rPr>
              <a:t>Hvor mange hjalp?</a:t>
            </a:r>
            <a:endParaRPr sz="9000" dirty="0">
              <a:latin typeface="Sketch Block Bold" panose="02000000000000000000" pitchFamily="50" charset="0"/>
            </a:endParaRPr>
          </a:p>
        </p:txBody>
      </p:sp>
    </p:spTree>
    <p:extLst>
      <p:ext uri="{BB962C8B-B14F-4D97-AF65-F5344CB8AC3E}">
        <p14:creationId xmlns:p14="http://schemas.microsoft.com/office/powerpoint/2010/main" val="387085746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45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fill="hold"/>
                                        <p:tgtEl>
                                          <p:spTgt spid="456">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tgtEl>
                                          <p:spTgt spid="456">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fill="hold"/>
                                        <p:tgtEl>
                                          <p:spTgt spid="456">
                                            <p:graphicEl>
                                              <a:chart seriesIdx="-4" categoryIdx="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6" grpId="0">
        <p:bldSub>
          <a:bldChart bld="category"/>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y Coca-Cola Hired This Man to Laugh Real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400" y="525780"/>
            <a:ext cx="12192000" cy="8641080"/>
          </a:xfrm>
          <a:prstGeom prst="rect">
            <a:avLst/>
          </a:prstGeom>
        </p:spPr>
      </p:pic>
    </p:spTree>
    <p:extLst>
      <p:ext uri="{BB962C8B-B14F-4D97-AF65-F5344CB8AC3E}">
        <p14:creationId xmlns:p14="http://schemas.microsoft.com/office/powerpoint/2010/main" val="2697493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p:cNvSpPr>
          <p:nvPr>
            <p:ph type="body" idx="1"/>
          </p:nvPr>
        </p:nvSpPr>
        <p:spPr>
          <a:prstGeom prst="rect">
            <a:avLst/>
          </a:prstGeom>
        </p:spPr>
        <p:txBody>
          <a:bodyPr/>
          <a:lstStyle/>
          <a:p>
            <a:pPr marL="39199" marR="39199" lvl="0">
              <a:lnSpc>
                <a:spcPct val="100000"/>
              </a:lnSpc>
              <a:spcBef>
                <a:spcPts val="0"/>
              </a:spcBef>
              <a:buClr>
                <a:srgbClr val="000000"/>
              </a:buClr>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uFillTx/>
              </a:defRPr>
            </a:pPr>
            <a:r>
              <a:rPr sz="3200" dirty="0">
                <a:uFill>
                  <a:solidFill/>
                </a:uFill>
                <a:latin typeface="Sketch Block Bold" panose="02000000000000000000" pitchFamily="50" charset="0"/>
              </a:rPr>
              <a:t>Article:</a:t>
            </a:r>
          </a:p>
          <a:p>
            <a:pPr marL="39199" marR="39199" lvl="0">
              <a:lnSpc>
                <a:spcPct val="100000"/>
              </a:lnSpc>
              <a:spcBef>
                <a:spcPts val="0"/>
              </a:spcBef>
              <a:buClr>
                <a:srgbClr val="000000"/>
              </a:buClr>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uFillTx/>
              </a:defRPr>
            </a:pPr>
            <a:r>
              <a:rPr sz="3200" dirty="0">
                <a:uFill>
                  <a:solidFill/>
                </a:uFill>
                <a:latin typeface="Sketch Block Bold" panose="02000000000000000000" pitchFamily="50" charset="0"/>
                <a:ea typeface="+mn-ea"/>
                <a:cs typeface="+mn-cs"/>
                <a:sym typeface="Helvetica Light"/>
              </a:rPr>
              <a:t>From Jerusalem to Jericho: A study of situational and dispositional variables in helping behavior.</a:t>
            </a:r>
          </a:p>
          <a:p>
            <a:pPr marL="39199" marR="39199" lvl="0">
              <a:lnSpc>
                <a:spcPct val="100000"/>
              </a:lnSpc>
              <a:spcBef>
                <a:spcPts val="0"/>
              </a:spcBef>
              <a:buClr>
                <a:srgbClr val="000000"/>
              </a:buClr>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uFillTx/>
              </a:defRPr>
            </a:pPr>
            <a:endParaRPr sz="3200" dirty="0">
              <a:uFill>
                <a:solidFill/>
              </a:uFill>
              <a:latin typeface="Sketch Block Bold" panose="02000000000000000000" pitchFamily="50" charset="0"/>
              <a:ea typeface="+mn-ea"/>
              <a:cs typeface="+mn-cs"/>
              <a:sym typeface="Helvetica Light"/>
            </a:endParaRPr>
          </a:p>
          <a:p>
            <a:pPr marL="39199" marR="39199" lvl="0">
              <a:lnSpc>
                <a:spcPct val="100000"/>
              </a:lnSpc>
              <a:spcBef>
                <a:spcPts val="0"/>
              </a:spcBef>
              <a:buClr>
                <a:srgbClr val="000000"/>
              </a:buClr>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uFillTx/>
              </a:defRPr>
            </a:pPr>
            <a:r>
              <a:rPr sz="3200" dirty="0">
                <a:uFill>
                  <a:solidFill/>
                </a:uFill>
                <a:latin typeface="Sketch Block Bold" panose="02000000000000000000" pitchFamily="50" charset="0"/>
                <a:ea typeface="+mn-ea"/>
                <a:cs typeface="+mn-cs"/>
                <a:sym typeface="Helvetica Light"/>
              </a:rPr>
              <a:t>Darley, John M.; Batson, C. Daniel</a:t>
            </a:r>
          </a:p>
          <a:p>
            <a:pPr marL="39199" marR="39199" lvl="0">
              <a:lnSpc>
                <a:spcPct val="100000"/>
              </a:lnSpc>
              <a:spcBef>
                <a:spcPts val="0"/>
              </a:spcBef>
              <a:buClr>
                <a:srgbClr val="000000"/>
              </a:buClr>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uFillTx/>
              </a:defRPr>
            </a:pPr>
            <a:endParaRPr sz="3200" dirty="0">
              <a:uFill>
                <a:solidFill/>
              </a:uFill>
              <a:latin typeface="Sketch Block Bold" panose="02000000000000000000" pitchFamily="50" charset="0"/>
              <a:ea typeface="+mn-ea"/>
              <a:cs typeface="+mn-cs"/>
              <a:sym typeface="Helvetica Light"/>
            </a:endParaRPr>
          </a:p>
          <a:p>
            <a:pPr marL="39199" marR="39199" lvl="0">
              <a:lnSpc>
                <a:spcPct val="100000"/>
              </a:lnSpc>
              <a:spcBef>
                <a:spcPts val="0"/>
              </a:spcBef>
              <a:buClr>
                <a:srgbClr val="000000"/>
              </a:buClr>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uFillTx/>
              </a:defRPr>
            </a:pPr>
            <a:r>
              <a:rPr sz="3200" dirty="0">
                <a:uFill>
                  <a:solidFill/>
                </a:uFill>
                <a:latin typeface="Sketch Block Bold" panose="02000000000000000000" pitchFamily="50" charset="0"/>
                <a:ea typeface="+mn-ea"/>
                <a:cs typeface="+mn-cs"/>
                <a:sym typeface="Helvetica Light"/>
              </a:rPr>
              <a:t>Journal of Personality and Social Psychology, </a:t>
            </a:r>
            <a:r>
              <a:rPr sz="3200" dirty="0" err="1">
                <a:uFill>
                  <a:solidFill/>
                </a:uFill>
                <a:latin typeface="Sketch Block Bold" panose="02000000000000000000" pitchFamily="50" charset="0"/>
                <a:ea typeface="+mn-ea"/>
                <a:cs typeface="+mn-cs"/>
                <a:sym typeface="Helvetica Light"/>
              </a:rPr>
              <a:t>Vol</a:t>
            </a:r>
            <a:r>
              <a:rPr sz="3200" dirty="0">
                <a:uFill>
                  <a:solidFill/>
                </a:uFill>
                <a:latin typeface="Sketch Block Bold" panose="02000000000000000000" pitchFamily="50" charset="0"/>
                <a:ea typeface="+mn-ea"/>
                <a:cs typeface="+mn-cs"/>
                <a:sym typeface="Helvetica Light"/>
              </a:rPr>
              <a:t> 27(1), Jul 1973, 100-108. </a:t>
            </a:r>
            <a:r>
              <a:rPr sz="3200" dirty="0" err="1">
                <a:uFill>
                  <a:solidFill/>
                </a:uFill>
                <a:latin typeface="Sketch Block Bold" panose="02000000000000000000" pitchFamily="50" charset="0"/>
                <a:ea typeface="+mn-ea"/>
                <a:cs typeface="+mn-cs"/>
                <a:sym typeface="Helvetica Light"/>
              </a:rPr>
              <a:t>doi</a:t>
            </a:r>
            <a:r>
              <a:rPr sz="3200" dirty="0">
                <a:uFill>
                  <a:solidFill/>
                </a:uFill>
                <a:latin typeface="Sketch Block Bold" panose="02000000000000000000" pitchFamily="50" charset="0"/>
                <a:ea typeface="+mn-ea"/>
                <a:cs typeface="+mn-cs"/>
                <a:sym typeface="Helvetica Light"/>
              </a:rPr>
              <a:t>: 10.1037/h0034449</a:t>
            </a:r>
          </a:p>
        </p:txBody>
      </p:sp>
    </p:spTree>
    <p:extLst>
      <p:ext uri="{BB962C8B-B14F-4D97-AF65-F5344CB8AC3E}">
        <p14:creationId xmlns:p14="http://schemas.microsoft.com/office/powerpoint/2010/main" val="341404110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pPr lvl="0">
              <a:defRPr sz="1800">
                <a:solidFill>
                  <a:srgbClr val="000000"/>
                </a:solidFill>
              </a:defRPr>
            </a:pPr>
            <a:r>
              <a:rPr lang="nb-NO" sz="15000" dirty="0">
                <a:solidFill>
                  <a:srgbClr val="EE7501"/>
                </a:solidFill>
                <a:latin typeface="Sketch Block Bold" panose="02000000000000000000" pitchFamily="50" charset="0"/>
                <a:ea typeface="Helvetica"/>
                <a:cs typeface="Helvetica"/>
                <a:sym typeface="Helvetica"/>
              </a:rPr>
              <a:t>HVORFOR</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betyr det noe?</a:t>
            </a:r>
            <a:endParaRPr sz="8000" dirty="0">
              <a:latin typeface="Sketch Block Bold" panose="02000000000000000000" pitchFamily="50"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p:cNvSpPr>
          <p:nvPr>
            <p:ph type="title"/>
          </p:nvPr>
        </p:nvSpPr>
        <p:spPr>
          <a:xfrm>
            <a:off x="632544" y="-313073"/>
            <a:ext cx="11702390" cy="8490613"/>
          </a:xfrm>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Arbeidsglede er bra for </a:t>
            </a:r>
            <a:r>
              <a:rPr lang="nb-NO" sz="10000" dirty="0">
                <a:solidFill>
                  <a:srgbClr val="EE7501"/>
                </a:solidFill>
                <a:latin typeface="Sketch Block Bold" panose="02000000000000000000" pitchFamily="50" charset="0"/>
              </a:rPr>
              <a:t>deg!</a:t>
            </a:r>
            <a:endParaRPr sz="10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42394149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xfrm>
            <a:off x="651205" y="4167"/>
            <a:ext cx="11702390" cy="8483138"/>
          </a:xfrm>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Tid</a:t>
            </a:r>
            <a:endParaRPr sz="10000" dirty="0">
              <a:solidFill>
                <a:srgbClr val="0E030A"/>
              </a:solidFill>
              <a:latin typeface="Sketch Block Bold" panose="02000000000000000000" pitchFamily="50" charset="0"/>
            </a:endParaRPr>
          </a:p>
          <a:p>
            <a:pPr lvl="0">
              <a:defRPr sz="1800">
                <a:solidFill>
                  <a:srgbClr val="000000"/>
                </a:solidFill>
              </a:defRPr>
            </a:pPr>
            <a:r>
              <a:rPr lang="nb-NO" sz="10000" dirty="0">
                <a:solidFill>
                  <a:srgbClr val="0E030A"/>
                </a:solidFill>
                <a:latin typeface="Sketch Block Bold" panose="02000000000000000000" pitchFamily="50" charset="0"/>
              </a:rPr>
              <a:t>Helse</a:t>
            </a:r>
            <a:r>
              <a:rPr sz="10000" dirty="0">
                <a:solidFill>
                  <a:srgbClr val="0E030A"/>
                </a:solidFill>
                <a:latin typeface="Sketch Block Bold" panose="02000000000000000000" pitchFamily="50" charset="0"/>
              </a:rPr>
              <a:t> </a:t>
            </a:r>
          </a:p>
          <a:p>
            <a:pPr lvl="0">
              <a:defRPr sz="1800">
                <a:solidFill>
                  <a:srgbClr val="000000"/>
                </a:solidFill>
              </a:defRPr>
            </a:pPr>
            <a:r>
              <a:rPr lang="nb-NO" sz="10000" dirty="0">
                <a:latin typeface="Sketch Block Bold" panose="02000000000000000000" pitchFamily="50" charset="0"/>
              </a:rPr>
              <a:t>Livet</a:t>
            </a:r>
            <a:endParaRPr sz="10000" dirty="0">
              <a:latin typeface="Sketch Block Bold" panose="02000000000000000000" pitchFamily="50" charset="0"/>
            </a:endParaRPr>
          </a:p>
          <a:p>
            <a:pPr lvl="0">
              <a:defRPr sz="1800">
                <a:solidFill>
                  <a:srgbClr val="000000"/>
                </a:solidFill>
              </a:defRPr>
            </a:pPr>
            <a:r>
              <a:rPr lang="nb-NO" sz="10000" dirty="0">
                <a:latin typeface="Sketch Block Bold" panose="02000000000000000000" pitchFamily="50" charset="0"/>
              </a:rPr>
              <a:t>Suksess</a:t>
            </a:r>
            <a:endParaRPr sz="10000" dirty="0">
              <a:latin typeface="Sketch Block Bold" panose="02000000000000000000" pitchFamily="50" charset="0"/>
            </a:endParaRPr>
          </a:p>
        </p:txBody>
      </p:sp>
    </p:spTree>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p:cNvSpPr>
          <p:nvPr>
            <p:ph type="body" idx="1"/>
          </p:nvPr>
        </p:nvSpPr>
        <p:spPr>
          <a:xfrm>
            <a:off x="640278" y="-467116"/>
            <a:ext cx="11686922" cy="9081141"/>
          </a:xfrm>
          <a:prstGeom prst="rect">
            <a:avLst/>
          </a:prstGeom>
        </p:spPr>
        <p:txBody>
          <a:bodyPr/>
          <a:lstStyle/>
          <a:p>
            <a:pPr lvl="0">
              <a:defRPr sz="1800">
                <a:uFillTx/>
              </a:defRPr>
            </a:pPr>
            <a:r>
              <a:rPr sz="3200" dirty="0">
                <a:uFill>
                  <a:solidFill/>
                </a:uFill>
                <a:latin typeface="Sketch Block Bold" panose="02000000000000000000" pitchFamily="50" charset="0"/>
              </a:rPr>
              <a:t>Articles</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The relationship between job satisfaction and health: a meta-analysis</a:t>
            </a: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E. B. </a:t>
            </a:r>
            <a:r>
              <a:rPr sz="2800" dirty="0" err="1">
                <a:uFill>
                  <a:solidFill/>
                </a:uFill>
                <a:latin typeface="Sketch Block Bold" panose="02000000000000000000" pitchFamily="50" charset="0"/>
                <a:ea typeface="+mn-ea"/>
                <a:cs typeface="+mn-cs"/>
                <a:sym typeface="Helvetica Light"/>
              </a:rPr>
              <a:t>Faragher</a:t>
            </a:r>
            <a:r>
              <a:rPr sz="2800" dirty="0">
                <a:uFill>
                  <a:solidFill/>
                </a:uFill>
                <a:latin typeface="Sketch Block Bold" panose="02000000000000000000" pitchFamily="50" charset="0"/>
                <a:ea typeface="+mn-ea"/>
                <a:cs typeface="+mn-cs"/>
                <a:sym typeface="Helvetica Light"/>
              </a:rPr>
              <a:t>, M. Cass &amp; C. L. Cooper</a:t>
            </a: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a:t>
            </a:r>
            <a:r>
              <a:rPr sz="2800" dirty="0" err="1">
                <a:uFill>
                  <a:solidFill/>
                </a:uFill>
                <a:latin typeface="Sketch Block Bold" panose="02000000000000000000" pitchFamily="50" charset="0"/>
                <a:ea typeface="+mn-ea"/>
                <a:cs typeface="+mn-cs"/>
                <a:sym typeface="Helvetica Light"/>
              </a:rPr>
              <a:t>Occup</a:t>
            </a:r>
            <a:r>
              <a:rPr sz="2800" dirty="0">
                <a:uFill>
                  <a:solidFill/>
                </a:uFill>
                <a:latin typeface="Sketch Block Bold" panose="02000000000000000000" pitchFamily="50" charset="0"/>
                <a:ea typeface="+mn-ea"/>
                <a:cs typeface="+mn-cs"/>
                <a:sym typeface="Helvetica Light"/>
              </a:rPr>
              <a:t>. Environ. Med. 2005;62;105-112, doi:10.1136/oem.2002.006734)</a:t>
            </a:r>
          </a:p>
          <a:p>
            <a:pPr lvl="0">
              <a:spcBef>
                <a:spcPts val="500"/>
              </a:spcBef>
              <a:buFont typeface="Arial"/>
              <a:defRPr sz="1800">
                <a:uFillTx/>
              </a:defRPr>
            </a:pPr>
            <a:endParaRPr sz="2800" dirty="0">
              <a:uFill>
                <a:solidFill/>
              </a:uFill>
              <a:latin typeface="Sketch Block Bold" panose="02000000000000000000" pitchFamily="50" charset="0"/>
              <a:ea typeface="+mn-ea"/>
              <a:cs typeface="+mn-cs"/>
              <a:sym typeface="Helvetica Light"/>
            </a:endParaRP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A meta-analysis of the relationships between individual job satisfaction and individual performance</a:t>
            </a: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M. M.  Petty, Gail W. McGee &amp; Jerry W. </a:t>
            </a:r>
            <a:r>
              <a:rPr sz="2800" dirty="0" err="1">
                <a:uFill>
                  <a:solidFill/>
                </a:uFill>
                <a:latin typeface="Sketch Block Bold" panose="02000000000000000000" pitchFamily="50" charset="0"/>
                <a:ea typeface="+mn-ea"/>
                <a:cs typeface="+mn-cs"/>
                <a:sym typeface="Helvetica Light"/>
              </a:rPr>
              <a:t>Cavender</a:t>
            </a:r>
            <a:endParaRPr sz="2800" dirty="0">
              <a:uFill>
                <a:solidFill/>
              </a:uFill>
              <a:latin typeface="Sketch Block Bold" panose="02000000000000000000" pitchFamily="50" charset="0"/>
              <a:ea typeface="+mn-ea"/>
              <a:cs typeface="+mn-cs"/>
              <a:sym typeface="Helvetica Light"/>
            </a:endParaRP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(Academy of Management Review, 1984, Vol. 9, No. 4)</a:t>
            </a:r>
          </a:p>
          <a:p>
            <a:pPr lvl="0">
              <a:spcBef>
                <a:spcPts val="500"/>
              </a:spcBef>
              <a:buFont typeface="Trebuchet MS"/>
              <a:defRPr sz="1800">
                <a:uFillTx/>
              </a:defRPr>
            </a:pPr>
            <a:endParaRPr sz="2800" dirty="0">
              <a:uFill>
                <a:solidFill/>
              </a:uFill>
              <a:latin typeface="Sketch Block Bold" panose="02000000000000000000" pitchFamily="50" charset="0"/>
              <a:ea typeface="+mn-ea"/>
              <a:cs typeface="+mn-cs"/>
              <a:sym typeface="Helvetica Light"/>
            </a:endParaRP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A meta-analytic examination of the relationship between job satisfaction and subjective well-being</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Nathan A. Bowling, Kevin J. </a:t>
            </a:r>
            <a:r>
              <a:rPr sz="2800" dirty="0" err="1">
                <a:uFill>
                  <a:solidFill/>
                </a:uFill>
                <a:latin typeface="Sketch Block Bold" panose="02000000000000000000" pitchFamily="50" charset="0"/>
                <a:ea typeface="+mn-ea"/>
                <a:cs typeface="+mn-cs"/>
                <a:sym typeface="Helvetica Light"/>
              </a:rPr>
              <a:t>Eschleman</a:t>
            </a:r>
            <a:r>
              <a:rPr sz="2800" dirty="0">
                <a:uFill>
                  <a:solidFill/>
                </a:uFill>
                <a:latin typeface="Sketch Block Bold" panose="02000000000000000000" pitchFamily="50" charset="0"/>
                <a:ea typeface="+mn-ea"/>
                <a:cs typeface="+mn-cs"/>
                <a:sym typeface="Helvetica Light"/>
              </a:rPr>
              <a:t> &amp; </a:t>
            </a:r>
            <a:r>
              <a:rPr sz="2800" dirty="0" err="1">
                <a:uFill>
                  <a:solidFill/>
                </a:uFill>
                <a:latin typeface="Sketch Block Bold" panose="02000000000000000000" pitchFamily="50" charset="0"/>
                <a:ea typeface="+mn-ea"/>
                <a:cs typeface="+mn-cs"/>
                <a:sym typeface="Helvetica Light"/>
              </a:rPr>
              <a:t>Qiang</a:t>
            </a:r>
            <a:r>
              <a:rPr sz="2800" dirty="0">
                <a:uFill>
                  <a:solidFill/>
                </a:uFill>
                <a:latin typeface="Sketch Block Bold" panose="02000000000000000000" pitchFamily="50" charset="0"/>
                <a:ea typeface="+mn-ea"/>
                <a:cs typeface="+mn-cs"/>
                <a:sym typeface="Helvetica Light"/>
              </a:rPr>
              <a:t> Wang</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(Journal of Occupational and Organizational Psychology </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 Volume 83, Issue 4, pages 915–934, December 2010)</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p:cNvSpPr>
          <p:nvPr>
            <p:ph type="body" idx="1"/>
          </p:nvPr>
        </p:nvSpPr>
        <p:spPr>
          <a:xfrm>
            <a:off x="453665" y="243521"/>
            <a:ext cx="12142661" cy="8903009"/>
          </a:xfrm>
          <a:prstGeom prst="rect">
            <a:avLst/>
          </a:prstGeom>
        </p:spPr>
        <p:txBody>
          <a:bodyPr/>
          <a:lstStyle/>
          <a:p>
            <a:pPr lvl="0" algn="ctr">
              <a:lnSpc>
                <a:spcPct val="50000"/>
              </a:lnSpc>
              <a:buClr>
                <a:srgbClr val="000000"/>
              </a:buClr>
              <a:defRPr sz="1800">
                <a:uFillTx/>
              </a:defRPr>
            </a:pPr>
            <a:r>
              <a:rPr lang="nb-NO" sz="4500" dirty="0">
                <a:solidFill>
                  <a:srgbClr val="0E030A"/>
                </a:solidFill>
                <a:uFill>
                  <a:solidFill/>
                </a:uFill>
                <a:latin typeface="Sketch Block Bold" panose="02000000000000000000" pitchFamily="50" charset="0"/>
                <a:ea typeface="+mn-ea"/>
                <a:cs typeface="+mn-cs"/>
                <a:sym typeface="Helvetica Light"/>
              </a:rPr>
              <a:t>Arbeidsglede gjør deg </a:t>
            </a:r>
            <a:r>
              <a:rPr lang="nb-NO" sz="4500" dirty="0">
                <a:solidFill>
                  <a:srgbClr val="EE7501"/>
                </a:solidFill>
                <a:uFill>
                  <a:solidFill/>
                </a:uFill>
                <a:latin typeface="Sketch Block Bold" panose="02000000000000000000" pitchFamily="50" charset="0"/>
                <a:ea typeface="+mn-ea"/>
                <a:cs typeface="+mn-cs"/>
                <a:sym typeface="Helvetica Light"/>
              </a:rPr>
              <a:t>mer suksessfull</a:t>
            </a:r>
            <a:r>
              <a:rPr sz="4500" dirty="0">
                <a:solidFill>
                  <a:srgbClr val="0E030A"/>
                </a:solidFill>
                <a:uFill>
                  <a:solidFill/>
                </a:uFill>
                <a:latin typeface="Sketch Block Bold" panose="02000000000000000000" pitchFamily="50" charset="0"/>
                <a:ea typeface="+mn-ea"/>
                <a:cs typeface="+mn-cs"/>
                <a:sym typeface="Helvetica Light"/>
              </a:rPr>
              <a:t> </a:t>
            </a:r>
          </a:p>
          <a:p>
            <a:pPr lvl="0" algn="ctr">
              <a:lnSpc>
                <a:spcPct val="30000"/>
              </a:lnSpc>
              <a:spcBef>
                <a:spcPts val="1100"/>
              </a:spcBef>
              <a:buClr>
                <a:srgbClr val="000000"/>
              </a:buClr>
              <a:defRPr sz="1800">
                <a:uFillTx/>
              </a:defRPr>
            </a:pPr>
            <a:endParaRPr sz="45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produktiv</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kreativ</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hjelpsom</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I stand til å gi bedre service</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fokusert på kvalitet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Bedre</a:t>
            </a:r>
            <a:r>
              <a:rPr sz="3000" dirty="0">
                <a:solidFill>
                  <a:srgbClr val="0E030A"/>
                </a:solidFill>
                <a:uFill>
                  <a:solidFill/>
                </a:uFill>
                <a:latin typeface="Sketch Block Bold" panose="02000000000000000000" pitchFamily="50" charset="0"/>
                <a:ea typeface="+mn-ea"/>
                <a:cs typeface="+mn-cs"/>
                <a:sym typeface="Helvetica Light"/>
              </a:rPr>
              <a:t> team-players</a:t>
            </a: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åpen</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sympatisk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empatisk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motstandsdyktig</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salg</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optimistisk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motivert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engasjert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energi/energisk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Lære fortere</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Bedre leder</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70000"/>
              </a:lnSpc>
              <a:buClr>
                <a:srgbClr val="000000"/>
              </a:buClr>
              <a:defRPr sz="1800">
                <a:uFillTx/>
              </a:defRPr>
            </a:pPr>
            <a:endParaRPr sz="3500" dirty="0">
              <a:solidFill>
                <a:srgbClr val="0E030A"/>
              </a:solidFill>
              <a:uFill>
                <a:solidFill/>
              </a:uFill>
              <a:latin typeface="+mn-lt"/>
              <a:ea typeface="+mn-ea"/>
              <a:cs typeface="+mn-cs"/>
              <a:sym typeface="Helvetica Light"/>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p:cNvSpPr>
          <p:nvPr>
            <p:ph type="body" idx="1"/>
          </p:nvPr>
        </p:nvSpPr>
        <p:spPr>
          <a:xfrm>
            <a:off x="658939" y="-9414"/>
            <a:ext cx="11686922" cy="9109780"/>
          </a:xfrm>
          <a:prstGeom prst="rect">
            <a:avLst/>
          </a:prstGeom>
        </p:spPr>
        <p:txBody>
          <a:bodyPr lIns="0" tIns="0" rIns="0" bIns="0"/>
          <a:lstStyle/>
          <a:p>
            <a:pPr lvl="0">
              <a:defRPr sz="1800">
                <a:uFillTx/>
              </a:defRPr>
            </a:pPr>
            <a:r>
              <a:rPr sz="3200" dirty="0">
                <a:uFill>
                  <a:solidFill/>
                </a:uFill>
                <a:latin typeface="Sketch Block Bold" panose="02000000000000000000" pitchFamily="50" charset="0"/>
              </a:rPr>
              <a:t>Articles</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Well-being in the workplace and its relationship to business outcomes</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James K Harter, Frank L Schmidt &amp; Corey L M Keyes</a:t>
            </a:r>
          </a:p>
          <a:p>
            <a:pPr lvl="0">
              <a:spcBef>
                <a:spcPts val="500"/>
              </a:spcBef>
              <a:buFont typeface="Trebuchet MS"/>
              <a:defRPr sz="1800">
                <a:uFillTx/>
              </a:defRPr>
            </a:pPr>
            <a:endParaRPr sz="3200" dirty="0">
              <a:uFill>
                <a:solidFill/>
              </a:uFill>
              <a:latin typeface="Sketch Block Bold" panose="02000000000000000000" pitchFamily="50" charset="0"/>
              <a:ea typeface="+mn-ea"/>
              <a:cs typeface="+mn-cs"/>
              <a:sym typeface="Helvetica Light"/>
            </a:endParaRPr>
          </a:p>
          <a:p>
            <a:pPr lvl="0">
              <a:spcBef>
                <a:spcPts val="500"/>
              </a:spcBef>
              <a:defRPr sz="1800">
                <a:uFillTx/>
              </a:defRPr>
            </a:pPr>
            <a:r>
              <a:rPr sz="3200" dirty="0">
                <a:uFill>
                  <a:solidFill/>
                </a:uFill>
                <a:latin typeface="Sketch Block Bold" panose="02000000000000000000" pitchFamily="50" charset="0"/>
                <a:ea typeface="+mn-ea"/>
                <a:cs typeface="+mn-cs"/>
                <a:sym typeface="Helvetica Light"/>
              </a:rPr>
              <a:t>The Benefits of Frequent Positive Affect: Does Happiness Lead to Success?</a:t>
            </a:r>
          </a:p>
          <a:p>
            <a:pPr lvl="0">
              <a:spcBef>
                <a:spcPts val="500"/>
              </a:spcBef>
              <a:defRPr sz="1800">
                <a:uFillTx/>
              </a:defRPr>
            </a:pPr>
            <a:r>
              <a:rPr sz="3200" dirty="0">
                <a:uFill>
                  <a:solidFill/>
                </a:uFill>
                <a:latin typeface="Sketch Block Bold" panose="02000000000000000000" pitchFamily="50" charset="0"/>
                <a:ea typeface="+mn-ea"/>
                <a:cs typeface="+mn-cs"/>
                <a:sym typeface="Helvetica Light"/>
              </a:rPr>
              <a:t>Sonja </a:t>
            </a:r>
            <a:r>
              <a:rPr sz="3200" dirty="0" err="1">
                <a:uFill>
                  <a:solidFill/>
                </a:uFill>
                <a:latin typeface="Sketch Block Bold" panose="02000000000000000000" pitchFamily="50" charset="0"/>
                <a:ea typeface="+mn-ea"/>
                <a:cs typeface="+mn-cs"/>
                <a:sym typeface="Helvetica Light"/>
              </a:rPr>
              <a:t>Lyubomirsky</a:t>
            </a:r>
            <a:r>
              <a:rPr sz="3200" dirty="0">
                <a:uFill>
                  <a:solidFill/>
                </a:uFill>
                <a:latin typeface="Sketch Block Bold" panose="02000000000000000000" pitchFamily="50" charset="0"/>
                <a:ea typeface="+mn-ea"/>
                <a:cs typeface="+mn-cs"/>
                <a:sym typeface="Helvetica Light"/>
              </a:rPr>
              <a:t>, Laura King &amp; Ed </a:t>
            </a:r>
            <a:r>
              <a:rPr sz="3200" dirty="0" err="1">
                <a:uFill>
                  <a:solidFill/>
                </a:uFill>
                <a:latin typeface="Sketch Block Bold" panose="02000000000000000000" pitchFamily="50" charset="0"/>
                <a:ea typeface="+mn-ea"/>
                <a:cs typeface="+mn-cs"/>
                <a:sym typeface="Helvetica Light"/>
              </a:rPr>
              <a:t>Diener</a:t>
            </a:r>
            <a:endParaRPr sz="3200" dirty="0">
              <a:uFill>
                <a:solidFill/>
              </a:uFill>
              <a:latin typeface="Sketch Block Bold" panose="02000000000000000000" pitchFamily="50" charset="0"/>
              <a:ea typeface="+mn-ea"/>
              <a:cs typeface="+mn-cs"/>
              <a:sym typeface="Helvetica Light"/>
            </a:endParaRPr>
          </a:p>
          <a:p>
            <a:pPr lvl="0">
              <a:spcBef>
                <a:spcPts val="500"/>
              </a:spcBef>
              <a:defRPr sz="1800">
                <a:uFillTx/>
              </a:defRPr>
            </a:pPr>
            <a:r>
              <a:rPr sz="3200" dirty="0">
                <a:uFill>
                  <a:solidFill/>
                </a:uFill>
                <a:latin typeface="Sketch Block Bold" panose="02000000000000000000" pitchFamily="50" charset="0"/>
                <a:ea typeface="+mn-ea"/>
                <a:cs typeface="+mn-cs"/>
                <a:sym typeface="Helvetica Light"/>
              </a:rPr>
              <a:t>(American Psychological Association, 2005)</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p:cNvSpPr>
          <p:nvPr>
            <p:ph type="body" idx="1"/>
          </p:nvPr>
        </p:nvSpPr>
        <p:spPr>
          <a:xfrm>
            <a:off x="658939" y="-10043"/>
            <a:ext cx="11686922" cy="9125258"/>
          </a:xfrm>
          <a:prstGeom prst="rect">
            <a:avLst/>
          </a:prstGeom>
        </p:spPr>
        <p:txBody>
          <a:bodyPr lIns="0" tIns="0" rIns="0" bIns="0"/>
          <a:lstStyle/>
          <a:p>
            <a:pPr lvl="0">
              <a:buFont typeface="Trebuchet MS"/>
              <a:defRPr sz="1800">
                <a:uFillTx/>
              </a:defRPr>
            </a:pPr>
            <a:r>
              <a:rPr sz="3200" dirty="0">
                <a:uFill>
                  <a:solidFill/>
                </a:uFill>
                <a:latin typeface="Sketch Block Bold" panose="02000000000000000000" pitchFamily="50" charset="0"/>
              </a:rPr>
              <a:t>Books</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The happiness Advantage</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Shawn </a:t>
            </a:r>
            <a:r>
              <a:rPr sz="3200" dirty="0" err="1">
                <a:uFill>
                  <a:solidFill/>
                </a:uFill>
                <a:latin typeface="Sketch Block Bold" panose="02000000000000000000" pitchFamily="50" charset="0"/>
                <a:ea typeface="+mn-ea"/>
                <a:cs typeface="+mn-cs"/>
                <a:sym typeface="Helvetica Light"/>
              </a:rPr>
              <a:t>Achor</a:t>
            </a:r>
            <a:endParaRPr sz="3200" dirty="0">
              <a:uFill>
                <a:solidFill/>
              </a:uFill>
              <a:latin typeface="Sketch Block Bold" panose="02000000000000000000" pitchFamily="50" charset="0"/>
              <a:ea typeface="+mn-ea"/>
              <a:cs typeface="+mn-cs"/>
              <a:sym typeface="Helvetica Light"/>
            </a:endParaRP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Crown Business, 2010</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ISBN: 978-0307591548</a:t>
            </a:r>
          </a:p>
          <a:p>
            <a:pPr lvl="0">
              <a:spcBef>
                <a:spcPts val="500"/>
              </a:spcBef>
              <a:buFont typeface="Trebuchet MS"/>
              <a:defRPr sz="1800">
                <a:uFillTx/>
              </a:defRPr>
            </a:pPr>
            <a:endParaRPr sz="3200" dirty="0">
              <a:uFill>
                <a:solidFill/>
              </a:uFill>
              <a:latin typeface="Sketch Block Bold" panose="02000000000000000000" pitchFamily="50" charset="0"/>
              <a:ea typeface="+mn-ea"/>
              <a:cs typeface="+mn-cs"/>
              <a:sym typeface="Helvetica Light"/>
            </a:endParaRP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The Service Profit Chain</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James L. </a:t>
            </a:r>
            <a:r>
              <a:rPr sz="3200" dirty="0" err="1">
                <a:uFill>
                  <a:solidFill/>
                </a:uFill>
                <a:latin typeface="Sketch Block Bold" panose="02000000000000000000" pitchFamily="50" charset="0"/>
                <a:ea typeface="+mn-ea"/>
                <a:cs typeface="+mn-cs"/>
                <a:sym typeface="Helvetica Light"/>
              </a:rPr>
              <a:t>Heskett</a:t>
            </a:r>
            <a:r>
              <a:rPr sz="3200" dirty="0">
                <a:uFill>
                  <a:solidFill/>
                </a:uFill>
                <a:latin typeface="Sketch Block Bold" panose="02000000000000000000" pitchFamily="50" charset="0"/>
                <a:ea typeface="+mn-ea"/>
                <a:cs typeface="+mn-cs"/>
                <a:sym typeface="Helvetica Light"/>
              </a:rPr>
              <a:t>, W. Earl </a:t>
            </a:r>
            <a:r>
              <a:rPr sz="3200" dirty="0" err="1">
                <a:uFill>
                  <a:solidFill/>
                </a:uFill>
                <a:latin typeface="Sketch Block Bold" panose="02000000000000000000" pitchFamily="50" charset="0"/>
                <a:ea typeface="+mn-ea"/>
                <a:cs typeface="+mn-cs"/>
                <a:sym typeface="Helvetica Light"/>
              </a:rPr>
              <a:t>Sasser</a:t>
            </a:r>
            <a:r>
              <a:rPr sz="3200" dirty="0">
                <a:uFill>
                  <a:solidFill/>
                </a:uFill>
                <a:latin typeface="Sketch Block Bold" panose="02000000000000000000" pitchFamily="50" charset="0"/>
                <a:ea typeface="+mn-ea"/>
                <a:cs typeface="+mn-cs"/>
                <a:sym typeface="Helvetica Light"/>
              </a:rPr>
              <a:t> Jnr, Leonard A. Schlesinger</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Simon &amp; Schuster, 1997</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ISBN: 978-0684832562</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p:cNvSpPr>
          <p:nvPr>
            <p:ph type="title"/>
          </p:nvPr>
        </p:nvSpPr>
        <p:spPr>
          <a:prstGeom prst="rect">
            <a:avLst/>
          </a:prstGeom>
        </p:spPr>
        <p:txBody>
          <a:bodyPr/>
          <a:lstStyle/>
          <a:p>
            <a:pPr lvl="0">
              <a:defRPr sz="1800">
                <a:solidFill>
                  <a:srgbClr val="000000"/>
                </a:solidFill>
              </a:defRPr>
            </a:pPr>
            <a:r>
              <a:rPr sz="15000" dirty="0">
                <a:solidFill>
                  <a:srgbClr val="EE7501"/>
                </a:solidFill>
                <a:latin typeface="Sketch Block Bold" panose="02000000000000000000" pitchFamily="50" charset="0"/>
                <a:ea typeface="Helvetica"/>
                <a:cs typeface="Helvetica"/>
                <a:sym typeface="Helvetica"/>
              </a:rPr>
              <a:t>H</a:t>
            </a:r>
            <a:r>
              <a:rPr lang="nb-NO" sz="15000" dirty="0">
                <a:solidFill>
                  <a:srgbClr val="EE7501"/>
                </a:solidFill>
                <a:latin typeface="Sketch Block Bold" panose="02000000000000000000" pitchFamily="50" charset="0"/>
                <a:ea typeface="Helvetica"/>
                <a:cs typeface="Helvetica"/>
                <a:sym typeface="Helvetica"/>
              </a:rPr>
              <a:t>VORDAN</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skaper man gladere arbeidsplasser?</a:t>
            </a:r>
            <a:endParaRPr sz="8000" dirty="0">
              <a:latin typeface="Sketch Block Bold" panose="02000000000000000000" pitchFamily="50"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Arbeidsglede er noe vi </a:t>
            </a:r>
            <a:r>
              <a:rPr lang="nb-NO" sz="10000" dirty="0">
                <a:solidFill>
                  <a:srgbClr val="EE7501"/>
                </a:solidFill>
                <a:latin typeface="Sketch Block Bold" panose="02000000000000000000" pitchFamily="50" charset="0"/>
              </a:rPr>
              <a:t>gjør!</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19170381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651205" y="-14354"/>
            <a:ext cx="11702390" cy="9095914"/>
          </a:xfrm>
          <a:prstGeom prst="rect">
            <a:avLst/>
          </a:prstGeom>
        </p:spPr>
        <p:txBody>
          <a:bodyPr/>
          <a:lstStyle/>
          <a:p>
            <a:pPr lvl="0">
              <a:defRPr sz="1800">
                <a:solidFill>
                  <a:srgbClr val="000000"/>
                </a:solidFill>
              </a:defRPr>
            </a:pPr>
            <a:r>
              <a:rPr lang="nb-NO" sz="10000" dirty="0">
                <a:solidFill>
                  <a:srgbClr val="EE7502"/>
                </a:solidFill>
                <a:latin typeface="Sketch Block Bold" panose="02000000000000000000" pitchFamily="50" charset="0"/>
              </a:rPr>
              <a:t>Forskning</a:t>
            </a:r>
            <a:endParaRPr sz="10000" dirty="0">
              <a:solidFill>
                <a:srgbClr val="EE7502"/>
              </a:solidFill>
              <a:latin typeface="Sketch Block Bold" panose="02000000000000000000" pitchFamily="50" charset="0"/>
            </a:endParaRPr>
          </a:p>
          <a:p>
            <a:pPr lvl="0">
              <a:defRPr sz="1800">
                <a:solidFill>
                  <a:srgbClr val="000000"/>
                </a:solidFill>
              </a:defRPr>
            </a:pPr>
            <a:r>
              <a:rPr lang="nb-NO" sz="7500" dirty="0">
                <a:solidFill>
                  <a:srgbClr val="0E030A"/>
                </a:solidFill>
                <a:latin typeface="Sketch Block Bold" panose="02000000000000000000" pitchFamily="50" charset="0"/>
              </a:rPr>
              <a:t>Psykologi</a:t>
            </a:r>
            <a:endParaRPr sz="7500" dirty="0">
              <a:solidFill>
                <a:srgbClr val="0E030A"/>
              </a:solidFill>
              <a:latin typeface="Sketch Block Bold" panose="02000000000000000000" pitchFamily="50" charset="0"/>
            </a:endParaRPr>
          </a:p>
          <a:p>
            <a:pPr lvl="0">
              <a:defRPr sz="1800">
                <a:solidFill>
                  <a:srgbClr val="000000"/>
                </a:solidFill>
              </a:defRPr>
            </a:pPr>
            <a:r>
              <a:rPr sz="7500" dirty="0">
                <a:solidFill>
                  <a:srgbClr val="0E030A"/>
                </a:solidFill>
                <a:latin typeface="Sketch Block Bold" panose="02000000000000000000" pitchFamily="50" charset="0"/>
              </a:rPr>
              <a:t>So</a:t>
            </a:r>
            <a:r>
              <a:rPr lang="nb-NO" sz="7500" dirty="0">
                <a:solidFill>
                  <a:srgbClr val="0E030A"/>
                </a:solidFill>
                <a:latin typeface="Sketch Block Bold" panose="02000000000000000000" pitchFamily="50" charset="0"/>
              </a:rPr>
              <a:t>s</a:t>
            </a:r>
            <a:r>
              <a:rPr sz="7500" dirty="0" err="1">
                <a:solidFill>
                  <a:srgbClr val="0E030A"/>
                </a:solidFill>
                <a:latin typeface="Sketch Block Bold" panose="02000000000000000000" pitchFamily="50" charset="0"/>
              </a:rPr>
              <a:t>iolog</a:t>
            </a:r>
            <a:r>
              <a:rPr lang="nb-NO" sz="7500" dirty="0">
                <a:solidFill>
                  <a:srgbClr val="0E030A"/>
                </a:solidFill>
                <a:latin typeface="Sketch Block Bold" panose="02000000000000000000" pitchFamily="50" charset="0"/>
              </a:rPr>
              <a:t>i</a:t>
            </a:r>
            <a:endParaRPr sz="7500" dirty="0">
              <a:solidFill>
                <a:srgbClr val="0E030A"/>
              </a:solidFill>
              <a:latin typeface="Sketch Block Bold" panose="02000000000000000000" pitchFamily="50" charset="0"/>
            </a:endParaRPr>
          </a:p>
          <a:p>
            <a:pPr lvl="0">
              <a:defRPr sz="1800">
                <a:solidFill>
                  <a:srgbClr val="000000"/>
                </a:solidFill>
              </a:defRPr>
            </a:pPr>
            <a:r>
              <a:rPr sz="7500" dirty="0">
                <a:solidFill>
                  <a:srgbClr val="0E030A"/>
                </a:solidFill>
                <a:latin typeface="Sketch Block Bold" panose="02000000000000000000" pitchFamily="50" charset="0"/>
              </a:rPr>
              <a:t>Ne</a:t>
            </a:r>
            <a:r>
              <a:rPr lang="nb-NO" sz="7500" dirty="0" err="1">
                <a:solidFill>
                  <a:srgbClr val="0E030A"/>
                </a:solidFill>
                <a:latin typeface="Sketch Block Bold" panose="02000000000000000000" pitchFamily="50" charset="0"/>
              </a:rPr>
              <a:t>vrologi</a:t>
            </a:r>
            <a:br>
              <a:rPr sz="7500" dirty="0">
                <a:solidFill>
                  <a:srgbClr val="0E030A"/>
                </a:solidFill>
                <a:latin typeface="Sketch Block Bold" panose="02000000000000000000" pitchFamily="50" charset="0"/>
              </a:rPr>
            </a:br>
            <a:r>
              <a:rPr lang="nb-NO" sz="7500" dirty="0">
                <a:solidFill>
                  <a:srgbClr val="0E030A"/>
                </a:solidFill>
                <a:latin typeface="Sketch Block Bold" panose="02000000000000000000" pitchFamily="50" charset="0"/>
              </a:rPr>
              <a:t>Ledelse</a:t>
            </a:r>
            <a:endParaRPr sz="75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104607373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title"/>
          </p:nvPr>
        </p:nvSpPr>
        <p:spPr>
          <a:xfrm>
            <a:off x="651205" y="-1154845"/>
            <a:ext cx="11702390" cy="9084074"/>
          </a:xfrm>
          <a:prstGeom prst="rect">
            <a:avLst/>
          </a:prstGeom>
        </p:spPr>
        <p:txBody>
          <a:bodyPr/>
          <a:lstStyle/>
          <a:p>
            <a:pPr lvl="0">
              <a:defRPr sz="1800">
                <a:solidFill>
                  <a:srgbClr val="000000"/>
                </a:solidFill>
              </a:defRPr>
            </a:pPr>
            <a:r>
              <a:rPr sz="10000" dirty="0">
                <a:solidFill>
                  <a:srgbClr val="EE7501"/>
                </a:solidFill>
                <a:latin typeface="Sketch Block Bold" panose="02000000000000000000" pitchFamily="50" charset="0"/>
              </a:rPr>
              <a:t>Stop</a:t>
            </a:r>
            <a:r>
              <a:rPr lang="nb-NO" sz="10000" dirty="0">
                <a:solidFill>
                  <a:srgbClr val="EE7501"/>
                </a:solidFill>
                <a:latin typeface="Sketch Block Bold" panose="02000000000000000000" pitchFamily="50" charset="0"/>
              </a:rPr>
              <a:t>p</a:t>
            </a:r>
            <a:r>
              <a:rPr sz="10000" dirty="0">
                <a:solidFill>
                  <a:srgbClr val="0E030A"/>
                </a:solidFill>
                <a:latin typeface="Sketch Block Bold" panose="02000000000000000000" pitchFamily="50" charset="0"/>
              </a:rPr>
              <a:t> </a:t>
            </a:r>
          </a:p>
          <a:p>
            <a:pPr lvl="0">
              <a:defRPr sz="1800">
                <a:solidFill>
                  <a:srgbClr val="000000"/>
                </a:solidFill>
              </a:defRPr>
            </a:pPr>
            <a:r>
              <a:rPr sz="10000" dirty="0" err="1">
                <a:solidFill>
                  <a:srgbClr val="0E030A"/>
                </a:solidFill>
                <a:latin typeface="Sketch Block Bold" panose="02000000000000000000" pitchFamily="50" charset="0"/>
              </a:rPr>
              <a:t>negativ</a:t>
            </a:r>
            <a:r>
              <a:rPr sz="10000" dirty="0">
                <a:solidFill>
                  <a:srgbClr val="0E030A"/>
                </a:solidFill>
                <a:latin typeface="Sketch Block Bold" panose="02000000000000000000" pitchFamily="50" charset="0"/>
              </a:rPr>
              <a:t> </a:t>
            </a:r>
            <a:r>
              <a:rPr lang="nb-NO" sz="10000" dirty="0">
                <a:solidFill>
                  <a:srgbClr val="0E030A"/>
                </a:solidFill>
                <a:latin typeface="Sketch Block Bold" panose="02000000000000000000" pitchFamily="50" charset="0"/>
              </a:rPr>
              <a:t>oppførsel/atferd</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265594874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Sygeplejersker_fritlagt.png"/>
          <p:cNvPicPr/>
          <p:nvPr/>
        </p:nvPicPr>
        <p:blipFill>
          <a:blip r:embed="rId3">
            <a:extLst/>
          </a:blip>
          <a:stretch>
            <a:fillRect/>
          </a:stretch>
        </p:blipFill>
        <p:spPr>
          <a:xfrm>
            <a:off x="466332" y="-746125"/>
            <a:ext cx="12072136" cy="16096180"/>
          </a:xfrm>
          <a:prstGeom prst="rect">
            <a:avLst/>
          </a:prstGeom>
          <a:ln w="12700">
            <a:miter lim="400000"/>
          </a:ln>
        </p:spPr>
      </p:pic>
    </p:spTree>
    <p:extLst>
      <p:ext uri="{BB962C8B-B14F-4D97-AF65-F5344CB8AC3E}">
        <p14:creationId xmlns:p14="http://schemas.microsoft.com/office/powerpoint/2010/main" val="198205537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pasted-image.tif"/>
          <p:cNvPicPr/>
          <p:nvPr/>
        </p:nvPicPr>
        <p:blipFill>
          <a:blip r:embed="rId3">
            <a:alphaModFix amt="79678"/>
            <a:extLst/>
          </a:blip>
          <a:stretch>
            <a:fillRect/>
          </a:stretch>
        </p:blipFill>
        <p:spPr>
          <a:xfrm>
            <a:off x="-1" y="-1"/>
            <a:ext cx="13004801" cy="9753601"/>
          </a:xfrm>
          <a:prstGeom prst="rect">
            <a:avLst/>
          </a:prstGeom>
          <a:ln w="12700">
            <a:miter lim="400000"/>
          </a:ln>
        </p:spPr>
      </p:pic>
    </p:spTree>
    <p:extLst>
      <p:ext uri="{BB962C8B-B14F-4D97-AF65-F5344CB8AC3E}">
        <p14:creationId xmlns:p14="http://schemas.microsoft.com/office/powerpoint/2010/main" val="285824108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p:cNvSpPr>
          <p:nvPr>
            <p:ph type="title"/>
          </p:nvPr>
        </p:nvSpPr>
        <p:spPr>
          <a:prstGeom prst="rect">
            <a:avLst/>
          </a:prstGeom>
        </p:spPr>
        <p:txBody>
          <a:bodyPr/>
          <a:lstStyle/>
          <a:p>
            <a:pPr lvl="0">
              <a:defRPr sz="1800">
                <a:solidFill>
                  <a:srgbClr val="000000"/>
                </a:solidFill>
              </a:defRPr>
            </a:pPr>
            <a:r>
              <a:rPr lang="nb-NO" sz="8000" dirty="0">
                <a:solidFill>
                  <a:srgbClr val="0E030A"/>
                </a:solidFill>
                <a:latin typeface="Sketch Block Bold" panose="02000000000000000000" pitchFamily="50" charset="0"/>
              </a:rPr>
              <a:t>Ta</a:t>
            </a:r>
            <a:r>
              <a:rPr sz="8000" dirty="0">
                <a:solidFill>
                  <a:srgbClr val="0E030A"/>
                </a:solidFill>
                <a:latin typeface="Sketch Block Bold" panose="02000000000000000000" pitchFamily="50" charset="0"/>
              </a:rPr>
              <a:t> </a:t>
            </a:r>
            <a:r>
              <a:rPr lang="nb-NO" sz="8000" dirty="0">
                <a:solidFill>
                  <a:srgbClr val="EE7501"/>
                </a:solidFill>
                <a:latin typeface="Sketch Block Bold" panose="02000000000000000000" pitchFamily="50" charset="0"/>
              </a:rPr>
              <a:t>ansvar</a:t>
            </a:r>
            <a:r>
              <a:rPr sz="8000" dirty="0">
                <a:solidFill>
                  <a:srgbClr val="0E030A"/>
                </a:solidFill>
                <a:latin typeface="Sketch Block Bold" panose="02000000000000000000" pitchFamily="50" charset="0"/>
              </a:rPr>
              <a:t> for </a:t>
            </a:r>
            <a:r>
              <a:rPr lang="nb-NO" sz="8000" dirty="0">
                <a:solidFill>
                  <a:srgbClr val="0E030A"/>
                </a:solidFill>
                <a:latin typeface="Sketch Block Bold" panose="02000000000000000000" pitchFamily="50" charset="0"/>
              </a:rPr>
              <a:t>din arbeidsglede</a:t>
            </a:r>
            <a:endParaRPr sz="8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95019388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p:cNvSpPr>
          <p:nvPr>
            <p:ph type="title"/>
          </p:nvPr>
        </p:nvSpPr>
        <p:spPr>
          <a:xfrm>
            <a:off x="651205" y="-2514"/>
            <a:ext cx="11702390" cy="8459855"/>
          </a:xfrm>
          <a:prstGeom prst="rect">
            <a:avLst/>
          </a:prstGeom>
        </p:spPr>
        <p:txBody>
          <a:bodyPr/>
          <a:lstStyle/>
          <a:p>
            <a:pPr lvl="0">
              <a:defRPr sz="1800">
                <a:solidFill>
                  <a:srgbClr val="000000"/>
                </a:solidFill>
              </a:defRPr>
            </a:pPr>
            <a:r>
              <a:rPr lang="nb-NO" sz="10000" dirty="0">
                <a:solidFill>
                  <a:srgbClr val="EE7501"/>
                </a:solidFill>
                <a:latin typeface="Sketch Block Bold" panose="02000000000000000000" pitchFamily="50" charset="0"/>
              </a:rPr>
              <a:t>MEG</a:t>
            </a:r>
            <a:r>
              <a:rPr sz="10000" dirty="0">
                <a:solidFill>
                  <a:srgbClr val="0E030A"/>
                </a:solidFill>
                <a:latin typeface="Sketch Block Bold" panose="02000000000000000000" pitchFamily="50" charset="0"/>
              </a:rPr>
              <a:t> </a:t>
            </a:r>
            <a:r>
              <a:rPr lang="nb-NO" sz="10000" dirty="0">
                <a:solidFill>
                  <a:srgbClr val="0E030A"/>
                </a:solidFill>
                <a:latin typeface="Sketch Block Bold" panose="02000000000000000000" pitchFamily="50" charset="0"/>
              </a:rPr>
              <a:t>tid</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340574976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746844" y="2548248"/>
            <a:ext cx="11702390" cy="2911389"/>
          </a:xfrm>
          <a:prstGeom prst="rect">
            <a:avLst/>
          </a:prstGeom>
        </p:spPr>
        <p:txBody>
          <a:bodyPr/>
          <a:lstStyle/>
          <a:p>
            <a:pPr lvl="0">
              <a:defRPr sz="1800">
                <a:solidFill>
                  <a:srgbClr val="000000"/>
                </a:solidFill>
              </a:defRPr>
            </a:pPr>
            <a:r>
              <a:rPr lang="nb-NO" sz="9600" dirty="0">
                <a:solidFill>
                  <a:srgbClr val="0E030A"/>
                </a:solidFill>
                <a:latin typeface="Sketch Block Bold" panose="02000000000000000000" pitchFamily="50" charset="0"/>
              </a:rPr>
              <a:t>Vær </a:t>
            </a:r>
            <a:r>
              <a:rPr lang="nb-NO" sz="9600" dirty="0">
                <a:solidFill>
                  <a:srgbClr val="F38900"/>
                </a:solidFill>
                <a:latin typeface="Sketch Block Bold" panose="02000000000000000000" pitchFamily="50" charset="0"/>
              </a:rPr>
              <a:t>glad</a:t>
            </a:r>
            <a:r>
              <a:rPr lang="nb-NO" sz="9600" dirty="0">
                <a:solidFill>
                  <a:srgbClr val="0E030A"/>
                </a:solidFill>
                <a:latin typeface="Sketch Block Bold" panose="02000000000000000000" pitchFamily="50" charset="0"/>
              </a:rPr>
              <a:t> og </a:t>
            </a:r>
            <a:r>
              <a:rPr lang="nb-NO" sz="9600" dirty="0">
                <a:solidFill>
                  <a:srgbClr val="EE7501"/>
                </a:solidFill>
                <a:latin typeface="Sketch Block Bold" panose="02000000000000000000" pitchFamily="50" charset="0"/>
              </a:rPr>
              <a:t>optimistisk </a:t>
            </a:r>
            <a:r>
              <a:rPr lang="nb-NO" sz="9600" dirty="0">
                <a:solidFill>
                  <a:schemeClr val="bg1"/>
                </a:solidFill>
                <a:latin typeface="Sketch Block Bold" panose="02000000000000000000" pitchFamily="50" charset="0"/>
              </a:rPr>
              <a:t>s</a:t>
            </a:r>
            <a:r>
              <a:rPr sz="9600" dirty="0">
                <a:solidFill>
                  <a:schemeClr val="bg1"/>
                </a:solidFill>
                <a:latin typeface="Sketch Block Bold" panose="02000000000000000000" pitchFamily="50" charset="0"/>
              </a:rPr>
              <a:t>el</a:t>
            </a:r>
            <a:r>
              <a:rPr lang="nb-NO" sz="9600" dirty="0">
                <a:solidFill>
                  <a:schemeClr val="bg1"/>
                </a:solidFill>
                <a:latin typeface="Sketch Block Bold" panose="02000000000000000000" pitchFamily="50" charset="0"/>
              </a:rPr>
              <a:t>v!</a:t>
            </a:r>
            <a:endParaRPr sz="96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54405390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pPr lvl="0">
              <a:defRPr sz="1800"/>
            </a:pPr>
            <a:r>
              <a:rPr sz="6000"/>
              <a:t>Arlette Bentzen</a:t>
            </a:r>
          </a:p>
        </p:txBody>
      </p:sp>
      <p:sp>
        <p:nvSpPr>
          <p:cNvPr id="342" name="Shape 342"/>
          <p:cNvSpPr>
            <a:spLocks noGrp="1"/>
          </p:cNvSpPr>
          <p:nvPr>
            <p:ph type="body" idx="1"/>
          </p:nvPr>
        </p:nvSpPr>
        <p:spPr>
          <a:prstGeom prst="rect">
            <a:avLst/>
          </a:prstGeom>
        </p:spPr>
        <p:txBody>
          <a:bodyPr/>
          <a:lstStyle/>
          <a:p>
            <a:pPr lvl="0">
              <a:defRPr sz="1800">
                <a:uFillTx/>
              </a:defRPr>
            </a:pPr>
            <a:r>
              <a:rPr sz="4000">
                <a:uFill>
                  <a:solidFill/>
                </a:uFill>
              </a:rPr>
              <a:t>Kom til Arbejdsglæde nu i 2010</a:t>
            </a:r>
          </a:p>
          <a:p>
            <a:pPr lvl="0">
              <a:defRPr sz="1800">
                <a:uFillTx/>
              </a:defRPr>
            </a:pPr>
            <a:endParaRPr sz="4000">
              <a:uFill>
                <a:solidFill/>
              </a:uFill>
            </a:endParaRPr>
          </a:p>
          <a:p>
            <a:pPr lvl="0">
              <a:defRPr sz="1800">
                <a:uFillTx/>
              </a:defRPr>
            </a:pPr>
            <a:r>
              <a:rPr sz="4000">
                <a:uFill>
                  <a:solidFill/>
                </a:uFill>
              </a:rPr>
              <a:t>Rejsekonsulent, souschef, selvstændig. </a:t>
            </a:r>
          </a:p>
          <a:p>
            <a:pPr lvl="0">
              <a:defRPr sz="1800">
                <a:uFillTx/>
              </a:defRPr>
            </a:pPr>
            <a:endParaRPr sz="4000">
              <a:uFill>
                <a:solidFill/>
              </a:uFill>
            </a:endParaRPr>
          </a:p>
          <a:p>
            <a:pPr lvl="0">
              <a:defRPr sz="1800">
                <a:uFillTx/>
              </a:defRPr>
            </a:pPr>
            <a:r>
              <a:rPr sz="4000">
                <a:uFill>
                  <a:solidFill/>
                </a:uFill>
              </a:rPr>
              <a:t>Danseinstruktør, skiløber, yogafan og musikelsker. </a:t>
            </a:r>
          </a:p>
        </p:txBody>
      </p:sp>
      <p:pic>
        <p:nvPicPr>
          <p:cNvPr id="343" name="ingvarKamprat.jpg"/>
          <p:cNvPicPr/>
          <p:nvPr/>
        </p:nvPicPr>
        <p:blipFill>
          <a:blip r:embed="rId3">
            <a:extLst/>
          </a:blip>
          <a:srcRect t="3445" b="3445"/>
          <a:stretch>
            <a:fillRect/>
          </a:stretch>
        </p:blipFill>
        <p:spPr>
          <a:xfrm>
            <a:off x="-2073804" y="-1"/>
            <a:ext cx="15705279" cy="9753412"/>
          </a:xfrm>
          <a:prstGeom prst="rect">
            <a:avLst/>
          </a:prstGeom>
          <a:ln w="12700">
            <a:miter lim="400000"/>
          </a:ln>
        </p:spPr>
      </p:pic>
      <p:sp>
        <p:nvSpPr>
          <p:cNvPr id="344" name="Shape 344"/>
          <p:cNvSpPr/>
          <p:nvPr/>
        </p:nvSpPr>
        <p:spPr>
          <a:xfrm>
            <a:off x="666657" y="741143"/>
            <a:ext cx="6571550" cy="84296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defRPr sz="1800"/>
            </a:pPr>
            <a:r>
              <a:rPr sz="3600" i="1" dirty="0">
                <a:solidFill>
                  <a:srgbClr val="FFFFFF"/>
                </a:solidFill>
                <a:latin typeface="Sketch Block Bold" panose="02000000000000000000" pitchFamily="50" charset="0"/>
                <a:ea typeface="+mn-ea"/>
                <a:cs typeface="+mn-cs"/>
                <a:sym typeface="Helvetica Light"/>
              </a:rPr>
              <a:t>“</a:t>
            </a:r>
            <a:r>
              <a:rPr sz="4400" i="1" dirty="0">
                <a:solidFill>
                  <a:srgbClr val="FFFFFF"/>
                </a:solidFill>
                <a:latin typeface="Sketch Block Bold" panose="02000000000000000000" pitchFamily="50" charset="0"/>
                <a:ea typeface="+mn-ea"/>
                <a:cs typeface="+mn-cs"/>
                <a:sym typeface="Helvetica Light"/>
              </a:rPr>
              <a:t>Work should always be fun for all colleagues. We all only have one life. A third of life is work. Without </a:t>
            </a:r>
            <a:r>
              <a:rPr sz="4400" i="1" dirty="0">
                <a:solidFill>
                  <a:srgbClr val="EE7501"/>
                </a:solidFill>
                <a:latin typeface="Sketch Block Bold" panose="02000000000000000000" pitchFamily="50" charset="0"/>
                <a:ea typeface="+mn-ea"/>
                <a:cs typeface="+mn-cs"/>
                <a:sym typeface="Helvetica Light"/>
              </a:rPr>
              <a:t>fun </a:t>
            </a:r>
            <a:r>
              <a:rPr sz="4400" i="1" dirty="0">
                <a:solidFill>
                  <a:srgbClr val="FFFFFF"/>
                </a:solidFill>
                <a:latin typeface="Sketch Block Bold" panose="02000000000000000000" pitchFamily="50" charset="0"/>
                <a:ea typeface="+mn-ea"/>
                <a:cs typeface="+mn-cs"/>
                <a:sym typeface="Helvetica Light"/>
              </a:rPr>
              <a:t>work becomes hell.”</a:t>
            </a:r>
            <a:endParaRPr sz="4400" dirty="0">
              <a:solidFill>
                <a:srgbClr val="F8F8F8"/>
              </a:solidFill>
              <a:latin typeface="Sketch Block Bold" panose="02000000000000000000" pitchFamily="50" charset="0"/>
            </a:endParaRPr>
          </a:p>
          <a:p>
            <a:pPr lvl="0">
              <a:defRPr sz="1800"/>
            </a:pPr>
            <a:endParaRPr sz="4400" dirty="0">
              <a:solidFill>
                <a:srgbClr val="FFFFFF"/>
              </a:solidFill>
              <a:latin typeface="Sketch Block Bold" panose="02000000000000000000" pitchFamily="50" charset="0"/>
              <a:ea typeface="+mn-ea"/>
              <a:cs typeface="+mn-cs"/>
              <a:sym typeface="Helvetica Light"/>
            </a:endParaRPr>
          </a:p>
          <a:p>
            <a:pPr lvl="0">
              <a:defRPr sz="1800"/>
            </a:pPr>
            <a:r>
              <a:rPr sz="4400" dirty="0">
                <a:solidFill>
                  <a:srgbClr val="FFFFFF"/>
                </a:solidFill>
                <a:latin typeface="Sketch Block Bold" panose="02000000000000000000" pitchFamily="50" charset="0"/>
                <a:ea typeface="+mn-ea"/>
                <a:cs typeface="+mn-cs"/>
                <a:sym typeface="Helvetica Light"/>
              </a:rPr>
              <a:t>- Ingvar </a:t>
            </a:r>
            <a:r>
              <a:rPr sz="4400" dirty="0" err="1">
                <a:solidFill>
                  <a:srgbClr val="FFFFFF"/>
                </a:solidFill>
                <a:latin typeface="Sketch Block Bold" panose="02000000000000000000" pitchFamily="50" charset="0"/>
                <a:ea typeface="+mn-ea"/>
                <a:cs typeface="+mn-cs"/>
                <a:sym typeface="Helvetica Light"/>
              </a:rPr>
              <a:t>Kamprad</a:t>
            </a:r>
            <a:r>
              <a:rPr sz="4400" dirty="0">
                <a:solidFill>
                  <a:srgbClr val="FFFFFF"/>
                </a:solidFill>
                <a:latin typeface="Sketch Block Bold" panose="02000000000000000000" pitchFamily="50" charset="0"/>
                <a:ea typeface="+mn-ea"/>
                <a:cs typeface="+mn-cs"/>
                <a:sym typeface="Helvetica Light"/>
              </a:rPr>
              <a:t>, IKEA</a:t>
            </a:r>
          </a:p>
        </p:txBody>
      </p:sp>
    </p:spTree>
    <p:extLst>
      <p:ext uri="{BB962C8B-B14F-4D97-AF65-F5344CB8AC3E}">
        <p14:creationId xmlns:p14="http://schemas.microsoft.com/office/powerpoint/2010/main" val="307836243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p:cNvSpPr>
          <p:nvPr>
            <p:ph type="title"/>
          </p:nvPr>
        </p:nvSpPr>
        <p:spPr>
          <a:xfrm>
            <a:off x="651205" y="-2514"/>
            <a:ext cx="11702390" cy="8449536"/>
          </a:xfrm>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Husk </a:t>
            </a:r>
            <a:r>
              <a:rPr sz="10000" dirty="0">
                <a:solidFill>
                  <a:srgbClr val="0E030A"/>
                </a:solidFill>
                <a:latin typeface="Sketch Block Bold" panose="02000000000000000000" pitchFamily="50" charset="0"/>
              </a:rPr>
              <a:t>3</a:t>
            </a:r>
            <a:r>
              <a:rPr sz="10000" dirty="0">
                <a:solidFill>
                  <a:srgbClr val="EE7501"/>
                </a:solidFill>
                <a:latin typeface="Sketch Block Bold" panose="02000000000000000000" pitchFamily="50" charset="0"/>
              </a:rPr>
              <a:t> </a:t>
            </a:r>
          </a:p>
          <a:p>
            <a:pPr lvl="0">
              <a:defRPr sz="1800">
                <a:solidFill>
                  <a:srgbClr val="000000"/>
                </a:solidFill>
              </a:defRPr>
            </a:pPr>
            <a:r>
              <a:rPr lang="nb-NO" sz="10000" dirty="0">
                <a:solidFill>
                  <a:srgbClr val="EE7501"/>
                </a:solidFill>
                <a:latin typeface="Sketch Block Bold" panose="02000000000000000000" pitchFamily="50" charset="0"/>
              </a:rPr>
              <a:t>G</a:t>
            </a:r>
            <a:r>
              <a:rPr sz="10000" dirty="0">
                <a:solidFill>
                  <a:srgbClr val="EE7501"/>
                </a:solidFill>
                <a:latin typeface="Sketch Block Bold" panose="02000000000000000000" pitchFamily="50" charset="0"/>
              </a:rPr>
              <a:t>o</a:t>
            </a:r>
            <a:r>
              <a:rPr lang="nb-NO" sz="10000" dirty="0">
                <a:solidFill>
                  <a:srgbClr val="EE7501"/>
                </a:solidFill>
                <a:latin typeface="Sketch Block Bold" panose="02000000000000000000" pitchFamily="50" charset="0"/>
              </a:rPr>
              <a:t>de ting</a:t>
            </a:r>
            <a:endParaRPr sz="10000" dirty="0">
              <a:solidFill>
                <a:srgbClr val="EE7501"/>
              </a:solidFill>
              <a:latin typeface="Sketch Block Bold" panose="02000000000000000000" pitchFamily="50" charset="0"/>
            </a:endParaRPr>
          </a:p>
          <a:p>
            <a:pPr lvl="0">
              <a:defRPr sz="1800">
                <a:solidFill>
                  <a:srgbClr val="000000"/>
                </a:solidFill>
              </a:defRPr>
            </a:pPr>
            <a:r>
              <a:rPr lang="nb-NO" sz="10000" dirty="0">
                <a:solidFill>
                  <a:srgbClr val="0E030A"/>
                </a:solidFill>
                <a:latin typeface="Sketch Block Bold" panose="02000000000000000000" pitchFamily="50" charset="0"/>
              </a:rPr>
              <a:t>hver dag</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258858969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p:cNvSpPr>
          <p:nvPr>
            <p:ph type="title"/>
          </p:nvPr>
        </p:nvSpPr>
        <p:spPr>
          <a:xfrm>
            <a:off x="654214" y="2939043"/>
            <a:ext cx="11702390" cy="2901319"/>
          </a:xfrm>
          <a:prstGeom prst="rect">
            <a:avLst/>
          </a:prstGeom>
        </p:spPr>
        <p:txBody>
          <a:bodyPr/>
          <a:lstStyle/>
          <a:p>
            <a:pPr lvl="0">
              <a:defRPr sz="1800">
                <a:solidFill>
                  <a:srgbClr val="000000"/>
                </a:solidFill>
              </a:defRPr>
            </a:pPr>
            <a:r>
              <a:rPr lang="nb-NO" sz="9600" dirty="0">
                <a:solidFill>
                  <a:srgbClr val="0E030A"/>
                </a:solidFill>
                <a:latin typeface="Sketch Block Bold" panose="02000000000000000000" pitchFamily="50" charset="0"/>
              </a:rPr>
              <a:t>Uventet </a:t>
            </a:r>
            <a:r>
              <a:rPr lang="nb-NO" sz="9600" dirty="0">
                <a:solidFill>
                  <a:srgbClr val="F38900"/>
                </a:solidFill>
                <a:latin typeface="Sketch Block Bold" panose="02000000000000000000" pitchFamily="50" charset="0"/>
              </a:rPr>
              <a:t>vennlighet</a:t>
            </a:r>
            <a:br>
              <a:rPr lang="nb-NO" sz="8000" dirty="0">
                <a:solidFill>
                  <a:srgbClr val="0E030A"/>
                </a:solidFill>
                <a:latin typeface="Sketch Block Bold" panose="02000000000000000000" pitchFamily="50" charset="0"/>
              </a:rPr>
            </a:br>
            <a:endParaRPr sz="8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336598078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dmorgen-video.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9310" y="992946"/>
            <a:ext cx="12946180" cy="7767708"/>
          </a:xfrm>
          <a:prstGeom prst="rect">
            <a:avLst/>
          </a:prstGeom>
        </p:spPr>
      </p:pic>
    </p:spTree>
    <p:extLst>
      <p:ext uri="{BB962C8B-B14F-4D97-AF65-F5344CB8AC3E}">
        <p14:creationId xmlns:p14="http://schemas.microsoft.com/office/powerpoint/2010/main" val="24590406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0E0E0">
                <a:alpha val="0"/>
              </a:srgbClr>
            </a:gs>
            <a:gs pos="100000">
              <a:srgbClr val="FFFFFF"/>
            </a:gs>
          </a:gsLst>
          <a:lin ang="2700000" scaled="0"/>
        </a:gradFill>
        <a:effectLst/>
      </p:bgPr>
    </p:bg>
    <p:spTree>
      <p:nvGrpSpPr>
        <p:cNvPr id="1" name=""/>
        <p:cNvGrpSpPr/>
        <p:nvPr/>
      </p:nvGrpSpPr>
      <p:grpSpPr>
        <a:xfrm>
          <a:off x="0" y="0"/>
          <a:ext cx="0" cy="0"/>
          <a:chOff x="0" y="0"/>
          <a:chExt cx="0" cy="0"/>
        </a:xfrm>
      </p:grpSpPr>
      <p:sp>
        <p:nvSpPr>
          <p:cNvPr id="169" name="Shape 169"/>
          <p:cNvSpPr/>
          <p:nvPr/>
        </p:nvSpPr>
        <p:spPr>
          <a:xfrm>
            <a:off x="-1337735" y="9082285"/>
            <a:ext cx="15189203" cy="2150535"/>
          </a:xfrm>
          <a:prstGeom prst="rect">
            <a:avLst/>
          </a:prstGeom>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70" name="Hænder_op2-small-filtered.jpeg"/>
          <p:cNvPicPr/>
          <p:nvPr/>
        </p:nvPicPr>
        <p:blipFill>
          <a:blip r:embed="rId3">
            <a:extLst/>
          </a:blip>
          <a:stretch>
            <a:fillRect/>
          </a:stretch>
        </p:blipFill>
        <p:spPr>
          <a:xfrm>
            <a:off x="-3886352" y="-1879577"/>
            <a:ext cx="18431488" cy="12289159"/>
          </a:xfrm>
          <a:prstGeom prst="rect">
            <a:avLst/>
          </a:prstGeom>
          <a:ln w="25400">
            <a:miter lim="400000"/>
          </a:ln>
          <a:effectLst>
            <a:reflection stA="82330" endPos="40000" dir="5400000" sy="-100000" algn="bl" rotWithShape="0"/>
          </a:effectLst>
        </p:spPr>
      </p:pic>
      <p:sp>
        <p:nvSpPr>
          <p:cNvPr id="171" name="Shape 171"/>
          <p:cNvSpPr>
            <a:spLocks noGrp="1"/>
          </p:cNvSpPr>
          <p:nvPr>
            <p:ph type="title" idx="4294967295"/>
          </p:nvPr>
        </p:nvSpPr>
        <p:spPr>
          <a:xfrm>
            <a:off x="-121644" y="40135"/>
            <a:ext cx="12757020" cy="8449734"/>
          </a:xfrm>
          <a:prstGeom prst="rect">
            <a:avLst/>
          </a:prstGeom>
        </p:spPr>
        <p:txBody>
          <a:bodyPr>
            <a:normAutofit/>
          </a:bodyPr>
          <a:lstStyle/>
          <a:p>
            <a:pPr lvl="0" algn="ctr" defTabSz="584200">
              <a:lnSpc>
                <a:spcPct val="90000"/>
              </a:lnSpc>
              <a:defRPr sz="1800">
                <a:uFillTx/>
              </a:defRPr>
            </a:pPr>
            <a:r>
              <a:rPr lang="nb-NO" sz="23000" dirty="0">
                <a:solidFill>
                  <a:srgbClr val="EE7501"/>
                </a:solidFill>
                <a:latin typeface="Sketch Block Bold" panose="02000000000000000000" pitchFamily="50" charset="0"/>
                <a:ea typeface="Helvetica"/>
                <a:cs typeface="Helvetica"/>
                <a:sym typeface="Helvetica"/>
              </a:rPr>
              <a:t>SPØR</a:t>
            </a:r>
            <a:r>
              <a:rPr sz="18000" dirty="0">
                <a:solidFill>
                  <a:srgbClr val="EE7501"/>
                </a:solidFill>
                <a:latin typeface="Sketch Block Bold" panose="02000000000000000000" pitchFamily="50" charset="0"/>
                <a:ea typeface="Helvetica"/>
                <a:cs typeface="Helvetica"/>
                <a:sym typeface="Helvetica"/>
              </a:rPr>
              <a:t> </a:t>
            </a:r>
          </a:p>
          <a:p>
            <a:pPr lvl="0" algn="ctr" defTabSz="584200">
              <a:lnSpc>
                <a:spcPct val="90000"/>
              </a:lnSpc>
              <a:defRPr sz="1800">
                <a:uFillTx/>
              </a:defRPr>
            </a:pPr>
            <a:r>
              <a:rPr lang="nb-NO" sz="8000" dirty="0">
                <a:solidFill>
                  <a:srgbClr val="FFFFFF"/>
                </a:solidFill>
                <a:latin typeface="Sketch Block Bold" panose="02000000000000000000" pitchFamily="50" charset="0"/>
                <a:ea typeface="+mn-ea"/>
                <a:cs typeface="+mn-cs"/>
                <a:sym typeface="Helvetica Light"/>
              </a:rPr>
              <a:t>M</a:t>
            </a:r>
            <a:r>
              <a:rPr sz="8000" dirty="0">
                <a:solidFill>
                  <a:srgbClr val="FFFFFF"/>
                </a:solidFill>
                <a:latin typeface="Sketch Block Bold" panose="02000000000000000000" pitchFamily="50" charset="0"/>
                <a:ea typeface="+mn-ea"/>
                <a:cs typeface="+mn-cs"/>
                <a:sym typeface="Helvetica Light"/>
              </a:rPr>
              <a:t>e</a:t>
            </a:r>
            <a:r>
              <a:rPr lang="nb-NO" sz="8000" dirty="0">
                <a:solidFill>
                  <a:srgbClr val="FFFFFF"/>
                </a:solidFill>
                <a:latin typeface="Sketch Block Bold" panose="02000000000000000000" pitchFamily="50" charset="0"/>
                <a:ea typeface="+mn-ea"/>
                <a:cs typeface="+mn-cs"/>
                <a:sym typeface="Helvetica Light"/>
              </a:rPr>
              <a:t>g om hva som helst</a:t>
            </a:r>
            <a:endParaRPr sz="8000" dirty="0">
              <a:solidFill>
                <a:srgbClr val="FFFFFF"/>
              </a:solidFill>
              <a:latin typeface="Sketch Block Bold" panose="02000000000000000000" pitchFamily="50" charset="0"/>
              <a:ea typeface="+mn-ea"/>
              <a:cs typeface="+mn-cs"/>
              <a:sym typeface="Helvetica Light"/>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608233" y="2184665"/>
            <a:ext cx="11702390" cy="3730632"/>
          </a:xfrm>
          <a:prstGeom prst="rect">
            <a:avLst/>
          </a:prstGeom>
        </p:spPr>
        <p:txBody>
          <a:bodyPr/>
          <a:lstStyle/>
          <a:p>
            <a:pPr lvl="0">
              <a:defRPr sz="1800">
                <a:solidFill>
                  <a:srgbClr val="000000"/>
                </a:solidFill>
              </a:defRPr>
            </a:pPr>
            <a:r>
              <a:rPr lang="nb-NO" sz="8000" dirty="0">
                <a:solidFill>
                  <a:srgbClr val="F38900"/>
                </a:solidFill>
                <a:latin typeface="Sketch Block Bold" panose="02000000000000000000" pitchFamily="50" charset="0"/>
              </a:rPr>
              <a:t>Ros</a:t>
            </a:r>
            <a:r>
              <a:rPr lang="nb-NO" sz="8000" dirty="0">
                <a:solidFill>
                  <a:srgbClr val="0E030A"/>
                </a:solidFill>
                <a:latin typeface="Sketch Block Bold" panose="02000000000000000000" pitchFamily="50" charset="0"/>
              </a:rPr>
              <a:t> og </a:t>
            </a:r>
            <a:r>
              <a:rPr lang="nb-NO" sz="8000" dirty="0">
                <a:solidFill>
                  <a:srgbClr val="EE7501"/>
                </a:solidFill>
                <a:latin typeface="Sketch Block Bold" panose="02000000000000000000" pitchFamily="50" charset="0"/>
              </a:rPr>
              <a:t>anerkjennelse </a:t>
            </a:r>
            <a:endParaRPr sz="80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324436977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xfrm>
            <a:off x="732485" y="-910233"/>
            <a:ext cx="11702390" cy="8483138"/>
          </a:xfrm>
          <a:prstGeom prst="rect">
            <a:avLst/>
          </a:prstGeom>
        </p:spPr>
        <p:txBody>
          <a:bodyPr/>
          <a:lstStyle/>
          <a:p>
            <a:pPr lvl="0" algn="l">
              <a:defRPr sz="1800">
                <a:solidFill>
                  <a:srgbClr val="000000"/>
                </a:solidFill>
              </a:defRPr>
            </a:pPr>
            <a:r>
              <a:rPr lang="nb-NO" sz="5400" dirty="0">
                <a:solidFill>
                  <a:srgbClr val="0E030A"/>
                </a:solidFill>
                <a:latin typeface="Sketch Block Bold" panose="02000000000000000000" pitchFamily="50" charset="0"/>
              </a:rPr>
              <a:t>1. Anerkjennelse </a:t>
            </a:r>
            <a:r>
              <a:rPr lang="nb-NO" sz="5400" dirty="0">
                <a:solidFill>
                  <a:srgbClr val="F38900"/>
                </a:solidFill>
                <a:latin typeface="Sketch Block Bold" panose="02000000000000000000" pitchFamily="50" charset="0"/>
              </a:rPr>
              <a:t>føles</a:t>
            </a:r>
            <a:r>
              <a:rPr lang="nb-NO" sz="5400" dirty="0">
                <a:solidFill>
                  <a:srgbClr val="0E030A"/>
                </a:solidFill>
                <a:latin typeface="Sketch Block Bold" panose="02000000000000000000" pitchFamily="50" charset="0"/>
              </a:rPr>
              <a:t> godt</a:t>
            </a:r>
            <a:br>
              <a:rPr lang="nb-NO" sz="5400" dirty="0">
                <a:solidFill>
                  <a:srgbClr val="0E030A"/>
                </a:solidFill>
                <a:latin typeface="Sketch Block Bold" panose="02000000000000000000" pitchFamily="50" charset="0"/>
              </a:rPr>
            </a:br>
            <a:br>
              <a:rPr lang="nb-NO" sz="5400" dirty="0">
                <a:solidFill>
                  <a:srgbClr val="0E030A"/>
                </a:solidFill>
                <a:latin typeface="Sketch Block Bold" panose="02000000000000000000" pitchFamily="50" charset="0"/>
              </a:rPr>
            </a:br>
            <a:r>
              <a:rPr lang="nb-NO" sz="5400" dirty="0">
                <a:solidFill>
                  <a:srgbClr val="0E030A"/>
                </a:solidFill>
                <a:latin typeface="Sketch Block Bold" panose="02000000000000000000" pitchFamily="50" charset="0"/>
              </a:rPr>
              <a:t>2. Ros viser at jobben vi gjør er </a:t>
            </a:r>
            <a:r>
              <a:rPr lang="nb-NO" sz="5400" dirty="0">
                <a:solidFill>
                  <a:srgbClr val="F38900"/>
                </a:solidFill>
                <a:latin typeface="Sketch Block Bold" panose="02000000000000000000" pitchFamily="50" charset="0"/>
              </a:rPr>
              <a:t>viktig</a:t>
            </a:r>
            <a:r>
              <a:rPr lang="nb-NO" sz="5400" dirty="0">
                <a:solidFill>
                  <a:srgbClr val="0E030A"/>
                </a:solidFill>
                <a:latin typeface="Sketch Block Bold" panose="02000000000000000000" pitchFamily="50" charset="0"/>
              </a:rPr>
              <a:t> og at vi gjør en </a:t>
            </a:r>
            <a:r>
              <a:rPr lang="nb-NO" sz="5400" dirty="0">
                <a:solidFill>
                  <a:srgbClr val="F38900"/>
                </a:solidFill>
                <a:latin typeface="Sketch Block Bold" panose="02000000000000000000" pitchFamily="50" charset="0"/>
              </a:rPr>
              <a:t>forskjell</a:t>
            </a:r>
            <a:br>
              <a:rPr lang="nb-NO" sz="5400" dirty="0">
                <a:solidFill>
                  <a:srgbClr val="F38900"/>
                </a:solidFill>
                <a:latin typeface="Sketch Block Bold" panose="02000000000000000000" pitchFamily="50" charset="0"/>
              </a:rPr>
            </a:br>
            <a:br>
              <a:rPr lang="nb-NO" sz="5400" dirty="0">
                <a:solidFill>
                  <a:srgbClr val="F38900"/>
                </a:solidFill>
                <a:latin typeface="Sketch Block Bold" panose="02000000000000000000" pitchFamily="50" charset="0"/>
              </a:rPr>
            </a:br>
            <a:r>
              <a:rPr lang="nb-NO" sz="5400" dirty="0">
                <a:solidFill>
                  <a:schemeClr val="bg1"/>
                </a:solidFill>
                <a:latin typeface="Sketch Block Bold" panose="02000000000000000000" pitchFamily="50" charset="0"/>
              </a:rPr>
              <a:t>3.</a:t>
            </a:r>
            <a:r>
              <a:rPr lang="nb-NO" sz="5400" dirty="0">
                <a:solidFill>
                  <a:srgbClr val="F38900"/>
                </a:solidFill>
                <a:latin typeface="Sketch Block Bold" panose="02000000000000000000" pitchFamily="50" charset="0"/>
              </a:rPr>
              <a:t> Ros</a:t>
            </a:r>
            <a:r>
              <a:rPr lang="nb-NO" sz="5400" dirty="0">
                <a:solidFill>
                  <a:schemeClr val="bg1"/>
                </a:solidFill>
                <a:latin typeface="Sketch Block Bold" panose="02000000000000000000" pitchFamily="50" charset="0"/>
              </a:rPr>
              <a:t> skaper bedre relasjoner</a:t>
            </a:r>
            <a:endParaRPr sz="10000" dirty="0">
              <a:latin typeface="Sketch Block Bold" panose="02000000000000000000" pitchFamily="50" charset="0"/>
            </a:endParaRPr>
          </a:p>
        </p:txBody>
      </p:sp>
    </p:spTree>
    <p:extLst>
      <p:ext uri="{BB962C8B-B14F-4D97-AF65-F5344CB8AC3E}">
        <p14:creationId xmlns:p14="http://schemas.microsoft.com/office/powerpoint/2010/main" val="2794320477"/>
      </p:ext>
    </p:extLst>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746844" y="774337"/>
            <a:ext cx="12257956" cy="6353717"/>
          </a:xfrm>
          <a:prstGeom prst="rect">
            <a:avLst/>
          </a:prstGeom>
        </p:spPr>
        <p:txBody>
          <a:bodyPr/>
          <a:lstStyle/>
          <a:p>
            <a:pPr algn="l"/>
            <a:br>
              <a:rPr lang="nb-NO" sz="8000" dirty="0">
                <a:solidFill>
                  <a:srgbClr val="0E030A"/>
                </a:solidFill>
                <a:latin typeface="Sketch Block Bold" panose="02000000000000000000" pitchFamily="50" charset="0"/>
              </a:rPr>
            </a:br>
            <a:br>
              <a:rPr lang="nb-NO" sz="8000" dirty="0">
                <a:solidFill>
                  <a:srgbClr val="0E030A"/>
                </a:solidFill>
                <a:latin typeface="Sketch Block Bold" panose="02000000000000000000" pitchFamily="50" charset="0"/>
              </a:rPr>
            </a:br>
            <a:r>
              <a:rPr lang="nb-NO" sz="8000" dirty="0">
                <a:solidFill>
                  <a:srgbClr val="0E030A"/>
                </a:solidFill>
                <a:latin typeface="Sketch Block Bold" panose="02000000000000000000" pitchFamily="50" charset="0"/>
              </a:rPr>
              <a:t>Hva gjør </a:t>
            </a:r>
            <a:r>
              <a:rPr lang="nb-NO" sz="8000" dirty="0">
                <a:solidFill>
                  <a:srgbClr val="F38900"/>
                </a:solidFill>
                <a:latin typeface="Sketch Block Bold" panose="02000000000000000000" pitchFamily="50" charset="0"/>
              </a:rPr>
              <a:t>ros</a:t>
            </a:r>
            <a:r>
              <a:rPr lang="nb-NO" sz="8000" dirty="0">
                <a:solidFill>
                  <a:srgbClr val="0E030A"/>
                </a:solidFill>
                <a:latin typeface="Sketch Block Bold" panose="02000000000000000000" pitchFamily="50" charset="0"/>
              </a:rPr>
              <a:t> ved oss i en arbeidssituasjon?</a:t>
            </a:r>
            <a:br>
              <a:rPr lang="nb-NO" sz="8000" dirty="0">
                <a:solidFill>
                  <a:srgbClr val="0E030A"/>
                </a:solidFill>
                <a:latin typeface="Sketch Block Bold" panose="02000000000000000000" pitchFamily="50" charset="0"/>
              </a:rPr>
            </a:br>
            <a:br>
              <a:rPr lang="nb-NO" sz="8000" dirty="0">
                <a:solidFill>
                  <a:srgbClr val="0E030A"/>
                </a:solidFill>
                <a:latin typeface="Sketch Block Bold" panose="02000000000000000000" pitchFamily="50" charset="0"/>
              </a:rPr>
            </a:br>
            <a:br>
              <a:rPr lang="nb-NO" sz="8000" dirty="0">
                <a:solidFill>
                  <a:srgbClr val="0E030A"/>
                </a:solidFill>
                <a:latin typeface="Sketch Block Bold" panose="02000000000000000000" pitchFamily="50" charset="0"/>
              </a:rPr>
            </a:br>
            <a:endParaRPr sz="20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418244222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4632960" y="737751"/>
            <a:ext cx="6116320"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8800" b="0" i="0" u="none" strike="noStrike" cap="none" spc="0" normalizeH="0" baseline="0" dirty="0">
                <a:ln>
                  <a:noFill/>
                </a:ln>
                <a:solidFill>
                  <a:srgbClr val="EE7501"/>
                </a:solidFill>
                <a:effectLst/>
                <a:uFillTx/>
                <a:latin typeface="Sketch Block Bold" panose="02000000000000000000" pitchFamily="50" charset="0"/>
                <a:sym typeface="Helvetica"/>
              </a:rPr>
              <a:t>3</a:t>
            </a:r>
            <a:r>
              <a:rPr kumimoji="0" lang="nb-NO" sz="8800" b="0" i="0" u="none" strike="noStrike" cap="none" spc="0" normalizeH="0" baseline="0" dirty="0">
                <a:ln>
                  <a:noFill/>
                </a:ln>
                <a:solidFill>
                  <a:srgbClr val="000000"/>
                </a:solidFill>
                <a:effectLst/>
                <a:uFillTx/>
                <a:latin typeface="Sketch Block Bold" panose="02000000000000000000" pitchFamily="50" charset="0"/>
                <a:sym typeface="Helvetica"/>
              </a:rPr>
              <a:t> min.</a:t>
            </a:r>
          </a:p>
        </p:txBody>
      </p:sp>
      <p:sp>
        <p:nvSpPr>
          <p:cNvPr id="4" name="TekstSylinder 3"/>
          <p:cNvSpPr txBox="1"/>
          <p:nvPr/>
        </p:nvSpPr>
        <p:spPr>
          <a:xfrm>
            <a:off x="0" y="9022079"/>
            <a:ext cx="1320800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latinLnBrk="1" hangingPunct="0"/>
            <a:r>
              <a:rPr lang="nb-NO" sz="1600" dirty="0">
                <a:solidFill>
                  <a:srgbClr val="000000"/>
                </a:solidFill>
                <a:hlinkClick r:id="rId3"/>
              </a:rPr>
              <a:t>https://www.ted.com/talks/dan_pink_on_motivation?utm_source=tedcomshare&amp;utm_medium=referral&amp;utm_campaign=tedspread</a:t>
            </a:r>
            <a:r>
              <a:rPr lang="nb-NO" sz="1600" dirty="0">
                <a:solidFill>
                  <a:srgbClr val="000000"/>
                </a:solidFill>
              </a:rPr>
              <a:t> </a:t>
            </a:r>
          </a:p>
          <a:p>
            <a:pPr algn="ctr" rtl="0" latinLnBrk="1" hangingPunct="0"/>
            <a:r>
              <a:rPr lang="nb-NO" sz="1600" dirty="0">
                <a:solidFill>
                  <a:srgbClr val="000000"/>
                </a:solidFill>
                <a:hlinkClick r:id="rId4"/>
              </a:rPr>
              <a:t>https://en.wikipedia.org/wiki/Candle_problem</a:t>
            </a:r>
            <a:r>
              <a:rPr lang="nb-NO" sz="1600" dirty="0">
                <a:solidFill>
                  <a:srgbClr val="000000"/>
                </a:solidFill>
              </a:rPr>
              <a:t> </a:t>
            </a:r>
          </a:p>
          <a:p>
            <a:pPr algn="l" rtl="0" latinLnBrk="1" hangingPunct="0"/>
            <a:endParaRPr lang="nb-NO" sz="1600" dirty="0">
              <a:solidFill>
                <a:srgbClr val="000000"/>
              </a:solidFill>
            </a:endParaRPr>
          </a:p>
        </p:txBody>
      </p:sp>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74" y="2321772"/>
            <a:ext cx="10058400" cy="5664040"/>
          </a:xfrm>
          <a:prstGeom prst="rect">
            <a:avLst/>
          </a:prstGeom>
        </p:spPr>
      </p:pic>
      <p:pic>
        <p:nvPicPr>
          <p:cNvPr id="7"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6063" y="2321772"/>
            <a:ext cx="6328423" cy="6134130"/>
          </a:xfrm>
          <a:prstGeom prst="rect">
            <a:avLst/>
          </a:prstGeom>
        </p:spPr>
      </p:pic>
    </p:spTree>
    <p:extLst>
      <p:ext uri="{BB962C8B-B14F-4D97-AF65-F5344CB8AC3E}">
        <p14:creationId xmlns:p14="http://schemas.microsoft.com/office/powerpoint/2010/main" val="20687514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624924" y="1755768"/>
            <a:ext cx="11702390" cy="3730632"/>
          </a:xfrm>
          <a:prstGeom prst="rect">
            <a:avLst/>
          </a:prstGeom>
        </p:spPr>
        <p:txBody>
          <a:bodyPr/>
          <a:lstStyle/>
          <a:p>
            <a:pPr algn="l"/>
            <a:r>
              <a:rPr lang="nb-NO" sz="4000" i="1" dirty="0">
                <a:solidFill>
                  <a:schemeClr val="bg1"/>
                </a:solidFill>
                <a:latin typeface="Sketch Block Bold" panose="02000000000000000000" pitchFamily="50" charset="0"/>
                <a:ea typeface="Lucida Grande"/>
                <a:cs typeface="Lucida Grande"/>
                <a:sym typeface="Lucida Grande"/>
              </a:rPr>
              <a:t>«Du er ikke redd for å være intelligent. Du er en vidunderlig rollemodell for alle de kloke og velformulerte kvinnene i verden, fordi du viser dem at det er helt OK å være klok og å la andre se det. Jeg kan huske en gang hvor du vant en diskusjon i undervisningen og det inspirerte meg.»</a:t>
            </a:r>
          </a:p>
        </p:txBody>
      </p:sp>
    </p:spTree>
    <p:extLst>
      <p:ext uri="{BB962C8B-B14F-4D97-AF65-F5344CB8AC3E}">
        <p14:creationId xmlns:p14="http://schemas.microsoft.com/office/powerpoint/2010/main" val="98772606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929808" y="2263768"/>
            <a:ext cx="3703236" cy="3730632"/>
          </a:xfrm>
          <a:prstGeom prst="rect">
            <a:avLst/>
          </a:prstGeom>
        </p:spPr>
        <p:txBody>
          <a:bodyPr/>
          <a:lstStyle/>
          <a:p>
            <a:pPr algn="l"/>
            <a:r>
              <a:rPr lang="nb-NO" sz="9600" i="1" dirty="0">
                <a:latin typeface="Sketch Block Bold" panose="02000000000000000000" pitchFamily="50" charset="0"/>
                <a:ea typeface="Lucida Grande"/>
                <a:cs typeface="Lucida Grande"/>
                <a:sym typeface="Lucida Grande"/>
              </a:rPr>
              <a:t>51 %</a:t>
            </a:r>
          </a:p>
        </p:txBody>
      </p:sp>
      <p:sp>
        <p:nvSpPr>
          <p:cNvPr id="3" name="Shape 564"/>
          <p:cNvSpPr txBox="1">
            <a:spLocks/>
          </p:cNvSpPr>
          <p:nvPr/>
        </p:nvSpPr>
        <p:spPr>
          <a:xfrm>
            <a:off x="8524240" y="2263768"/>
            <a:ext cx="3703236" cy="37306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584200">
              <a:lnSpc>
                <a:spcPct val="100000"/>
              </a:lnSpc>
              <a:defRPr sz="10000">
                <a:solidFill>
                  <a:srgbClr val="EE7501"/>
                </a:solidFill>
                <a:uFillTx/>
                <a:latin typeface="+mn-lt"/>
                <a:ea typeface="+mn-ea"/>
                <a:cs typeface="+mn-cs"/>
                <a:sym typeface="Helvetica Light"/>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a:lstStyle>
          <a:p>
            <a:pPr algn="l"/>
            <a:r>
              <a:rPr lang="nb-NO" sz="9600" i="1" dirty="0">
                <a:latin typeface="Sketch Block Bold" panose="02000000000000000000" pitchFamily="50" charset="0"/>
                <a:ea typeface="Lucida Grande"/>
                <a:cs typeface="Lucida Grande"/>
                <a:sym typeface="Lucida Grande"/>
              </a:rPr>
              <a:t>19 %</a:t>
            </a:r>
          </a:p>
        </p:txBody>
      </p:sp>
      <p:sp>
        <p:nvSpPr>
          <p:cNvPr id="4" name="Shape 564"/>
          <p:cNvSpPr txBox="1">
            <a:spLocks/>
          </p:cNvSpPr>
          <p:nvPr/>
        </p:nvSpPr>
        <p:spPr>
          <a:xfrm>
            <a:off x="5019124" y="2263768"/>
            <a:ext cx="3703236" cy="37306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584200">
              <a:lnSpc>
                <a:spcPct val="100000"/>
              </a:lnSpc>
              <a:defRPr sz="10000">
                <a:solidFill>
                  <a:srgbClr val="EE7501"/>
                </a:solidFill>
                <a:uFillTx/>
                <a:latin typeface="+mn-lt"/>
                <a:ea typeface="+mn-ea"/>
                <a:cs typeface="+mn-cs"/>
                <a:sym typeface="Helvetica Light"/>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a:lstStyle>
          <a:p>
            <a:pPr algn="l"/>
            <a:r>
              <a:rPr lang="nb-NO" sz="9600" i="1" dirty="0">
                <a:solidFill>
                  <a:schemeClr val="bg1"/>
                </a:solidFill>
                <a:latin typeface="Sketch Block Bold" panose="02000000000000000000" pitchFamily="50" charset="0"/>
                <a:ea typeface="Lucida Grande"/>
                <a:cs typeface="Lucida Grande"/>
                <a:sym typeface="Lucida Grande"/>
              </a:rPr>
              <a:t>VS.</a:t>
            </a:r>
          </a:p>
        </p:txBody>
      </p:sp>
      <p:sp>
        <p:nvSpPr>
          <p:cNvPr id="2" name="TekstSylinder 1"/>
          <p:cNvSpPr txBox="1"/>
          <p:nvPr/>
        </p:nvSpPr>
        <p:spPr>
          <a:xfrm>
            <a:off x="142240" y="8144847"/>
            <a:ext cx="10769600"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nb-NO" sz="2000" dirty="0">
                <a:solidFill>
                  <a:schemeClr val="bg1"/>
                </a:solidFill>
                <a:latin typeface="Sketch Block Bold" panose="02000000000000000000" pitchFamily="50" charset="0"/>
              </a:rPr>
              <a:t>Harvard Business School</a:t>
            </a:r>
            <a:br>
              <a:rPr lang="nb-NO" sz="2000" dirty="0">
                <a:solidFill>
                  <a:schemeClr val="bg1"/>
                </a:solidFill>
                <a:latin typeface="Sketch Block Bold" panose="02000000000000000000" pitchFamily="50" charset="0"/>
              </a:rPr>
            </a:br>
            <a:r>
              <a:rPr lang="en-US" sz="2000" i="1" dirty="0"/>
              <a:t>«How Best-Self Activation Influences Emotions, </a:t>
            </a:r>
            <a:r>
              <a:rPr lang="nb-NO" sz="2000" i="1" dirty="0" err="1"/>
              <a:t>Physiology</a:t>
            </a:r>
            <a:r>
              <a:rPr lang="nb-NO" sz="2000" i="1" dirty="0"/>
              <a:t> and </a:t>
            </a:r>
            <a:r>
              <a:rPr lang="nb-NO" sz="2000" i="1" dirty="0" err="1"/>
              <a:t>Employment</a:t>
            </a:r>
            <a:r>
              <a:rPr lang="nb-NO" sz="2000" i="1" dirty="0"/>
              <a:t> Relationships»,</a:t>
            </a:r>
            <a:endParaRPr kumimoji="0" lang="nb-NO" sz="2000" b="0"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371552440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673547" y="1890751"/>
            <a:ext cx="11702390" cy="3730632"/>
          </a:xfrm>
          <a:prstGeom prst="rect">
            <a:avLst/>
          </a:prstGeom>
        </p:spPr>
        <p:txBody>
          <a:bodyPr/>
          <a:lstStyle/>
          <a:p>
            <a:pPr lvl="0">
              <a:defRPr sz="1800">
                <a:solidFill>
                  <a:srgbClr val="000000"/>
                </a:solidFill>
              </a:defRPr>
            </a:pPr>
            <a:r>
              <a:rPr lang="nb-NO" sz="9600" dirty="0">
                <a:solidFill>
                  <a:srgbClr val="F38900"/>
                </a:solidFill>
                <a:latin typeface="Sketch Block Bold" panose="02000000000000000000" pitchFamily="50" charset="0"/>
              </a:rPr>
              <a:t>Rose</a:t>
            </a:r>
            <a:r>
              <a:rPr lang="nb-NO" sz="9600" dirty="0">
                <a:solidFill>
                  <a:srgbClr val="0E030A"/>
                </a:solidFill>
                <a:latin typeface="Sketch Block Bold" panose="02000000000000000000" pitchFamily="50" charset="0"/>
              </a:rPr>
              <a:t>bamsen!</a:t>
            </a:r>
            <a:endParaRPr sz="96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262342053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 y="0"/>
            <a:ext cx="13164820" cy="9753600"/>
          </a:xfrm>
          <a:prstGeom prst="rect">
            <a:avLst/>
          </a:prstGeom>
        </p:spPr>
      </p:pic>
    </p:spTree>
    <p:extLst>
      <p:ext uri="{BB962C8B-B14F-4D97-AF65-F5344CB8AC3E}">
        <p14:creationId xmlns:p14="http://schemas.microsoft.com/office/powerpoint/2010/main" val="182071706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4"/>
          <p:cNvSpPr txBox="1">
            <a:spLocks/>
          </p:cNvSpPr>
          <p:nvPr/>
        </p:nvSpPr>
        <p:spPr>
          <a:xfrm>
            <a:off x="663451" y="0"/>
            <a:ext cx="11715222" cy="413477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742950" indent="-285750" defTabSz="449262">
              <a:lnSpc>
                <a:spcPct val="93000"/>
              </a:lnSpc>
              <a:spcBef>
                <a:spcPts val="1100"/>
              </a:spcBef>
              <a:buFont typeface="Times New Roman"/>
              <a:defRPr sz="3600">
                <a:uFill>
                  <a:solidFill/>
                </a:uFill>
                <a:latin typeface="+mj-lt"/>
                <a:ea typeface="+mj-ea"/>
                <a:cs typeface="+mj-cs"/>
                <a:sym typeface="Arial"/>
              </a:defRPr>
            </a:lvl2pPr>
            <a:lvl3pPr marL="1143000" indent="-228600" defTabSz="449262">
              <a:lnSpc>
                <a:spcPct val="93000"/>
              </a:lnSpc>
              <a:spcBef>
                <a:spcPts val="800"/>
              </a:spcBef>
              <a:buFont typeface="Times New Roman"/>
              <a:defRPr sz="3000">
                <a:uFill>
                  <a:solidFill/>
                </a:uFill>
                <a:latin typeface="+mj-lt"/>
                <a:ea typeface="+mj-ea"/>
                <a:cs typeface="+mj-cs"/>
                <a:sym typeface="Arial"/>
              </a:defRPr>
            </a:lvl3pPr>
            <a:lvl4pPr marL="1600200" indent="-228600" defTabSz="449262">
              <a:lnSpc>
                <a:spcPct val="93000"/>
              </a:lnSpc>
              <a:spcBef>
                <a:spcPts val="500"/>
              </a:spcBef>
              <a:buFont typeface="Times New Roman"/>
              <a:defRPr sz="2400">
                <a:uFill>
                  <a:solidFill/>
                </a:uFill>
                <a:latin typeface="+mj-lt"/>
                <a:ea typeface="+mj-ea"/>
                <a:cs typeface="+mj-cs"/>
                <a:sym typeface="Arial"/>
              </a:defRPr>
            </a:lvl4pPr>
            <a:lvl5pPr marL="2057400" indent="-228600" defTabSz="449262">
              <a:lnSpc>
                <a:spcPct val="93000"/>
              </a:lnSpc>
              <a:spcBef>
                <a:spcPts val="200"/>
              </a:spcBef>
              <a:buFont typeface="Times New Roman"/>
              <a:defRPr sz="24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a:lstStyle>
          <a:p>
            <a:pPr marL="0" indent="0" algn="ctr" defTabSz="584200">
              <a:lnSpc>
                <a:spcPct val="90000"/>
              </a:lnSpc>
              <a:spcBef>
                <a:spcPts val="0"/>
              </a:spcBef>
              <a:buFontTx/>
              <a:buNone/>
              <a:defRPr sz="1800">
                <a:uFillTx/>
              </a:defRPr>
            </a:pPr>
            <a:r>
              <a:rPr lang="nb-NO" sz="6000">
                <a:solidFill>
                  <a:srgbClr val="0E030A"/>
                </a:solidFill>
                <a:uFillTx/>
                <a:latin typeface="Sketch Block Bold" panose="02000000000000000000" pitchFamily="50" charset="0"/>
                <a:ea typeface="+mn-ea"/>
                <a:cs typeface="+mn-cs"/>
                <a:sym typeface="Helvetica Light"/>
              </a:rPr>
              <a:t>Hva kan DU </a:t>
            </a:r>
            <a:r>
              <a:rPr lang="nb-NO" sz="6000">
                <a:solidFill>
                  <a:srgbClr val="EE7501"/>
                </a:solidFill>
                <a:uFillTx/>
                <a:latin typeface="Sketch Block Bold" panose="02000000000000000000" pitchFamily="50" charset="0"/>
                <a:ea typeface="+mn-ea"/>
                <a:cs typeface="+mn-cs"/>
                <a:sym typeface="Helvetica Light"/>
              </a:rPr>
              <a:t>gjøre</a:t>
            </a:r>
            <a:r>
              <a:rPr lang="nb-NO" sz="6000">
                <a:solidFill>
                  <a:srgbClr val="0E030A"/>
                </a:solidFill>
                <a:uFillTx/>
                <a:latin typeface="Sketch Block Bold" panose="02000000000000000000" pitchFamily="50" charset="0"/>
                <a:ea typeface="+mn-ea"/>
                <a:cs typeface="+mn-cs"/>
                <a:sym typeface="Helvetica Light"/>
              </a:rPr>
              <a:t> for å skape mer arbeidsglede? </a:t>
            </a:r>
            <a:endParaRPr lang="nb-NO" sz="6000" dirty="0">
              <a:solidFill>
                <a:srgbClr val="0E030A"/>
              </a:solidFill>
              <a:uFillTx/>
              <a:latin typeface="Sketch Block Bold" panose="02000000000000000000" pitchFamily="50" charset="0"/>
              <a:ea typeface="+mn-ea"/>
              <a:cs typeface="+mn-cs"/>
              <a:sym typeface="Helvetica Light"/>
            </a:endParaRPr>
          </a:p>
        </p:txBody>
      </p:sp>
      <p:sp>
        <p:nvSpPr>
          <p:cNvPr id="7" name="Shape 605"/>
          <p:cNvSpPr/>
          <p:nvPr/>
        </p:nvSpPr>
        <p:spPr>
          <a:xfrm>
            <a:off x="663451" y="4383550"/>
            <a:ext cx="11715222" cy="4134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ctr">
              <a:lnSpc>
                <a:spcPct val="90000"/>
              </a:lnSpc>
              <a:defRPr sz="1800"/>
            </a:pPr>
            <a:r>
              <a:rPr lang="nb-NO" sz="6000" dirty="0">
                <a:solidFill>
                  <a:srgbClr val="0E030A"/>
                </a:solidFill>
                <a:latin typeface="Sketch Block Bold" panose="02000000000000000000" pitchFamily="50" charset="0"/>
                <a:ea typeface="+mn-ea"/>
                <a:cs typeface="+mn-cs"/>
                <a:sym typeface="Helvetica Light"/>
              </a:rPr>
              <a:t>Hva kan du </a:t>
            </a:r>
            <a:r>
              <a:rPr sz="6000" dirty="0">
                <a:solidFill>
                  <a:srgbClr val="EE7501"/>
                </a:solidFill>
                <a:latin typeface="Sketch Block Bold" panose="02000000000000000000" pitchFamily="50" charset="0"/>
                <a:ea typeface="+mn-ea"/>
                <a:cs typeface="+mn-cs"/>
                <a:sym typeface="Helvetica Light"/>
              </a:rPr>
              <a:t>stop</a:t>
            </a:r>
            <a:r>
              <a:rPr lang="nb-NO" sz="6000" dirty="0" err="1">
                <a:solidFill>
                  <a:srgbClr val="EE7501"/>
                </a:solidFill>
                <a:latin typeface="Sketch Block Bold" panose="02000000000000000000" pitchFamily="50" charset="0"/>
                <a:ea typeface="+mn-ea"/>
                <a:cs typeface="+mn-cs"/>
                <a:sym typeface="Helvetica Light"/>
              </a:rPr>
              <a:t>pe</a:t>
            </a:r>
            <a:r>
              <a:rPr lang="nb-NO" sz="6000" dirty="0">
                <a:solidFill>
                  <a:srgbClr val="EE7501"/>
                </a:solidFill>
                <a:latin typeface="Sketch Block Bold" panose="02000000000000000000" pitchFamily="50" charset="0"/>
                <a:ea typeface="+mn-ea"/>
                <a:cs typeface="+mn-cs"/>
                <a:sym typeface="Helvetica Light"/>
              </a:rPr>
              <a:t> å gjøre,</a:t>
            </a:r>
            <a:r>
              <a:rPr sz="6000" dirty="0">
                <a:solidFill>
                  <a:srgbClr val="0E030A"/>
                </a:solidFill>
                <a:latin typeface="Sketch Block Bold" panose="02000000000000000000" pitchFamily="50" charset="0"/>
                <a:ea typeface="+mn-ea"/>
                <a:cs typeface="+mn-cs"/>
                <a:sym typeface="Helvetica Light"/>
              </a:rPr>
              <a:t> </a:t>
            </a:r>
            <a:r>
              <a:rPr lang="nb-NO" sz="6000" dirty="0">
                <a:solidFill>
                  <a:srgbClr val="0E030A"/>
                </a:solidFill>
                <a:latin typeface="Sketch Block Bold" panose="02000000000000000000" pitchFamily="50" charset="0"/>
                <a:ea typeface="+mn-ea"/>
                <a:cs typeface="+mn-cs"/>
                <a:sym typeface="Helvetica Light"/>
              </a:rPr>
              <a:t>som gjør deg ulykkelig på jobben?</a:t>
            </a:r>
            <a:endParaRPr sz="6000" dirty="0">
              <a:solidFill>
                <a:srgbClr val="0E030A"/>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1447414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Vækst 2.jpg"/>
          <p:cNvPicPr/>
          <p:nvPr/>
        </p:nvPicPr>
        <p:blipFill>
          <a:blip r:embed="rId2">
            <a:extLst/>
          </a:blip>
          <a:stretch>
            <a:fillRect/>
          </a:stretch>
        </p:blipFill>
        <p:spPr>
          <a:xfrm>
            <a:off x="0" y="0"/>
            <a:ext cx="13004800" cy="9753600"/>
          </a:xfrm>
          <a:prstGeom prst="rect">
            <a:avLst/>
          </a:prstGeom>
          <a:ln w="12700">
            <a:miter lim="400000"/>
          </a:ln>
        </p:spPr>
      </p:pic>
      <p:sp>
        <p:nvSpPr>
          <p:cNvPr id="500" name="Shape 500"/>
          <p:cNvSpPr>
            <a:spLocks noGrp="1"/>
          </p:cNvSpPr>
          <p:nvPr>
            <p:ph type="body" idx="1"/>
          </p:nvPr>
        </p:nvSpPr>
        <p:spPr>
          <a:xfrm>
            <a:off x="1091129" y="3014496"/>
            <a:ext cx="10822541" cy="3724608"/>
          </a:xfrm>
          <a:prstGeom prst="rect">
            <a:avLst/>
          </a:prstGeom>
        </p:spPr>
        <p:txBody>
          <a:bodyPr anchor="ctr"/>
          <a:lstStyle/>
          <a:p>
            <a:pPr lvl="0" algn="ctr" defTabSz="584200">
              <a:lnSpc>
                <a:spcPct val="100000"/>
              </a:lnSpc>
              <a:spcBef>
                <a:spcPts val="0"/>
              </a:spcBef>
              <a:defRPr sz="1800">
                <a:uFillTx/>
              </a:defRPr>
            </a:pPr>
            <a:r>
              <a:rPr lang="nb-NO" sz="8000" dirty="0">
                <a:solidFill>
                  <a:srgbClr val="FFFFFF"/>
                </a:solidFill>
                <a:latin typeface="Sketch Block Bold" panose="02000000000000000000" pitchFamily="50" charset="0"/>
              </a:rPr>
              <a:t>Glade arbeidsplasser klarer seg </a:t>
            </a:r>
            <a:r>
              <a:rPr lang="nb-NO" sz="8000" dirty="0">
                <a:solidFill>
                  <a:srgbClr val="EE7501"/>
                </a:solidFill>
                <a:latin typeface="Sketch Block Bold" panose="02000000000000000000" pitchFamily="50" charset="0"/>
              </a:rPr>
              <a:t>bedre</a:t>
            </a:r>
            <a:endParaRPr sz="8000" dirty="0">
              <a:solidFill>
                <a:srgbClr val="FFFFFF"/>
              </a:solidFill>
              <a:latin typeface="Sketch Block Bold" panose="02000000000000000000" pitchFamily="50" charset="0"/>
            </a:endParaRPr>
          </a:p>
        </p:txBody>
      </p:sp>
    </p:spTree>
    <p:extLst>
      <p:ext uri="{BB962C8B-B14F-4D97-AF65-F5344CB8AC3E}">
        <p14:creationId xmlns:p14="http://schemas.microsoft.com/office/powerpoint/2010/main" val="375030326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0"/>
            <a:ext cx="9332323" cy="8235776"/>
          </a:xfrm>
          <a:prstGeom prst="rect">
            <a:avLst/>
          </a:prstGeom>
        </p:spPr>
      </p:pic>
      <p:sp>
        <p:nvSpPr>
          <p:cNvPr id="2" name="TekstSylinder 1"/>
          <p:cNvSpPr txBox="1"/>
          <p:nvPr/>
        </p:nvSpPr>
        <p:spPr>
          <a:xfrm>
            <a:off x="3229247" y="8235776"/>
            <a:ext cx="6836228"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3200" b="0" i="0" u="none" strike="noStrike" cap="none" spc="0" normalizeH="0" baseline="0" dirty="0">
                <a:ln>
                  <a:noFill/>
                </a:ln>
                <a:solidFill>
                  <a:srgbClr val="000000"/>
                </a:solidFill>
                <a:effectLst/>
                <a:uFillTx/>
                <a:latin typeface="Helvetica"/>
                <a:ea typeface="Helvetica"/>
                <a:cs typeface="Helvetica"/>
                <a:sym typeface="Helvetica"/>
              </a:rPr>
              <a:t>www.merefremgang.no/gratis-ebok </a:t>
            </a:r>
          </a:p>
        </p:txBody>
      </p:sp>
    </p:spTree>
    <p:extLst>
      <p:ext uri="{BB962C8B-B14F-4D97-AF65-F5344CB8AC3E}">
        <p14:creationId xmlns:p14="http://schemas.microsoft.com/office/powerpoint/2010/main" val="95444948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657" name="Shape 657"/>
          <p:cNvSpPr>
            <a:spLocks noGrp="1"/>
          </p:cNvSpPr>
          <p:nvPr>
            <p:ph type="title"/>
          </p:nvPr>
        </p:nvSpPr>
        <p:spPr>
          <a:xfrm>
            <a:off x="154582" y="144594"/>
            <a:ext cx="12695636" cy="9464412"/>
          </a:xfrm>
          <a:prstGeom prst="rect">
            <a:avLst/>
          </a:prstGeom>
        </p:spPr>
        <p:txBody>
          <a:bodyPr lIns="50800" tIns="50800" rIns="50800" bIns="50800">
            <a:noAutofit/>
          </a:bodyPr>
          <a:lstStyle>
            <a:lvl1pPr>
              <a:defRPr sz="28000"/>
            </a:lvl1pPr>
          </a:lstStyle>
          <a:p>
            <a:pPr lvl="0">
              <a:defRPr sz="1800">
                <a:solidFill>
                  <a:srgbClr val="000000"/>
                </a:solidFill>
              </a:defRPr>
            </a:pPr>
            <a:r>
              <a:rPr sz="28000" dirty="0">
                <a:solidFill>
                  <a:srgbClr val="EE7501"/>
                </a:solidFill>
                <a:latin typeface="Sketch Block Bold" panose="02000000000000000000" pitchFamily="50" charset="0"/>
              </a:rPr>
              <a:t>T</a:t>
            </a:r>
            <a:r>
              <a:rPr lang="nb-NO" sz="28000" dirty="0">
                <a:solidFill>
                  <a:srgbClr val="EE7501"/>
                </a:solidFill>
                <a:latin typeface="Sketch Block Bold" panose="02000000000000000000" pitchFamily="50" charset="0"/>
              </a:rPr>
              <a:t>AKK</a:t>
            </a:r>
            <a:br>
              <a:rPr lang="nb-NO" sz="28000" dirty="0">
                <a:solidFill>
                  <a:srgbClr val="EE7501"/>
                </a:solidFill>
              </a:rPr>
            </a:br>
            <a:r>
              <a:rPr lang="nb-NO" sz="6000" dirty="0">
                <a:latin typeface="Sketch Block Bold" panose="02000000000000000000" pitchFamily="50" charset="0"/>
              </a:rPr>
              <a:t>for meg</a:t>
            </a:r>
            <a:endParaRPr sz="6000" dirty="0">
              <a:solidFill>
                <a:srgbClr val="EE7501"/>
              </a:solidFill>
              <a:latin typeface="Sketch Block Bold" panose="02000000000000000000" pitchFamily="50" charset="0"/>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title"/>
          </p:nvPr>
        </p:nvSpPr>
        <p:spPr>
          <a:xfrm>
            <a:off x="466531" y="661987"/>
            <a:ext cx="11693230" cy="8429626"/>
          </a:xfrm>
          <a:prstGeom prst="rect">
            <a:avLst/>
          </a:prstGeom>
        </p:spPr>
        <p:txBody>
          <a:bodyPr/>
          <a:lstStyle>
            <a:lvl1pPr algn="ctr">
              <a:defRPr sz="7500"/>
            </a:lvl1pPr>
          </a:lstStyle>
          <a:p>
            <a:pPr lvl="0">
              <a:defRPr sz="1800"/>
            </a:pPr>
            <a:r>
              <a:rPr lang="nb-NO" sz="7500" dirty="0">
                <a:latin typeface="Sketch Block Bold" panose="02000000000000000000" pitchFamily="50" charset="0"/>
              </a:rPr>
              <a:t>Mer informasjon</a:t>
            </a:r>
            <a:endParaRPr sz="7500" dirty="0">
              <a:latin typeface="Sketch Block Bold" panose="02000000000000000000" pitchFamily="50" charset="0"/>
            </a:endParaRPr>
          </a:p>
        </p:txBody>
      </p:sp>
      <p:sp>
        <p:nvSpPr>
          <p:cNvPr id="642" name="Shape 642"/>
          <p:cNvSpPr>
            <a:spLocks noGrp="1"/>
          </p:cNvSpPr>
          <p:nvPr>
            <p:ph type="body" idx="1"/>
          </p:nvPr>
        </p:nvSpPr>
        <p:spPr>
          <a:xfrm>
            <a:off x="4866020" y="2560000"/>
            <a:ext cx="8391020" cy="6765424"/>
          </a:xfrm>
          <a:prstGeom prst="rect">
            <a:avLst/>
          </a:prstGeom>
        </p:spPr>
        <p:txBody>
          <a:bodyPr/>
          <a:lstStyle/>
          <a:p>
            <a:pPr lvl="0" defTabSz="584200">
              <a:lnSpc>
                <a:spcPct val="150000"/>
              </a:lnSpc>
              <a:spcBef>
                <a:spcPts val="0"/>
              </a:spcBef>
              <a:defRPr sz="1800">
                <a:uFillTx/>
              </a:defRPr>
            </a:pPr>
            <a:r>
              <a:rPr sz="4200" dirty="0">
                <a:solidFill>
                  <a:srgbClr val="0E030A"/>
                </a:solidFill>
              </a:rPr>
              <a:t>/</a:t>
            </a:r>
            <a:r>
              <a:rPr lang="nb-NO" sz="4200" dirty="0" err="1">
                <a:solidFill>
                  <a:srgbClr val="0E030A"/>
                </a:solidFill>
              </a:rPr>
              <a:t>merefremgang</a:t>
            </a:r>
            <a:endParaRPr sz="4200" dirty="0">
              <a:solidFill>
                <a:srgbClr val="0E030A"/>
              </a:solidFill>
            </a:endParaRPr>
          </a:p>
          <a:p>
            <a:pPr lvl="0" defTabSz="584200">
              <a:lnSpc>
                <a:spcPct val="150000"/>
              </a:lnSpc>
              <a:spcBef>
                <a:spcPts val="0"/>
              </a:spcBef>
              <a:defRPr sz="1800">
                <a:uFillTx/>
              </a:defRPr>
            </a:pPr>
            <a:r>
              <a:rPr sz="4200" dirty="0">
                <a:solidFill>
                  <a:srgbClr val="0E030A"/>
                </a:solidFill>
              </a:rPr>
              <a:t>N</a:t>
            </a:r>
            <a:r>
              <a:rPr lang="nb-NO" sz="4200" dirty="0" err="1">
                <a:solidFill>
                  <a:srgbClr val="0E030A"/>
                </a:solidFill>
              </a:rPr>
              <a:t>yhetsbrev</a:t>
            </a:r>
            <a:endParaRPr sz="4200" dirty="0">
              <a:solidFill>
                <a:srgbClr val="0E030A"/>
              </a:solidFill>
            </a:endParaRPr>
          </a:p>
          <a:p>
            <a:pPr lvl="0" defTabSz="584200">
              <a:lnSpc>
                <a:spcPct val="150000"/>
              </a:lnSpc>
              <a:spcBef>
                <a:spcPts val="0"/>
              </a:spcBef>
              <a:defRPr sz="1800">
                <a:uFillTx/>
              </a:defRPr>
            </a:pPr>
            <a:r>
              <a:rPr sz="4200" dirty="0" err="1">
                <a:solidFill>
                  <a:srgbClr val="0E030A"/>
                </a:solidFill>
              </a:rPr>
              <a:t>Presenta</a:t>
            </a:r>
            <a:r>
              <a:rPr lang="nb-NO" sz="4200" dirty="0" err="1">
                <a:solidFill>
                  <a:srgbClr val="0E030A"/>
                </a:solidFill>
              </a:rPr>
              <a:t>sj</a:t>
            </a:r>
            <a:r>
              <a:rPr sz="4200" dirty="0">
                <a:solidFill>
                  <a:srgbClr val="0E030A"/>
                </a:solidFill>
              </a:rPr>
              <a:t>on</a:t>
            </a:r>
          </a:p>
          <a:p>
            <a:pPr lvl="0" defTabSz="584200">
              <a:lnSpc>
                <a:spcPct val="150000"/>
              </a:lnSpc>
              <a:spcBef>
                <a:spcPts val="0"/>
              </a:spcBef>
              <a:defRPr sz="1800">
                <a:uFillTx/>
              </a:defRPr>
            </a:pPr>
            <a:r>
              <a:rPr sz="4200" dirty="0">
                <a:solidFill>
                  <a:srgbClr val="0E030A"/>
                </a:solidFill>
              </a:rPr>
              <a:t>@</a:t>
            </a:r>
            <a:r>
              <a:rPr lang="nb-NO" sz="4200" dirty="0" err="1">
                <a:solidFill>
                  <a:srgbClr val="0E030A"/>
                </a:solidFill>
              </a:rPr>
              <a:t>henrikmaersk</a:t>
            </a:r>
            <a:endParaRPr lang="nb-NO" sz="4200" dirty="0">
              <a:solidFill>
                <a:srgbClr val="0E030A"/>
              </a:solidFill>
            </a:endParaRPr>
          </a:p>
          <a:p>
            <a:pPr lvl="0" defTabSz="584200">
              <a:lnSpc>
                <a:spcPct val="150000"/>
              </a:lnSpc>
              <a:spcBef>
                <a:spcPts val="0"/>
              </a:spcBef>
              <a:defRPr sz="1800">
                <a:uFillTx/>
              </a:defRPr>
            </a:pPr>
            <a:r>
              <a:rPr lang="nb-NO" sz="4200" dirty="0">
                <a:solidFill>
                  <a:srgbClr val="0E030A"/>
                </a:solidFill>
              </a:rPr>
              <a:t>www.merefremgang.no</a:t>
            </a:r>
            <a:endParaRPr sz="4200" dirty="0">
              <a:solidFill>
                <a:srgbClr val="0E030A"/>
              </a:solidFill>
            </a:endParaRPr>
          </a:p>
        </p:txBody>
      </p:sp>
      <p:pic>
        <p:nvPicPr>
          <p:cNvPr id="644" name="Facebook-Icon.png"/>
          <p:cNvPicPr/>
          <p:nvPr/>
        </p:nvPicPr>
        <p:blipFill>
          <a:blip r:embed="rId2">
            <a:extLst/>
          </a:blip>
          <a:stretch>
            <a:fillRect/>
          </a:stretch>
        </p:blipFill>
        <p:spPr>
          <a:xfrm>
            <a:off x="3927263" y="2791900"/>
            <a:ext cx="698501" cy="700247"/>
          </a:xfrm>
          <a:prstGeom prst="rect">
            <a:avLst/>
          </a:prstGeom>
          <a:ln w="12700">
            <a:miter lim="400000"/>
          </a:ln>
        </p:spPr>
      </p:pic>
      <p:pic>
        <p:nvPicPr>
          <p:cNvPr id="645" name="logo_mand.png"/>
          <p:cNvPicPr/>
          <p:nvPr/>
        </p:nvPicPr>
        <p:blipFill>
          <a:blip r:embed="rId3">
            <a:extLst/>
          </a:blip>
          <a:stretch>
            <a:fillRect/>
          </a:stretch>
        </p:blipFill>
        <p:spPr>
          <a:xfrm>
            <a:off x="3927263" y="4446344"/>
            <a:ext cx="698501" cy="1038456"/>
          </a:xfrm>
          <a:prstGeom prst="rect">
            <a:avLst/>
          </a:prstGeom>
          <a:ln w="12700">
            <a:miter lim="400000"/>
          </a:ln>
        </p:spPr>
      </p:pic>
      <p:pic>
        <p:nvPicPr>
          <p:cNvPr id="646" name="newsletter 2.png"/>
          <p:cNvPicPr/>
          <p:nvPr/>
        </p:nvPicPr>
        <p:blipFill>
          <a:blip r:embed="rId4">
            <a:extLst/>
          </a:blip>
          <a:stretch>
            <a:fillRect/>
          </a:stretch>
        </p:blipFill>
        <p:spPr>
          <a:xfrm>
            <a:off x="3927263" y="3703968"/>
            <a:ext cx="698501" cy="698501"/>
          </a:xfrm>
          <a:prstGeom prst="rect">
            <a:avLst/>
          </a:prstGeom>
          <a:ln w="12700">
            <a:miter lim="400000"/>
          </a:ln>
        </p:spPr>
      </p:pic>
      <p:pic>
        <p:nvPicPr>
          <p:cNvPr id="647" name="pasted-image.png"/>
          <p:cNvPicPr/>
          <p:nvPr/>
        </p:nvPicPr>
        <p:blipFill>
          <a:blip r:embed="rId5">
            <a:extLst/>
          </a:blip>
          <a:stretch>
            <a:fillRect/>
          </a:stretch>
        </p:blipFill>
        <p:spPr>
          <a:xfrm>
            <a:off x="3951006" y="5638309"/>
            <a:ext cx="701815" cy="700247"/>
          </a:xfrm>
          <a:prstGeom prst="rect">
            <a:avLst/>
          </a:prstGeom>
          <a:ln w="12700">
            <a:miter lim="400000"/>
          </a:ln>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7748" y="6494036"/>
            <a:ext cx="1118272" cy="111827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 name="Shape 254"/>
          <p:cNvSpPr/>
          <p:nvPr/>
        </p:nvSpPr>
        <p:spPr>
          <a:xfrm>
            <a:off x="532312" y="8827593"/>
            <a:ext cx="11940176" cy="838201"/>
          </a:xfrm>
          <a:prstGeom prst="rect">
            <a:avLst/>
          </a:prstGeom>
          <a:ln w="12700">
            <a:miter lim="400000"/>
          </a:ln>
          <a:extLst>
            <a:ext uri="{C572A759-6A51-4108-AA02-DFA0A04FC94B}">
              <ma14:wrappingTextBoxFlag xmlns:ma14="http://schemas.microsoft.com/office/mac/drawingml/2011/main" xmlns="" val="1"/>
            </a:ext>
          </a:extLst>
        </p:spPr>
        <p:txBody>
          <a:bodyPr lIns="65515" tIns="65515" rIns="65515" bIns="65515">
            <a:spAutoFit/>
          </a:bodyPr>
          <a:lstStyle>
            <a:lvl1pPr marR="457200" algn="ctr" defTabSz="457200">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400" i="1">
                <a:latin typeface="+mn-lt"/>
                <a:ea typeface="+mn-ea"/>
                <a:cs typeface="+mn-cs"/>
                <a:sym typeface="Helvetica Light"/>
              </a:defRPr>
            </a:lvl1pPr>
          </a:lstStyle>
          <a:p>
            <a:pPr lvl="0">
              <a:defRPr sz="1800" i="0"/>
            </a:pPr>
            <a:r>
              <a:rPr sz="2400" i="1"/>
              <a:t>Source: European Social Survey</a:t>
            </a:r>
          </a:p>
        </p:txBody>
      </p:sp>
      <p:sp>
        <p:nvSpPr>
          <p:cNvPr id="255" name="Shape 255"/>
          <p:cNvSpPr/>
          <p:nvPr/>
        </p:nvSpPr>
        <p:spPr>
          <a:xfrm>
            <a:off x="790765" y="358095"/>
            <a:ext cx="11423270" cy="953991"/>
          </a:xfrm>
          <a:prstGeom prst="rect">
            <a:avLst/>
          </a:prstGeom>
          <a:ln w="12700">
            <a:miter lim="400000"/>
          </a:ln>
          <a:extLst>
            <a:ext uri="{C572A759-6A51-4108-AA02-DFA0A04FC94B}">
              <ma14:wrappingTextBoxFlag xmlns:ma14="http://schemas.microsoft.com/office/mac/drawingml/2011/main" xmlns="" val="1"/>
            </a:ext>
          </a:extLst>
        </p:spPr>
        <p:txBody>
          <a:bodyPr lIns="65515" tIns="65515" rIns="65515" bIns="65515">
            <a:spAutoFit/>
          </a:bodyPr>
          <a:lstStyle>
            <a:lvl1pPr marL="39199" marR="39199" algn="ctr" defTabSz="449262">
              <a:lnSpc>
                <a:spcPct val="80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3000">
                <a:uFill>
                  <a:solidFill/>
                </a:uFill>
              </a:defRPr>
            </a:lvl1pPr>
          </a:lstStyle>
          <a:p>
            <a:pPr lvl="0">
              <a:defRPr sz="1800">
                <a:uFillTx/>
              </a:defRPr>
            </a:pPr>
            <a:r>
              <a:rPr sz="3000">
                <a:uFill>
                  <a:solidFill/>
                </a:uFill>
              </a:rPr>
              <a:t>Job Satisfaction and satisfaction with work-life balance among people in paid work, by European country</a:t>
            </a:r>
          </a:p>
        </p:txBody>
      </p:sp>
      <p:pic>
        <p:nvPicPr>
          <p:cNvPr id="256" name="Work_and_wellbeing_beskåret.png"/>
          <p:cNvPicPr/>
          <p:nvPr/>
        </p:nvPicPr>
        <p:blipFill>
          <a:blip r:embed="rId3">
            <a:extLst/>
          </a:blip>
          <a:stretch>
            <a:fillRect/>
          </a:stretch>
        </p:blipFill>
        <p:spPr>
          <a:xfrm>
            <a:off x="3229506" y="1430329"/>
            <a:ext cx="6545788" cy="72790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prstGeom prst="rect">
            <a:avLst/>
          </a:prstGeom>
        </p:spPr>
        <p:txBody>
          <a:bodyPr anchor="t">
            <a:normAutofit/>
          </a:bodyPr>
          <a:lstStyle>
            <a:lvl1pPr defTabSz="584200">
              <a:lnSpc>
                <a:spcPct val="50000"/>
              </a:lnSpc>
              <a:defRPr sz="7200" b="1">
                <a:solidFill>
                  <a:srgbClr val="0E030A"/>
                </a:solidFill>
                <a:uFillTx/>
                <a:latin typeface="Century Schoolbook"/>
                <a:ea typeface="Century Schoolbook"/>
                <a:cs typeface="Century Schoolbook"/>
                <a:sym typeface="Century Schoolbook"/>
              </a:defRPr>
            </a:lvl1pPr>
          </a:lstStyle>
          <a:p>
            <a:pPr lvl="0">
              <a:defRPr sz="1800" b="0">
                <a:solidFill>
                  <a:srgbClr val="000000"/>
                </a:solidFill>
              </a:defRPr>
            </a:pPr>
            <a:r>
              <a:rPr sz="7200" b="1" dirty="0" err="1">
                <a:solidFill>
                  <a:srgbClr val="0E030A"/>
                </a:solidFill>
              </a:rPr>
              <a:t>過労死</a:t>
            </a:r>
            <a:r>
              <a:rPr sz="7200" b="1" dirty="0">
                <a:solidFill>
                  <a:srgbClr val="0E030A"/>
                </a:solidFill>
              </a:rPr>
              <a:t> (</a:t>
            </a:r>
            <a:r>
              <a:rPr sz="7200" b="1" dirty="0" err="1">
                <a:solidFill>
                  <a:srgbClr val="0E030A"/>
                </a:solidFill>
              </a:rPr>
              <a:t>karoshi</a:t>
            </a:r>
            <a:r>
              <a:rPr sz="7200" b="1" dirty="0">
                <a:solidFill>
                  <a:srgbClr val="0E030A"/>
                </a:solidFill>
              </a:rPr>
              <a:t>)</a:t>
            </a:r>
          </a:p>
        </p:txBody>
      </p:sp>
      <p:pic>
        <p:nvPicPr>
          <p:cNvPr id="275" name="jp.png"/>
          <p:cNvPicPr/>
          <p:nvPr/>
        </p:nvPicPr>
        <p:blipFill>
          <a:blip r:embed="rId3">
            <a:extLst/>
          </a:blip>
          <a:stretch>
            <a:fillRect/>
          </a:stretch>
        </p:blipFill>
        <p:spPr>
          <a:xfrm>
            <a:off x="651205" y="1265766"/>
            <a:ext cx="1270001" cy="1270001"/>
          </a:xfrm>
          <a:prstGeom prst="rect">
            <a:avLst/>
          </a:prstGeom>
          <a:ln w="12700">
            <a:miter lim="400000"/>
          </a:ln>
        </p:spPr>
      </p:pic>
      <p:sp>
        <p:nvSpPr>
          <p:cNvPr id="276" name="Shape 276"/>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277" name="Dictionary.png"/>
          <p:cNvPicPr/>
          <p:nvPr/>
        </p:nvPicPr>
        <p:blipFill>
          <a:blip r:embed="rId4">
            <a:extLst/>
          </a:blip>
          <a:srcRect l="4053" r="4053"/>
          <a:stretch>
            <a:fillRect/>
          </a:stretch>
        </p:blipFill>
        <p:spPr>
          <a:xfrm>
            <a:off x="5382090" y="5590865"/>
            <a:ext cx="7250178" cy="5437633"/>
          </a:xfrm>
          <a:prstGeom prst="rect">
            <a:avLst/>
          </a:prstGeom>
          <a:ln w="12700">
            <a:miter lim="400000"/>
          </a:ln>
        </p:spPr>
      </p:pic>
      <p:sp>
        <p:nvSpPr>
          <p:cNvPr id="278" name="Shape 278"/>
          <p:cNvSpPr/>
          <p:nvPr/>
        </p:nvSpPr>
        <p:spPr>
          <a:xfrm>
            <a:off x="2324943" y="2607006"/>
            <a:ext cx="9287799"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6000" dirty="0">
                <a:solidFill>
                  <a:srgbClr val="EE7501"/>
                </a:solidFill>
                <a:latin typeface="Sketch Block Bold" panose="02000000000000000000" pitchFamily="50" charset="0"/>
                <a:ea typeface="Century Schoolbook"/>
                <a:cs typeface="Century Schoolbook"/>
                <a:sym typeface="Century Schoolbook"/>
              </a:rPr>
              <a:t>Death</a:t>
            </a:r>
            <a:r>
              <a:rPr sz="6000" dirty="0">
                <a:solidFill>
                  <a:srgbClr val="0E030A"/>
                </a:solidFill>
                <a:latin typeface="Sketch Block Bold" panose="02000000000000000000" pitchFamily="50" charset="0"/>
                <a:ea typeface="Century Schoolbook"/>
                <a:cs typeface="Century Schoolbook"/>
                <a:sym typeface="Century Schoolbook"/>
              </a:rPr>
              <a:t> from overwork </a:t>
            </a:r>
          </a:p>
        </p:txBody>
      </p:sp>
    </p:spTree>
    <p:extLst>
      <p:ext uri="{BB962C8B-B14F-4D97-AF65-F5344CB8AC3E}">
        <p14:creationId xmlns:p14="http://schemas.microsoft.com/office/powerpoint/2010/main" val="3063398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77" name="Shape 177"/>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78" name="hand.png"/>
          <p:cNvPicPr/>
          <p:nvPr/>
        </p:nvPicPr>
        <p:blipFill>
          <a:blip r:embed="rId3">
            <a:extLst/>
          </a:blip>
          <a:stretch>
            <a:fillRect/>
          </a:stretch>
        </p:blipFill>
        <p:spPr>
          <a:xfrm>
            <a:off x="-881629" y="-631246"/>
            <a:ext cx="14627349" cy="10384846"/>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000000"/>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991ec86-f7e6-433d-bc0b-6ff87b73cab5">KJRMXTCEH5WD-1-2512</_dlc_DocId>
    <_dlc_DocIdUrl xmlns="3991ec86-f7e6-433d-bc0b-6ff87b73cab5">
      <Url>https://maerskcoaching.sharepoint.com/_layouts/15/DocIdRedir.aspx?ID=KJRMXTCEH5WD-1-2512</Url>
      <Description>KJRMXTCEH5WD-1-2512</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BC7F56664E96A644B40F90E6AA16E6F0" ma:contentTypeVersion="0" ma:contentTypeDescription="Opprett et nytt dokument." ma:contentTypeScope="" ma:versionID="e253983ab49938ed23d49dd1397251db">
  <xsd:schema xmlns:xsd="http://www.w3.org/2001/XMLSchema" xmlns:xs="http://www.w3.org/2001/XMLSchema" xmlns:p="http://schemas.microsoft.com/office/2006/metadata/properties" xmlns:ns2="3991ec86-f7e6-433d-bc0b-6ff87b73cab5" targetNamespace="http://schemas.microsoft.com/office/2006/metadata/properties" ma:root="true" ma:fieldsID="e4fc593e8e0c07fe598b8976e363bb5b" ns2:_="">
    <xsd:import namespace="3991ec86-f7e6-433d-bc0b-6ff87b73cab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1ec86-f7e6-433d-bc0b-6ff87b73cab5"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Fast ID" ma:description="Behold IDen ved tillegging."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5E698A-C18A-4350-8750-93B527623B37}">
  <ds:schemaRefs>
    <ds:schemaRef ds:uri="http://www.w3.org/XML/1998/namespace"/>
    <ds:schemaRef ds:uri="http://schemas.microsoft.com/office/2006/documentManagement/types"/>
    <ds:schemaRef ds:uri="http://purl.org/dc/terms/"/>
    <ds:schemaRef ds:uri="http://schemas.microsoft.com/office/2006/metadata/properties"/>
    <ds:schemaRef ds:uri="http://purl.org/dc/elements/1.1/"/>
    <ds:schemaRef ds:uri="http://purl.org/dc/dcmitype/"/>
    <ds:schemaRef ds:uri="http://schemas.openxmlformats.org/package/2006/metadata/core-properties"/>
    <ds:schemaRef ds:uri="http://schemas.microsoft.com/office/infopath/2007/PartnerControls"/>
    <ds:schemaRef ds:uri="3991ec86-f7e6-433d-bc0b-6ff87b73cab5"/>
  </ds:schemaRefs>
</ds:datastoreItem>
</file>

<file path=customXml/itemProps2.xml><?xml version="1.0" encoding="utf-8"?>
<ds:datastoreItem xmlns:ds="http://schemas.openxmlformats.org/officeDocument/2006/customXml" ds:itemID="{77DC46FB-664E-4A16-9F6C-CC3C0891EB82}">
  <ds:schemaRefs>
    <ds:schemaRef ds:uri="http://schemas.microsoft.com/sharepoint/events"/>
  </ds:schemaRefs>
</ds:datastoreItem>
</file>

<file path=customXml/itemProps3.xml><?xml version="1.0" encoding="utf-8"?>
<ds:datastoreItem xmlns:ds="http://schemas.openxmlformats.org/officeDocument/2006/customXml" ds:itemID="{EBC2DF1C-32E2-4990-B2D2-36224431DC99}">
  <ds:schemaRefs>
    <ds:schemaRef ds:uri="http://schemas.microsoft.com/sharepoint/v3/contenttype/forms"/>
  </ds:schemaRefs>
</ds:datastoreItem>
</file>

<file path=customXml/itemProps4.xml><?xml version="1.0" encoding="utf-8"?>
<ds:datastoreItem xmlns:ds="http://schemas.openxmlformats.org/officeDocument/2006/customXml" ds:itemID="{028FD80E-25F7-458E-8BB5-F47C64146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91ec86-f7e6-433d-bc0b-6ff87b73c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5608</TotalTime>
  <Words>2908</Words>
  <Application>Microsoft Office PowerPoint</Application>
  <PresentationFormat>Egendefinert</PresentationFormat>
  <Paragraphs>414</Paragraphs>
  <Slides>61</Slides>
  <Notes>44</Notes>
  <HiddenSlides>0</HiddenSlides>
  <MMClips>3</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61</vt:i4>
      </vt:variant>
    </vt:vector>
  </HeadingPairs>
  <TitlesOfParts>
    <vt:vector size="71" baseType="lpstr">
      <vt:lpstr>Arial</vt:lpstr>
      <vt:lpstr>Arial Rounded MT Bold</vt:lpstr>
      <vt:lpstr>Century Schoolbook</vt:lpstr>
      <vt:lpstr>Helvetica</vt:lpstr>
      <vt:lpstr>Helvetica Light</vt:lpstr>
      <vt:lpstr>Lucida Grande</vt:lpstr>
      <vt:lpstr>Sketch Block Bold</vt:lpstr>
      <vt:lpstr>Times New Roman</vt:lpstr>
      <vt:lpstr>Trebuchet MS</vt:lpstr>
      <vt:lpstr>Black</vt:lpstr>
      <vt:lpstr>Slik skaper dere en arbeidsplass ingen ønsker å gå hjem ifra. </vt:lpstr>
      <vt:lpstr>PowerPoint-presentasjon</vt:lpstr>
      <vt:lpstr>PowerPoint-presentasjon</vt:lpstr>
      <vt:lpstr>Forskning Psykologi Sosiologi Nevrologi Ledelse</vt:lpstr>
      <vt:lpstr>SPØR  Meg om hva som helst</vt:lpstr>
      <vt:lpstr>PowerPoint-presentasjon</vt:lpstr>
      <vt:lpstr>PowerPoint-presentasjon</vt:lpstr>
      <vt:lpstr>過労死 (karoshi)</vt:lpstr>
      <vt:lpstr>PowerPoint-presentasjon</vt:lpstr>
      <vt:lpstr>ALLE kan være glade på jobben!</vt:lpstr>
      <vt:lpstr>PowerPoint-presentasjon</vt:lpstr>
      <vt:lpstr>Hva er arbeidsglede?</vt:lpstr>
      <vt:lpstr>Arbeidsglede er…</vt:lpstr>
      <vt:lpstr>Jobbtilfredshet er…</vt:lpstr>
      <vt:lpstr>PowerPoint-presentasjon</vt:lpstr>
      <vt:lpstr>Hva gjør deg glad på jobb?</vt:lpstr>
      <vt:lpstr>PowerPoint-presentasjon</vt:lpstr>
      <vt:lpstr>PowerPoint-presentasjon</vt:lpstr>
      <vt:lpstr>Resultater</vt:lpstr>
      <vt:lpstr>Gode resultater: </vt:lpstr>
      <vt:lpstr>PowerPoint-presentasjon</vt:lpstr>
      <vt:lpstr>Relasjoner</vt:lpstr>
      <vt:lpstr>PowerPoint-presentasjon</vt:lpstr>
      <vt:lpstr>PowerPoint-presentasjon</vt:lpstr>
      <vt:lpstr>Resultater </vt:lpstr>
      <vt:lpstr>Travelhet</vt:lpstr>
      <vt:lpstr>PowerPoint-presentasjon</vt:lpstr>
      <vt:lpstr>PowerPoint-presentasjon</vt:lpstr>
      <vt:lpstr>PowerPoint-presentasjon</vt:lpstr>
      <vt:lpstr>PowerPoint-presentasjon</vt:lpstr>
      <vt:lpstr>HVORFOR betyr det noe?</vt:lpstr>
      <vt:lpstr>Arbeidsglede er bra for deg!</vt:lpstr>
      <vt:lpstr>Tid Helse  Livet Suksess</vt:lpstr>
      <vt:lpstr>PowerPoint-presentasjon</vt:lpstr>
      <vt:lpstr>PowerPoint-presentasjon</vt:lpstr>
      <vt:lpstr>PowerPoint-presentasjon</vt:lpstr>
      <vt:lpstr>PowerPoint-presentasjon</vt:lpstr>
      <vt:lpstr>HVORDAN skaper man gladere arbeidsplasser?</vt:lpstr>
      <vt:lpstr>Arbeidsglede er noe vi gjør!</vt:lpstr>
      <vt:lpstr>Stopp  negativ oppførsel/atferd</vt:lpstr>
      <vt:lpstr>PowerPoint-presentasjon</vt:lpstr>
      <vt:lpstr>PowerPoint-presentasjon</vt:lpstr>
      <vt:lpstr>Ta ansvar for din arbeidsglede</vt:lpstr>
      <vt:lpstr>MEG tid</vt:lpstr>
      <vt:lpstr>Vær glad og optimistisk selv!</vt:lpstr>
      <vt:lpstr>Arlette Bentzen</vt:lpstr>
      <vt:lpstr>Husk 3  Gode ting hver dag</vt:lpstr>
      <vt:lpstr>Uventet vennlighet </vt:lpstr>
      <vt:lpstr>PowerPoint-presentasjon</vt:lpstr>
      <vt:lpstr>Ros og anerkjennelse </vt:lpstr>
      <vt:lpstr>1. Anerkjennelse føles godt  2. Ros viser at jobben vi gjør er viktig og at vi gjør en forskjell  3. Ros skaper bedre relasjoner</vt:lpstr>
      <vt:lpstr>  Hva gjør ros ved oss i en arbeidssituasjon?   </vt:lpstr>
      <vt:lpstr>PowerPoint-presentasjon</vt:lpstr>
      <vt:lpstr>«Du er ikke redd for å være intelligent. Du er en vidunderlig rollemodell for alle de kloke og velformulerte kvinnene i verden, fordi du viser dem at det er helt OK å være klok og å la andre se det. Jeg kan huske en gang hvor du vant en diskusjon i undervisningen og det inspirerte meg.»</vt:lpstr>
      <vt:lpstr>51 %</vt:lpstr>
      <vt:lpstr>Rosebamsen!</vt:lpstr>
      <vt:lpstr>PowerPoint-presentasjon</vt:lpstr>
      <vt:lpstr>PowerPoint-presentasjon</vt:lpstr>
      <vt:lpstr>PowerPoint-presentasjon</vt:lpstr>
      <vt:lpstr>TAKK for meg</vt:lpstr>
      <vt:lpstr>Mer informasjon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Happiness at work Customer</dc:title>
  <dc:creator>Henrik</dc:creator>
  <cp:lastModifiedBy>Henrik Mærsk</cp:lastModifiedBy>
  <cp:revision>174</cp:revision>
  <dcterms:modified xsi:type="dcterms:W3CDTF">2016-11-21T09:52:55Z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0x010100BC7F56664E96A644B40F90E6AA16E6F0</vt:lpwstr>
  </property>
  <property fmtid="{D5CDD505-2E9C-101B-9397-08002B2CF9AE}" pid="3" name="_dlc_DocIdItemGuid">
    <vt:lpwstr>b2eafdd7-0af0-4b1b-a7e5-e80f433dcde1</vt:lpwstr>
  </property>
</Properties>
</file>