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87"/>
  </p:notesMasterIdLst>
  <p:sldIdLst>
    <p:sldId id="256" r:id="rId6"/>
    <p:sldId id="430" r:id="rId7"/>
    <p:sldId id="539" r:id="rId8"/>
    <p:sldId id="421" r:id="rId9"/>
    <p:sldId id="258" r:id="rId10"/>
    <p:sldId id="464" r:id="rId11"/>
    <p:sldId id="563" r:id="rId12"/>
    <p:sldId id="275" r:id="rId13"/>
    <p:sldId id="536" r:id="rId14"/>
    <p:sldId id="537" r:id="rId15"/>
    <p:sldId id="538" r:id="rId16"/>
    <p:sldId id="260" r:id="rId17"/>
    <p:sldId id="438" r:id="rId18"/>
    <p:sldId id="296" r:id="rId19"/>
    <p:sldId id="439" r:id="rId20"/>
    <p:sldId id="300" r:id="rId21"/>
    <p:sldId id="301" r:id="rId22"/>
    <p:sldId id="513" r:id="rId23"/>
    <p:sldId id="512" r:id="rId24"/>
    <p:sldId id="540" r:id="rId25"/>
    <p:sldId id="514" r:id="rId26"/>
    <p:sldId id="515" r:id="rId27"/>
    <p:sldId id="516" r:id="rId28"/>
    <p:sldId id="543" r:id="rId29"/>
    <p:sldId id="541" r:id="rId30"/>
    <p:sldId id="542" r:id="rId31"/>
    <p:sldId id="520" r:id="rId32"/>
    <p:sldId id="521" r:id="rId33"/>
    <p:sldId id="522" r:id="rId34"/>
    <p:sldId id="523" r:id="rId35"/>
    <p:sldId id="524" r:id="rId36"/>
    <p:sldId id="547" r:id="rId37"/>
    <p:sldId id="548" r:id="rId38"/>
    <p:sldId id="549" r:id="rId39"/>
    <p:sldId id="550" r:id="rId40"/>
    <p:sldId id="551" r:id="rId41"/>
    <p:sldId id="552" r:id="rId42"/>
    <p:sldId id="525" r:id="rId43"/>
    <p:sldId id="503" r:id="rId44"/>
    <p:sldId id="345" r:id="rId45"/>
    <p:sldId id="346" r:id="rId46"/>
    <p:sldId id="347" r:id="rId47"/>
    <p:sldId id="527" r:id="rId48"/>
    <p:sldId id="529" r:id="rId49"/>
    <p:sldId id="533" r:id="rId50"/>
    <p:sldId id="526" r:id="rId51"/>
    <p:sldId id="351" r:id="rId52"/>
    <p:sldId id="352" r:id="rId53"/>
    <p:sldId id="360" r:id="rId54"/>
    <p:sldId id="443" r:id="rId55"/>
    <p:sldId id="504" r:id="rId56"/>
    <p:sldId id="508" r:id="rId57"/>
    <p:sldId id="487" r:id="rId58"/>
    <p:sldId id="444" r:id="rId59"/>
    <p:sldId id="492" r:id="rId60"/>
    <p:sldId id="510" r:id="rId61"/>
    <p:sldId id="565" r:id="rId62"/>
    <p:sldId id="566" r:id="rId63"/>
    <p:sldId id="491" r:id="rId64"/>
    <p:sldId id="490" r:id="rId65"/>
    <p:sldId id="468" r:id="rId66"/>
    <p:sldId id="469" r:id="rId67"/>
    <p:sldId id="471" r:id="rId68"/>
    <p:sldId id="470" r:id="rId69"/>
    <p:sldId id="473" r:id="rId70"/>
    <p:sldId id="474" r:id="rId71"/>
    <p:sldId id="472" r:id="rId72"/>
    <p:sldId id="466" r:id="rId73"/>
    <p:sldId id="509" r:id="rId74"/>
    <p:sldId id="554" r:id="rId75"/>
    <p:sldId id="564" r:id="rId76"/>
    <p:sldId id="555" r:id="rId77"/>
    <p:sldId id="556" r:id="rId78"/>
    <p:sldId id="557" r:id="rId79"/>
    <p:sldId id="558" r:id="rId80"/>
    <p:sldId id="559" r:id="rId81"/>
    <p:sldId id="560" r:id="rId82"/>
    <p:sldId id="561" r:id="rId83"/>
    <p:sldId id="562" r:id="rId84"/>
    <p:sldId id="409" r:id="rId85"/>
    <p:sldId id="405" r:id="rId86"/>
  </p:sldIdLst>
  <p:sldSz cx="13004800" cy="9753600"/>
  <p:notesSz cx="6858000" cy="9144000"/>
  <p:defaultTextStyle>
    <a:lvl1pPr defTabSz="584200">
      <a:defRPr sz="2600">
        <a:latin typeface="Helvetica"/>
        <a:ea typeface="Helvetica"/>
        <a:cs typeface="Helvetica"/>
        <a:sym typeface="Helvetica"/>
      </a:defRPr>
    </a:lvl1pPr>
    <a:lvl2pPr indent="228600" defTabSz="584200">
      <a:defRPr sz="2600">
        <a:latin typeface="Helvetica"/>
        <a:ea typeface="Helvetica"/>
        <a:cs typeface="Helvetica"/>
        <a:sym typeface="Helvetica"/>
      </a:defRPr>
    </a:lvl2pPr>
    <a:lvl3pPr indent="457200" defTabSz="584200">
      <a:defRPr sz="2600">
        <a:latin typeface="Helvetica"/>
        <a:ea typeface="Helvetica"/>
        <a:cs typeface="Helvetica"/>
        <a:sym typeface="Helvetica"/>
      </a:defRPr>
    </a:lvl3pPr>
    <a:lvl4pPr indent="685800" defTabSz="584200">
      <a:defRPr sz="2600">
        <a:latin typeface="Helvetica"/>
        <a:ea typeface="Helvetica"/>
        <a:cs typeface="Helvetica"/>
        <a:sym typeface="Helvetica"/>
      </a:defRPr>
    </a:lvl4pPr>
    <a:lvl5pPr indent="914400" defTabSz="584200">
      <a:defRPr sz="2600">
        <a:latin typeface="Helvetica"/>
        <a:ea typeface="Helvetica"/>
        <a:cs typeface="Helvetica"/>
        <a:sym typeface="Helvetica"/>
      </a:defRPr>
    </a:lvl5pPr>
    <a:lvl6pPr indent="1143000" defTabSz="584200">
      <a:defRPr sz="2600">
        <a:latin typeface="Helvetica"/>
        <a:ea typeface="Helvetica"/>
        <a:cs typeface="Helvetica"/>
        <a:sym typeface="Helvetica"/>
      </a:defRPr>
    </a:lvl6pPr>
    <a:lvl7pPr indent="1371600" defTabSz="584200">
      <a:defRPr sz="2600">
        <a:latin typeface="Helvetica"/>
        <a:ea typeface="Helvetica"/>
        <a:cs typeface="Helvetica"/>
        <a:sym typeface="Helvetica"/>
      </a:defRPr>
    </a:lvl7pPr>
    <a:lvl8pPr indent="1600200" defTabSz="584200">
      <a:defRPr sz="2600">
        <a:latin typeface="Helvetica"/>
        <a:ea typeface="Helvetica"/>
        <a:cs typeface="Helvetica"/>
        <a:sym typeface="Helvetica"/>
      </a:defRPr>
    </a:lvl8pPr>
    <a:lvl9pPr indent="1828800" defTabSz="584200">
      <a:defRPr sz="2600">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900"/>
    <a:srgbClr val="EE7501"/>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68081" autoAdjust="0"/>
  </p:normalViewPr>
  <p:slideViewPr>
    <p:cSldViewPr snapToGrid="0">
      <p:cViewPr varScale="1">
        <p:scale>
          <a:sx n="33" d="100"/>
          <a:sy n="33" d="100"/>
        </p:scale>
        <p:origin x="19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customXml" Target="../customXml/item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nb-NO"/>
          </a:p>
        </c:rich>
      </c:tx>
      <c:overlay val="1"/>
    </c:title>
    <c:autoTitleDeleted val="0"/>
    <c:plotArea>
      <c:layout>
        <c:manualLayout>
          <c:layoutTarget val="inner"/>
          <c:xMode val="edge"/>
          <c:yMode val="edge"/>
          <c:x val="1.7222399999999999E-2"/>
          <c:y val="7.6710899999999999E-2"/>
          <c:w val="0.98277800000000004"/>
          <c:h val="0.80424600000000002"/>
        </c:manualLayout>
      </c:layout>
      <c:barChart>
        <c:barDir val="col"/>
        <c:grouping val="clustered"/>
        <c:varyColors val="0"/>
        <c:ser>
          <c:idx val="0"/>
          <c:order val="0"/>
          <c:tx>
            <c:strRef>
              <c:f>Sheet1!$A$2</c:f>
              <c:strCache>
                <c:ptCount val="1"/>
                <c:pt idx="0">
                  <c:v>Region 1</c:v>
                </c:pt>
              </c:strCache>
            </c:strRef>
          </c:tx>
          <c:spPr>
            <a:solidFill>
              <a:srgbClr val="D38C07">
                <a:alpha val="80000"/>
              </a:srgbClr>
            </a:solidFill>
            <a:ln w="12700" cap="flat">
              <a:noFill/>
              <a:miter lim="400000"/>
            </a:ln>
            <a:effectLst/>
          </c:spPr>
          <c:invertIfNegative val="0"/>
          <c:dLbls>
            <c:dLbl>
              <c:idx val="0"/>
              <c:tx>
                <c:rich>
                  <a:bodyPr/>
                  <a:lstStyle/>
                  <a:p>
                    <a:fld id="{078CFD2F-63D6-4ADA-81AC-0CA9B8988920}" type="VALUE">
                      <a:rPr lang="en-US" smtClean="0"/>
                      <a:pPr/>
                      <a:t>[VERDI]</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F70-4618-BC83-20A35AA9AD6E}"/>
                </c:ext>
              </c:extLst>
            </c:dLbl>
            <c:dLbl>
              <c:idx val="1"/>
              <c:tx>
                <c:rich>
                  <a:bodyPr/>
                  <a:lstStyle/>
                  <a:p>
                    <a:fld id="{47F00161-D364-4318-84F7-010DBB035C3A}" type="VALUE">
                      <a:rPr lang="en-US" smtClean="0"/>
                      <a:pPr/>
                      <a:t>[VERDI]</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F70-4618-BC83-20A35AA9AD6E}"/>
                </c:ext>
              </c:extLst>
            </c:dLbl>
            <c:dLbl>
              <c:idx val="2"/>
              <c:tx>
                <c:rich>
                  <a:bodyPr/>
                  <a:lstStyle/>
                  <a:p>
                    <a:fld id="{85670375-98A7-42B3-AE10-54AA07E9A793}" type="VALUE">
                      <a:rPr lang="en-US" smtClean="0"/>
                      <a:pPr/>
                      <a:t>[VERDI]</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F70-4618-BC83-20A35AA9AD6E}"/>
                </c:ext>
              </c:extLst>
            </c:dLbl>
            <c:numFmt formatCode="#,##0" sourceLinked="0"/>
            <c:spPr>
              <a:noFill/>
              <a:ln>
                <a:noFill/>
              </a:ln>
              <a:effectLst/>
            </c:spPr>
            <c:txPr>
              <a:bodyPr/>
              <a:lstStyle/>
              <a:p>
                <a:pPr lvl="0">
                  <a:defRPr sz="3000" b="0" i="0" u="none" strike="noStrike">
                    <a:solidFill>
                      <a:srgbClr val="FFFFFF"/>
                    </a:solidFill>
                    <a:effectLst>
                      <a:outerShdw dist="38100" dir="2700000" rotWithShape="0">
                        <a:srgbClr val="000000"/>
                      </a:outerShdw>
                    </a:effectLst>
                    <a:latin typeface="Helvetica Light"/>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Litt travel</c:v>
                </c:pt>
                <c:pt idx="1">
                  <c:v>Travel</c:v>
                </c:pt>
                <c:pt idx="2">
                  <c:v>Veldig travel</c:v>
                </c:pt>
              </c:strCache>
            </c:strRef>
          </c:cat>
          <c:val>
            <c:numRef>
              <c:f>Sheet1!$B$2:$D$2</c:f>
              <c:numCache>
                <c:formatCode>General</c:formatCode>
                <c:ptCount val="3"/>
                <c:pt idx="0">
                  <c:v>64</c:v>
                </c:pt>
                <c:pt idx="1">
                  <c:v>26</c:v>
                </c:pt>
                <c:pt idx="2">
                  <c:v>10</c:v>
                </c:pt>
              </c:numCache>
            </c:numRef>
          </c:val>
          <c:extLst>
            <c:ext xmlns:c16="http://schemas.microsoft.com/office/drawing/2014/chart" uri="{C3380CC4-5D6E-409C-BE32-E72D297353CC}">
              <c16:uniqueId val="{00000003-9F70-4618-BC83-20A35AA9AD6E}"/>
            </c:ext>
          </c:extLst>
        </c:ser>
        <c:dLbls>
          <c:showLegendKey val="0"/>
          <c:showVal val="0"/>
          <c:showCatName val="0"/>
          <c:showSerName val="0"/>
          <c:showPercent val="0"/>
          <c:showBubbleSize val="0"/>
        </c:dLbls>
        <c:gapWidth val="40"/>
        <c:overlap val="-10"/>
        <c:axId val="248378880"/>
        <c:axId val="248379272"/>
      </c:barChart>
      <c:catAx>
        <c:axId val="248378880"/>
        <c:scaling>
          <c:orientation val="minMax"/>
        </c:scaling>
        <c:delete val="0"/>
        <c:axPos val="b"/>
        <c:numFmt formatCode="General" sourceLinked="0"/>
        <c:majorTickMark val="none"/>
        <c:minorTickMark val="none"/>
        <c:tickLblPos val="low"/>
        <c:spPr>
          <a:ln w="25400" cap="flat">
            <a:solidFill>
              <a:srgbClr val="0E030A"/>
            </a:solidFill>
            <a:prstDash val="solid"/>
            <a:miter lim="400000"/>
          </a:ln>
        </c:spPr>
        <c:txPr>
          <a:bodyPr rot="0"/>
          <a:lstStyle/>
          <a:p>
            <a:pPr lvl="0">
              <a:defRPr sz="3000" b="0" i="0" u="none" strike="noStrike">
                <a:solidFill>
                  <a:srgbClr val="000000"/>
                </a:solidFill>
                <a:effectLst/>
                <a:latin typeface="Helvetica Light"/>
              </a:defRPr>
            </a:pPr>
            <a:endParaRPr lang="nb-NO"/>
          </a:p>
        </c:txPr>
        <c:crossAx val="248379272"/>
        <c:crosses val="autoZero"/>
        <c:auto val="1"/>
        <c:lblAlgn val="ctr"/>
        <c:lblOffset val="100"/>
        <c:noMultiLvlLbl val="1"/>
      </c:catAx>
      <c:valAx>
        <c:axId val="248379272"/>
        <c:scaling>
          <c:orientation val="minMax"/>
        </c:scaling>
        <c:delete val="0"/>
        <c:axPos val="l"/>
        <c:numFmt formatCode="General" sourceLinked="0"/>
        <c:majorTickMark val="none"/>
        <c:minorTickMark val="none"/>
        <c:tickLblPos val="none"/>
        <c:spPr>
          <a:ln w="25400" cap="flat">
            <a:noFill/>
            <a:prstDash val="solid"/>
            <a:miter lim="400000"/>
          </a:ln>
        </c:spPr>
        <c:txPr>
          <a:bodyPr rot="0"/>
          <a:lstStyle/>
          <a:p>
            <a:pPr lvl="0">
              <a:defRPr sz="2200" b="0" i="0" u="none" strike="noStrike">
                <a:solidFill>
                  <a:srgbClr val="000000"/>
                </a:solidFill>
                <a:effectLst/>
                <a:latin typeface="Helvetica Light"/>
              </a:defRPr>
            </a:pPr>
            <a:endParaRPr lang="nb-NO"/>
          </a:p>
        </c:txPr>
        <c:crossAx val="248378880"/>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962380591"/>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KAN IKKE JOBB VÆRE GØY?</a:t>
            </a:r>
          </a:p>
          <a:p>
            <a:endParaRPr lang="nb-NO" dirty="0"/>
          </a:p>
          <a:p>
            <a:r>
              <a:rPr lang="nb-NO" dirty="0"/>
              <a:t>Det kan jo det om vi vil ha det til å være gøy!!</a:t>
            </a:r>
          </a:p>
          <a:p>
            <a:endParaRPr lang="nb-NO" dirty="0"/>
          </a:p>
          <a:p>
            <a:r>
              <a:rPr lang="nb-NO" dirty="0"/>
              <a:t>16 % er uengasjerte i jobben sin</a:t>
            </a:r>
          </a:p>
          <a:p>
            <a:endParaRPr lang="nb-NO" dirty="0"/>
          </a:p>
          <a:p>
            <a:r>
              <a:rPr lang="nb-NO" dirty="0"/>
              <a:t>Gallups «Q12», som primært måler hvilke ressurser og støtte medarbeiderne opplever å få: Tydelige forventninger, materielle ressurser, opplevd innflytelse, muligheter til utvikling samt støtte fra kolleger og ledere. Ressurser og støtte kan være kilder til engasjement i en eller annen form, men er neppe engasjement i seg selv. </a:t>
            </a:r>
            <a:br>
              <a:rPr lang="nb-NO" dirty="0"/>
            </a:br>
            <a:endParaRPr lang="nb-NO" dirty="0"/>
          </a:p>
          <a:p>
            <a:endParaRPr lang="nb-NO" dirty="0"/>
          </a:p>
          <a:p>
            <a:r>
              <a:rPr lang="nb-NO" dirty="0"/>
              <a:t>Opp å stå øvelser.</a:t>
            </a:r>
          </a:p>
          <a:p>
            <a:endParaRPr lang="nb-NO" dirty="0"/>
          </a:p>
          <a:p>
            <a:endParaRPr lang="nb-NO" dirty="0"/>
          </a:p>
        </p:txBody>
      </p:sp>
    </p:spTree>
    <p:extLst>
      <p:ext uri="{BB962C8B-B14F-4D97-AF65-F5344CB8AC3E}">
        <p14:creationId xmlns:p14="http://schemas.microsoft.com/office/powerpoint/2010/main" val="1310281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a:t>
            </a:r>
            <a:r>
              <a:rPr lang="nb-NO" baseline="0" dirty="0"/>
              <a:t> å stå</a:t>
            </a:r>
          </a:p>
          <a:p>
            <a:r>
              <a:rPr lang="nb-NO" baseline="0" dirty="0"/>
              <a:t>Finn en partner NY</a:t>
            </a:r>
          </a:p>
          <a:p>
            <a:endParaRPr lang="nb-NO" baseline="0" dirty="0"/>
          </a:p>
          <a:p>
            <a:r>
              <a:rPr lang="nb-NO" baseline="0" dirty="0"/>
              <a:t>HVOR MANGE GÅR HJEM OG SIR; JIPPI JEG FIKK TO EPLER PÅ JOBBEN I DAG.</a:t>
            </a:r>
          </a:p>
          <a:p>
            <a:endParaRPr lang="nb-NO" baseline="0" dirty="0"/>
          </a:p>
          <a:p>
            <a:r>
              <a:rPr lang="nb-NO" baseline="0" dirty="0"/>
              <a:t>DE FLESTE SIR FAKTISK DET MOTSATTE; VET DU HVA, DE TROR JEG FAKTISK PÅ JOBBEN AT DE KAN GJØRE OSS MER EFFEKTIVE VED Å GI OSS EPLER OG BANANER………</a:t>
            </a:r>
          </a:p>
        </p:txBody>
      </p:sp>
    </p:spTree>
    <p:extLst>
      <p:ext uri="{BB962C8B-B14F-4D97-AF65-F5344CB8AC3E}">
        <p14:creationId xmlns:p14="http://schemas.microsoft.com/office/powerpoint/2010/main" val="1898659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Fortell om en av dine beste opplevelser på jobben – en som gjorde deg veldig glad.</a:t>
            </a:r>
          </a:p>
          <a:p>
            <a:endParaRPr lang="nb-NO" baseline="0" dirty="0"/>
          </a:p>
          <a:p>
            <a:r>
              <a:rPr lang="nb-NO" baseline="0" dirty="0"/>
              <a:t>EN STILLER SPØRSMÅLET OG DEN ANNEN HAR 1 MINUTT TIL Å SVARE – OG OMVENDT…..</a:t>
            </a:r>
          </a:p>
          <a:p>
            <a:endParaRPr lang="nb-NO" baseline="0" dirty="0"/>
          </a:p>
          <a:p>
            <a:r>
              <a:rPr lang="nb-NO" baseline="0" dirty="0"/>
              <a:t>Den med de minste sko, laveste hus nummer, kortest hår, først bursdag, </a:t>
            </a:r>
            <a:r>
              <a:rPr lang="nb-NO" baseline="0" dirty="0" err="1"/>
              <a:t>etc</a:t>
            </a:r>
            <a:r>
              <a:rPr lang="nb-NO" baseline="0" dirty="0"/>
              <a:t>… STARTER</a:t>
            </a:r>
            <a:endParaRPr lang="nb-NO" dirty="0"/>
          </a:p>
          <a:p>
            <a:endParaRPr lang="nb-NO" dirty="0"/>
          </a:p>
          <a:p>
            <a:r>
              <a:rPr lang="nb-NO" b="1" dirty="0"/>
              <a:t>EN SPESIFIKK OPPLEVELSE! DET SKAL VÆRE DETALJERT…..</a:t>
            </a:r>
          </a:p>
          <a:p>
            <a:endParaRPr lang="nb-NO" dirty="0"/>
          </a:p>
          <a:p>
            <a:r>
              <a:rPr lang="nb-NO" dirty="0"/>
              <a:t>HUSK HISTORIEN FOR VI SKAL</a:t>
            </a:r>
            <a:r>
              <a:rPr lang="nb-NO" baseline="0" dirty="0"/>
              <a:t> BRUKE DEN IGJEN SENERE…………</a:t>
            </a:r>
          </a:p>
          <a:p>
            <a:endParaRPr lang="nb-NO" baseline="0" dirty="0"/>
          </a:p>
          <a:p>
            <a:r>
              <a:rPr lang="nb-NO" b="1" baseline="0" dirty="0"/>
              <a:t>OM LITT SKAL VI SNAKKE OM HVA SOM GJØR OSS GLADE PÅ JOBBEN – OM DET IKKE ER FRISK FRUKT?</a:t>
            </a:r>
            <a:endParaRPr lang="nb-NO" b="1" dirty="0"/>
          </a:p>
          <a:p>
            <a:endParaRPr lang="nb-NO" dirty="0"/>
          </a:p>
          <a:p>
            <a:r>
              <a:rPr lang="nb-NO" dirty="0" err="1"/>
              <a:t>Retelling</a:t>
            </a:r>
            <a:r>
              <a:rPr lang="nb-NO" dirty="0"/>
              <a:t> gjør deg glad igjen…</a:t>
            </a:r>
          </a:p>
          <a:p>
            <a:endParaRPr lang="nb-NO" dirty="0"/>
          </a:p>
          <a:p>
            <a:r>
              <a:rPr lang="nb-NO" dirty="0"/>
              <a:t>Husk på historien du skal bruke den om en liten stund</a:t>
            </a:r>
          </a:p>
          <a:p>
            <a:endParaRPr lang="nb-NO" dirty="0"/>
          </a:p>
          <a:p>
            <a:r>
              <a:rPr lang="nb-NO" dirty="0"/>
              <a:t>HVOR MANGE AV DERE FANT DET VANSKELIG Å FINNE DENNE HISTORIE? </a:t>
            </a:r>
          </a:p>
          <a:p>
            <a:endParaRPr lang="nb-NO" dirty="0"/>
          </a:p>
          <a:p>
            <a:r>
              <a:rPr lang="nb-NO" dirty="0"/>
              <a:t>YUP</a:t>
            </a:r>
          </a:p>
        </p:txBody>
      </p:sp>
    </p:spTree>
    <p:extLst>
      <p:ext uri="{BB962C8B-B14F-4D97-AF65-F5344CB8AC3E}">
        <p14:creationId xmlns:p14="http://schemas.microsoft.com/office/powerpoint/2010/main" val="2997781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du føler du gjør en forskjell på jobb! At det du levere faktisk brukes til noe og at du vet om det!</a:t>
            </a:r>
          </a:p>
          <a:p>
            <a:endParaRPr lang="nb-NO" dirty="0"/>
          </a:p>
          <a:p>
            <a:r>
              <a:rPr lang="nb-NO" dirty="0"/>
              <a:t>De</a:t>
            </a:r>
            <a:r>
              <a:rPr lang="nb-NO" baseline="0" dirty="0"/>
              <a:t> små seire….</a:t>
            </a:r>
            <a:endParaRPr lang="nb-NO" dirty="0"/>
          </a:p>
        </p:txBody>
      </p:sp>
    </p:spTree>
    <p:extLst>
      <p:ext uri="{BB962C8B-B14F-4D97-AF65-F5344CB8AC3E}">
        <p14:creationId xmlns:p14="http://schemas.microsoft.com/office/powerpoint/2010/main" val="3881832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solidFill>
                  <a:schemeClr val="bg1"/>
                </a:solidFill>
              </a:rPr>
              <a:t>ØVELSE I FEEDBACK</a:t>
            </a:r>
          </a:p>
          <a:p>
            <a:endParaRPr lang="nb-NO" dirty="0"/>
          </a:p>
          <a:p>
            <a:r>
              <a:rPr lang="nb-NO" dirty="0"/>
              <a:t>Finn en som du VET har gjort en fantastisk jobb og gi en </a:t>
            </a:r>
            <a:r>
              <a:rPr lang="nb-NO" dirty="0" err="1"/>
              <a:t>high</a:t>
            </a:r>
            <a:r>
              <a:rPr lang="nb-NO" dirty="0"/>
              <a:t> </a:t>
            </a:r>
            <a:r>
              <a:rPr lang="nb-NO" dirty="0" err="1"/>
              <a:t>five</a:t>
            </a:r>
            <a:r>
              <a:rPr lang="nb-NO" dirty="0"/>
              <a:t>. YOU ROCK. DU ER FOR COOL.</a:t>
            </a:r>
          </a:p>
          <a:p>
            <a:endParaRPr lang="nb-NO" dirty="0"/>
          </a:p>
          <a:p>
            <a:r>
              <a:rPr lang="nb-NO" dirty="0"/>
              <a:t>VÆR ÆRLIG OG TROVERDIG!!!!!!</a:t>
            </a:r>
          </a:p>
          <a:p>
            <a:endParaRPr lang="nb-NO" dirty="0"/>
          </a:p>
          <a:p>
            <a:r>
              <a:rPr lang="nb-NO" dirty="0"/>
              <a:t>Å SLÅ I RUMPEN FUNGERE I SPORT – PÅ ARBEIDSPLASSER KAN DE SKAPE TRAKASERINGSAKER…………….</a:t>
            </a:r>
          </a:p>
          <a:p>
            <a:endParaRPr lang="nb-NO" dirty="0"/>
          </a:p>
          <a:p>
            <a:endParaRPr lang="nb-NO" dirty="0"/>
          </a:p>
        </p:txBody>
      </p:sp>
    </p:spTree>
    <p:extLst>
      <p:ext uri="{BB962C8B-B14F-4D97-AF65-F5344CB8AC3E}">
        <p14:creationId xmlns:p14="http://schemas.microsoft.com/office/powerpoint/2010/main" val="52097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ER DERE FLINKE PÅ Å SI GODMORGEN TIL HVER ANDRE?</a:t>
            </a:r>
          </a:p>
          <a:p>
            <a:endParaRPr lang="nb-NO" baseline="0" dirty="0"/>
          </a:p>
          <a:p>
            <a:r>
              <a:rPr lang="nb-NO" baseline="0" dirty="0"/>
              <a:t>OPP Å STÅ</a:t>
            </a:r>
          </a:p>
          <a:p>
            <a:endParaRPr lang="nb-NO" baseline="0" dirty="0"/>
          </a:p>
          <a:p>
            <a:r>
              <a:rPr lang="nb-NO" b="1" baseline="0" dirty="0"/>
              <a:t>NIVÅ 1:</a:t>
            </a:r>
            <a:r>
              <a:rPr lang="nb-NO" baseline="0" dirty="0"/>
              <a:t> Når noen </a:t>
            </a:r>
            <a:r>
              <a:rPr lang="nb-NO" b="1" baseline="0" dirty="0"/>
              <a:t>brummer god morgen og den annen brummer tilbake </a:t>
            </a:r>
            <a:r>
              <a:rPr lang="nb-NO" baseline="0" dirty="0"/>
              <a:t>– Kunne like godt ha sakt: GÅ VEKKK</a:t>
            </a:r>
          </a:p>
          <a:p>
            <a:r>
              <a:rPr lang="nb-NO" b="1" baseline="0" dirty="0"/>
              <a:t>NIVÅ 2:</a:t>
            </a:r>
            <a:r>
              <a:rPr lang="nb-NO" baseline="0" dirty="0"/>
              <a:t> Når du kommer inn på jobb og </a:t>
            </a:r>
            <a:r>
              <a:rPr lang="nb-NO" b="1" baseline="0" dirty="0"/>
              <a:t>ser ned i bakken eller vekk </a:t>
            </a:r>
            <a:r>
              <a:rPr lang="nb-NO" baseline="0" dirty="0"/>
              <a:t>og sir god morgen</a:t>
            </a:r>
          </a:p>
          <a:p>
            <a:r>
              <a:rPr lang="nb-NO" b="1" baseline="0" dirty="0"/>
              <a:t>NIVÅ 3:</a:t>
            </a:r>
            <a:r>
              <a:rPr lang="nb-NO" baseline="0" dirty="0"/>
              <a:t> Når du </a:t>
            </a:r>
            <a:r>
              <a:rPr lang="nb-NO" b="1" baseline="0" dirty="0"/>
              <a:t>ser folk i øynene</a:t>
            </a:r>
            <a:r>
              <a:rPr lang="nb-NO" baseline="0" dirty="0"/>
              <a:t> og sir god morgen</a:t>
            </a:r>
          </a:p>
          <a:p>
            <a:r>
              <a:rPr lang="nb-NO" b="1" baseline="0" dirty="0"/>
              <a:t>NIVÅ 4:</a:t>
            </a:r>
            <a:r>
              <a:rPr lang="nb-NO" baseline="0" dirty="0"/>
              <a:t> Når du kommer på jobb og </a:t>
            </a:r>
            <a:r>
              <a:rPr lang="nb-NO" b="1" baseline="0" dirty="0"/>
              <a:t>sir god morgen og tillegger</a:t>
            </a:r>
            <a:r>
              <a:rPr lang="nb-NO" baseline="0" dirty="0"/>
              <a:t>, ex., hvordan var din helg, hvordan går det med barnet som var syk, </a:t>
            </a:r>
            <a:r>
              <a:rPr lang="nb-NO" baseline="0" dirty="0" err="1"/>
              <a:t>etc</a:t>
            </a:r>
            <a:r>
              <a:rPr lang="nb-NO" baseline="0" dirty="0"/>
              <a:t>…..</a:t>
            </a:r>
          </a:p>
          <a:p>
            <a:r>
              <a:rPr lang="nb-NO" b="1" baseline="0" dirty="0"/>
              <a:t>NIVÅ 5:</a:t>
            </a:r>
            <a:r>
              <a:rPr lang="nb-NO" baseline="0" dirty="0"/>
              <a:t> Når du kommer på jobb og </a:t>
            </a:r>
            <a:r>
              <a:rPr lang="nb-NO" b="1" baseline="0" dirty="0"/>
              <a:t>sir god morgen og rører ved hverandre</a:t>
            </a:r>
            <a:r>
              <a:rPr lang="nb-NO" baseline="0" dirty="0"/>
              <a:t>. Klem, </a:t>
            </a:r>
            <a:r>
              <a:rPr lang="nb-NO" baseline="0" dirty="0" err="1"/>
              <a:t>high</a:t>
            </a:r>
            <a:r>
              <a:rPr lang="nb-NO" baseline="0" dirty="0"/>
              <a:t> </a:t>
            </a:r>
            <a:r>
              <a:rPr lang="nb-NO" baseline="0" dirty="0" err="1"/>
              <a:t>five</a:t>
            </a:r>
            <a:r>
              <a:rPr lang="nb-NO" baseline="0" dirty="0"/>
              <a:t>, gi hånd, </a:t>
            </a:r>
            <a:r>
              <a:rPr lang="nb-NO" baseline="0" dirty="0" err="1"/>
              <a:t>etc</a:t>
            </a:r>
            <a:r>
              <a:rPr lang="nb-NO" baseline="0" dirty="0"/>
              <a:t>…</a:t>
            </a:r>
          </a:p>
          <a:p>
            <a:endParaRPr lang="nb-NO" baseline="0" dirty="0"/>
          </a:p>
          <a:p>
            <a:r>
              <a:rPr lang="nb-NO" b="1" baseline="0" dirty="0"/>
              <a:t>Ta bilder her på NIVÅ 4 og 5.</a:t>
            </a:r>
          </a:p>
        </p:txBody>
      </p:sp>
    </p:spTree>
    <p:extLst>
      <p:ext uri="{BB962C8B-B14F-4D97-AF65-F5344CB8AC3E}">
        <p14:creationId xmlns:p14="http://schemas.microsoft.com/office/powerpoint/2010/main" val="3590608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hva kommer arbeidsglede til slutt ned til?</a:t>
            </a:r>
          </a:p>
          <a:p>
            <a:endParaRPr lang="nb-NO" dirty="0"/>
          </a:p>
          <a:p>
            <a:r>
              <a:rPr lang="nb-NO" dirty="0"/>
              <a:t>1?</a:t>
            </a:r>
          </a:p>
          <a:p>
            <a:r>
              <a:rPr lang="nb-NO" dirty="0"/>
              <a:t>2?</a:t>
            </a:r>
          </a:p>
          <a:p>
            <a:endParaRPr lang="nb-NO" dirty="0"/>
          </a:p>
          <a:p>
            <a:r>
              <a:rPr lang="nb-NO" dirty="0"/>
              <a:t>Få </a:t>
            </a:r>
            <a:r>
              <a:rPr lang="nb-NO" dirty="0" err="1"/>
              <a:t>evt</a:t>
            </a:r>
            <a:r>
              <a:rPr lang="nb-NO" dirty="0"/>
              <a:t> folk til å </a:t>
            </a:r>
            <a:r>
              <a:rPr lang="nb-NO" dirty="0" err="1"/>
              <a:t>råpe</a:t>
            </a:r>
            <a:r>
              <a:rPr lang="nb-NO" dirty="0"/>
              <a:t> eller noe. Skap energi…………</a:t>
            </a:r>
          </a:p>
        </p:txBody>
      </p:sp>
    </p:spTree>
    <p:extLst>
      <p:ext uri="{BB962C8B-B14F-4D97-AF65-F5344CB8AC3E}">
        <p14:creationId xmlns:p14="http://schemas.microsoft.com/office/powerpoint/2010/main" val="4524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Husker dere den øvelsen dere gjorde med å fortelle hverandre om EN spesifikk ting der gjorde dere GLADE?</a:t>
            </a:r>
          </a:p>
          <a:p>
            <a:endParaRPr lang="nb-NO" dirty="0"/>
          </a:p>
          <a:p>
            <a:r>
              <a:rPr lang="nb-NO" dirty="0"/>
              <a:t>Hva handlet historien om?  </a:t>
            </a:r>
          </a:p>
          <a:p>
            <a:endParaRPr lang="nb-NO" dirty="0"/>
          </a:p>
          <a:p>
            <a:pPr marL="457200" indent="-457200">
              <a:buAutoNum type="arabicPeriod"/>
            </a:pPr>
            <a:r>
              <a:rPr lang="nb-NO" dirty="0"/>
              <a:t>Resultater</a:t>
            </a:r>
          </a:p>
          <a:p>
            <a:pPr marL="457200" indent="-457200">
              <a:buAutoNum type="arabicPeriod"/>
            </a:pPr>
            <a:r>
              <a:rPr lang="nb-NO" dirty="0"/>
              <a:t>Relasjoner</a:t>
            </a:r>
          </a:p>
          <a:p>
            <a:pPr marL="457200" indent="-457200">
              <a:buAutoNum type="arabicPeriod"/>
            </a:pPr>
            <a:r>
              <a:rPr lang="nb-NO" dirty="0"/>
              <a:t>Begge</a:t>
            </a:r>
          </a:p>
          <a:p>
            <a:pPr marL="457200" indent="-457200">
              <a:buAutoNum type="arabicPeriod"/>
            </a:pPr>
            <a:r>
              <a:rPr lang="nb-NO" dirty="0"/>
              <a:t>OG</a:t>
            </a:r>
            <a:r>
              <a:rPr lang="nb-NO" baseline="0" dirty="0"/>
              <a:t> HVOR MANGE AV DERE REKKER ALDRI HÅNDEN OPP OFFENTLIG?</a:t>
            </a:r>
          </a:p>
          <a:p>
            <a:pPr marL="457200" indent="-457200">
              <a:buAutoNum type="arabicPeriod"/>
            </a:pPr>
            <a:r>
              <a:rPr lang="nb-NO" baseline="0" dirty="0" err="1"/>
              <a:t>Fruktordning</a:t>
            </a:r>
            <a:endParaRPr lang="nb-NO" baseline="0" dirty="0"/>
          </a:p>
          <a:p>
            <a:pPr marL="0" indent="0">
              <a:buNone/>
            </a:pPr>
            <a:endParaRPr lang="nb-NO" dirty="0"/>
          </a:p>
          <a:p>
            <a:pPr marL="0" indent="0">
              <a:buNone/>
            </a:pPr>
            <a:r>
              <a:rPr lang="nb-NO" dirty="0" err="1"/>
              <a:t>That’s</a:t>
            </a:r>
            <a:r>
              <a:rPr lang="nb-NO" dirty="0"/>
              <a:t> </a:t>
            </a:r>
            <a:r>
              <a:rPr lang="nb-NO" dirty="0" err="1"/>
              <a:t>the</a:t>
            </a:r>
            <a:r>
              <a:rPr lang="nb-NO" dirty="0"/>
              <a:t> </a:t>
            </a:r>
            <a:r>
              <a:rPr lang="nb-NO" dirty="0" err="1"/>
              <a:t>way</a:t>
            </a:r>
            <a:r>
              <a:rPr lang="nb-NO" dirty="0"/>
              <a:t> it is and </a:t>
            </a:r>
            <a:r>
              <a:rPr lang="nb-NO" dirty="0" err="1"/>
              <a:t>that’s</a:t>
            </a:r>
            <a:r>
              <a:rPr lang="nb-NO" dirty="0"/>
              <a:t> </a:t>
            </a:r>
            <a:r>
              <a:rPr lang="nb-NO" dirty="0" err="1"/>
              <a:t>why</a:t>
            </a:r>
            <a:r>
              <a:rPr lang="nb-NO" dirty="0"/>
              <a:t> it is so </a:t>
            </a:r>
            <a:r>
              <a:rPr lang="nb-NO" dirty="0" err="1"/>
              <a:t>important</a:t>
            </a:r>
            <a:r>
              <a:rPr lang="nb-NO" dirty="0"/>
              <a:t> to </a:t>
            </a:r>
            <a:r>
              <a:rPr lang="nb-NO" dirty="0" err="1"/>
              <a:t>remember</a:t>
            </a:r>
            <a:r>
              <a:rPr lang="nb-NO" dirty="0"/>
              <a:t> </a:t>
            </a:r>
            <a:r>
              <a:rPr lang="nb-NO" dirty="0" err="1"/>
              <a:t>both</a:t>
            </a:r>
            <a:r>
              <a:rPr lang="nb-NO" dirty="0"/>
              <a:t>!!!!!!!!!!!!!</a:t>
            </a:r>
          </a:p>
          <a:p>
            <a:endParaRPr lang="nb-NO" dirty="0"/>
          </a:p>
          <a:p>
            <a:r>
              <a:rPr lang="nb-NO" dirty="0"/>
              <a:t>YUP – RESULTATER</a:t>
            </a:r>
          </a:p>
          <a:p>
            <a:endParaRPr lang="nb-NO" dirty="0"/>
          </a:p>
          <a:p>
            <a:r>
              <a:rPr lang="nb-NO" dirty="0"/>
              <a:t>ALLE HAR FOKUS PÅ RESULTATER</a:t>
            </a:r>
          </a:p>
          <a:p>
            <a:endParaRPr lang="nb-NO" dirty="0"/>
          </a:p>
          <a:p>
            <a:r>
              <a:rPr lang="nb-NO" dirty="0"/>
              <a:t>MEN</a:t>
            </a:r>
          </a:p>
          <a:p>
            <a:endParaRPr lang="nb-NO" dirty="0"/>
          </a:p>
          <a:p>
            <a:r>
              <a:rPr lang="nb-NO" dirty="0"/>
              <a:t>SJELDENT</a:t>
            </a:r>
            <a:r>
              <a:rPr lang="nb-NO" baseline="0" dirty="0"/>
              <a:t> PÅ RELASJONER</a:t>
            </a:r>
          </a:p>
          <a:p>
            <a:endParaRPr lang="nb-NO" baseline="0" dirty="0"/>
          </a:p>
          <a:p>
            <a:r>
              <a:rPr lang="nb-NO" baseline="0" dirty="0"/>
              <a:t>Resultatorientert vs. Relasjonsorientert</a:t>
            </a:r>
          </a:p>
          <a:p>
            <a:endParaRPr lang="nb-NO" baseline="0" dirty="0"/>
          </a:p>
          <a:p>
            <a:r>
              <a:rPr lang="nb-NO" baseline="0" dirty="0"/>
              <a:t>Kombinasjonen skaper de beste resultater!!!!!!!!!</a:t>
            </a:r>
          </a:p>
          <a:p>
            <a:endParaRPr lang="nb-NO" baseline="0" dirty="0"/>
          </a:p>
          <a:p>
            <a:r>
              <a:rPr lang="nb-NO" baseline="0" dirty="0"/>
              <a:t>-------------------------------------</a:t>
            </a:r>
          </a:p>
          <a:p>
            <a:endParaRPr lang="nb-NO" baseline="0" dirty="0"/>
          </a:p>
          <a:p>
            <a:endParaRPr lang="nb-NO" dirty="0"/>
          </a:p>
          <a:p>
            <a:endParaRPr lang="nb-NO" dirty="0"/>
          </a:p>
        </p:txBody>
      </p:sp>
    </p:spTree>
    <p:extLst>
      <p:ext uri="{BB962C8B-B14F-4D97-AF65-F5344CB8AC3E}">
        <p14:creationId xmlns:p14="http://schemas.microsoft.com/office/powerpoint/2010/main" val="3156407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KUN TIL LEDERE</a:t>
            </a:r>
          </a:p>
        </p:txBody>
      </p:sp>
    </p:spTree>
    <p:extLst>
      <p:ext uri="{BB962C8B-B14F-4D97-AF65-F5344CB8AC3E}">
        <p14:creationId xmlns:p14="http://schemas.microsoft.com/office/powerpoint/2010/main" val="345513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KUN TIL LEDERE</a:t>
            </a:r>
          </a:p>
        </p:txBody>
      </p:sp>
    </p:spTree>
    <p:extLst>
      <p:ext uri="{BB962C8B-B14F-4D97-AF65-F5344CB8AC3E}">
        <p14:creationId xmlns:p14="http://schemas.microsoft.com/office/powerpoint/2010/main" val="1545641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Undersøkelse i DK</a:t>
            </a:r>
          </a:p>
          <a:p>
            <a:endParaRPr lang="nb-NO" dirty="0"/>
          </a:p>
          <a:p>
            <a:r>
              <a:rPr lang="nb-NO" dirty="0"/>
              <a:t>Hva tro dere folk svarte her? Kan gjøre det to og to. Hva er topp 3?</a:t>
            </a:r>
          </a:p>
        </p:txBody>
      </p:sp>
    </p:spTree>
    <p:extLst>
      <p:ext uri="{BB962C8B-B14F-4D97-AF65-F5344CB8AC3E}">
        <p14:creationId xmlns:p14="http://schemas.microsoft.com/office/powerpoint/2010/main" val="65526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691504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Kun med hvis relevant. Er kunden travel og er det et problem…….</a:t>
            </a:r>
          </a:p>
          <a:p>
            <a:endParaRPr lang="nb-NO" dirty="0"/>
          </a:p>
          <a:p>
            <a:r>
              <a:rPr lang="nb-NO" dirty="0"/>
              <a:t>73-78</a:t>
            </a:r>
          </a:p>
        </p:txBody>
      </p:sp>
    </p:spTree>
    <p:extLst>
      <p:ext uri="{BB962C8B-B14F-4D97-AF65-F5344CB8AC3E}">
        <p14:creationId xmlns:p14="http://schemas.microsoft.com/office/powerpoint/2010/main" val="3188968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From Jerusalem to </a:t>
            </a:r>
            <a:r>
              <a:rPr lang="nb-NO" dirty="0" err="1"/>
              <a:t>Jericho</a:t>
            </a:r>
            <a:r>
              <a:rPr lang="nb-NO" dirty="0"/>
              <a:t>, 1973, men er lavet flere ganger siden da med samme resultat.</a:t>
            </a:r>
          </a:p>
          <a:p>
            <a:endParaRPr lang="nb-NO" dirty="0"/>
          </a:p>
          <a:p>
            <a:r>
              <a:rPr lang="nb-NO" dirty="0"/>
              <a:t>Undersøkelsen viser hva travelhet gjør med oss.</a:t>
            </a:r>
          </a:p>
          <a:p>
            <a:endParaRPr lang="nb-NO" dirty="0"/>
          </a:p>
          <a:p>
            <a:r>
              <a:rPr lang="nb-NO" dirty="0"/>
              <a:t>Princeton kirkegård, New Jersey</a:t>
            </a:r>
          </a:p>
          <a:p>
            <a:endParaRPr lang="nb-NO" dirty="0"/>
          </a:p>
          <a:p>
            <a:r>
              <a:rPr lang="nb-NO" dirty="0"/>
              <a:t>En og en kom de inn. Ble fortalt at de skulle forberede en tale. Et panel satt i det annet rom og skulle høre talen.</a:t>
            </a:r>
          </a:p>
          <a:p>
            <a:endParaRPr lang="nb-NO" dirty="0"/>
          </a:p>
          <a:p>
            <a:r>
              <a:rPr lang="nb-NO" dirty="0"/>
              <a:t>Litt tid alene til forberedelse.</a:t>
            </a:r>
          </a:p>
          <a:p>
            <a:endParaRPr lang="nb-NO" dirty="0"/>
          </a:p>
          <a:p>
            <a:r>
              <a:rPr lang="nb-NO" dirty="0"/>
              <a:t>Forskeren kom og sa nå er det tid: Denne beskjed ble gitt på 3</a:t>
            </a:r>
            <a:r>
              <a:rPr lang="nb-NO" baseline="0" dirty="0"/>
              <a:t> ulike måter.</a:t>
            </a:r>
          </a:p>
          <a:p>
            <a:endParaRPr lang="nb-NO" baseline="0" dirty="0"/>
          </a:p>
          <a:p>
            <a:pPr marL="457200" indent="-457200">
              <a:buAutoNum type="arabicPeriod"/>
            </a:pPr>
            <a:r>
              <a:rPr lang="nb-NO" baseline="0" dirty="0"/>
              <a:t>Gå til den annen bygning via fortorvet og gi dem som venter talen din</a:t>
            </a:r>
          </a:p>
          <a:p>
            <a:pPr marL="457200" indent="-457200">
              <a:buAutoNum type="arabicPeriod"/>
            </a:pPr>
            <a:r>
              <a:rPr lang="nb-NO" dirty="0"/>
              <a:t>….. Og forresten er vi litt på etterskudd så om du kan forte deg litt vil det være flott</a:t>
            </a:r>
          </a:p>
          <a:p>
            <a:pPr marL="457200" indent="-457200">
              <a:buAutoNum type="arabicPeriod"/>
            </a:pPr>
            <a:r>
              <a:rPr lang="nb-NO" dirty="0"/>
              <a:t>…. Du må springe over ditt for vi er 10 min på etterskudd. FORT deg. </a:t>
            </a:r>
          </a:p>
          <a:p>
            <a:pPr marL="457200" indent="-457200">
              <a:buAutoNum type="arabicPeriod"/>
            </a:pPr>
            <a:endParaRPr lang="nb-NO" dirty="0"/>
          </a:p>
          <a:p>
            <a:pPr marL="0" indent="0">
              <a:buNone/>
            </a:pPr>
            <a:r>
              <a:rPr lang="nb-NO" dirty="0"/>
              <a:t>Der</a:t>
            </a:r>
            <a:r>
              <a:rPr lang="nb-NO" baseline="0" dirty="0"/>
              <a:t> er ikke noe panel, ikke noen tale.</a:t>
            </a:r>
          </a:p>
          <a:p>
            <a:pPr marL="0" indent="0">
              <a:buNone/>
            </a:pPr>
            <a:endParaRPr lang="nb-NO" baseline="0" dirty="0"/>
          </a:p>
          <a:p>
            <a:pPr marL="0" indent="0">
              <a:buNone/>
            </a:pPr>
            <a:r>
              <a:rPr lang="nb-NO" baseline="0" dirty="0"/>
              <a:t>Den egentlig oppgave er på fortorvet. Der en skuespiller er skadet og trenger hjelp. Det </a:t>
            </a:r>
            <a:r>
              <a:rPr lang="nb-NO" baseline="0" dirty="0" err="1"/>
              <a:t>reele</a:t>
            </a:r>
            <a:r>
              <a:rPr lang="nb-NO" baseline="0" dirty="0"/>
              <a:t> spørsmålet er: Hvor mange hjalp?</a:t>
            </a:r>
            <a:endParaRPr lang="nb-NO" dirty="0"/>
          </a:p>
          <a:p>
            <a:pPr marL="457200" indent="-457200">
              <a:buAutoNum type="arabicPeriod"/>
            </a:pPr>
            <a:endParaRPr lang="nb-NO" dirty="0"/>
          </a:p>
          <a:p>
            <a:pPr marL="0" indent="0">
              <a:buNone/>
            </a:pPr>
            <a:endParaRPr lang="nb-NO" dirty="0"/>
          </a:p>
        </p:txBody>
      </p:sp>
    </p:spTree>
    <p:extLst>
      <p:ext uri="{BB962C8B-B14F-4D97-AF65-F5344CB8AC3E}">
        <p14:creationId xmlns:p14="http://schemas.microsoft.com/office/powerpoint/2010/main" val="1315161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ØVELSE: Hvor mange hjalp? Snakk med personen ved siden av deg og ta et kvalifisert gjett…..</a:t>
            </a:r>
          </a:p>
          <a:p>
            <a:endParaRPr lang="nb-NO" dirty="0"/>
          </a:p>
          <a:p>
            <a:endParaRPr lang="nb-NO" dirty="0"/>
          </a:p>
          <a:p>
            <a:r>
              <a:rPr lang="nb-NO" dirty="0"/>
              <a:t>HISTORIE:</a:t>
            </a:r>
          </a:p>
          <a:p>
            <a:r>
              <a:rPr lang="nb-NO" dirty="0"/>
              <a:t>Forberede tale</a:t>
            </a:r>
          </a:p>
          <a:p>
            <a:r>
              <a:rPr lang="nb-NO" dirty="0"/>
              <a:t>3 ulike</a:t>
            </a:r>
            <a:r>
              <a:rPr lang="nb-NO" baseline="0" dirty="0"/>
              <a:t> oppgaver</a:t>
            </a:r>
            <a:endParaRPr lang="nb-NO" dirty="0"/>
          </a:p>
          <a:p>
            <a:r>
              <a:rPr lang="nb-NO" dirty="0"/>
              <a:t>Over i ny bygning</a:t>
            </a:r>
          </a:p>
          <a:p>
            <a:r>
              <a:rPr lang="nb-NO" dirty="0"/>
              <a:t>Komiker på </a:t>
            </a:r>
            <a:r>
              <a:rPr lang="nb-NO" dirty="0" err="1"/>
              <a:t>fortovet</a:t>
            </a:r>
            <a:endParaRPr lang="nb-NO" dirty="0"/>
          </a:p>
          <a:p>
            <a:r>
              <a:rPr lang="nb-NO" dirty="0"/>
              <a:t>Tale om medfølelse……….</a:t>
            </a:r>
          </a:p>
          <a:p>
            <a:endParaRPr lang="nb-NO" dirty="0"/>
          </a:p>
          <a:p>
            <a:r>
              <a:rPr lang="nb-NO" dirty="0"/>
              <a:t>TALEN VAR OM NESTEKJÆRLIGHET - MEDFØLELSE!!!!!!!!!!!!</a:t>
            </a:r>
          </a:p>
        </p:txBody>
      </p:sp>
    </p:spTree>
    <p:extLst>
      <p:ext uri="{BB962C8B-B14F-4D97-AF65-F5344CB8AC3E}">
        <p14:creationId xmlns:p14="http://schemas.microsoft.com/office/powerpoint/2010/main" val="406128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bruker jeg å bli upopulær,</a:t>
            </a:r>
            <a:r>
              <a:rPr lang="nb-NO" baseline="0" dirty="0"/>
              <a:t> nesten </a:t>
            </a:r>
            <a:r>
              <a:rPr lang="nb-NO" baseline="0" dirty="0" err="1"/>
              <a:t>stenet</a:t>
            </a:r>
            <a:r>
              <a:rPr lang="nb-NO" baseline="0" dirty="0"/>
              <a:t> (Passer til tittelen på undersøkelsen)</a:t>
            </a:r>
            <a:endParaRPr lang="nb-NO" dirty="0"/>
          </a:p>
          <a:p>
            <a:endParaRPr lang="nb-NO" dirty="0"/>
          </a:p>
          <a:p>
            <a:r>
              <a:rPr lang="nb-NO" dirty="0"/>
              <a:t>Her kan jeg prate om boken min</a:t>
            </a:r>
          </a:p>
          <a:p>
            <a:endParaRPr lang="nb-NO" dirty="0"/>
          </a:p>
          <a:p>
            <a:r>
              <a:rPr lang="nb-NO" dirty="0"/>
              <a:t>Møter – måltavle </a:t>
            </a:r>
            <a:r>
              <a:rPr lang="nb-NO" dirty="0" err="1"/>
              <a:t>etc</a:t>
            </a:r>
            <a:r>
              <a:rPr lang="nb-NO" dirty="0"/>
              <a:t>……..</a:t>
            </a:r>
          </a:p>
          <a:p>
            <a:endParaRPr lang="nb-NO" dirty="0"/>
          </a:p>
          <a:p>
            <a:r>
              <a:rPr lang="nb-NO" dirty="0"/>
              <a:t>HVOR PRODUKTIV TROR DU DU ER? TIL DEM SOM ARBEIDER 60-70 TIMER OM UKEN</a:t>
            </a:r>
          </a:p>
        </p:txBody>
      </p:sp>
    </p:spTree>
    <p:extLst>
      <p:ext uri="{BB962C8B-B14F-4D97-AF65-F5344CB8AC3E}">
        <p14:creationId xmlns:p14="http://schemas.microsoft.com/office/powerpoint/2010/main" val="149262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ØVELSE: Ny partner, prat om spørsmålet</a:t>
            </a:r>
          </a:p>
        </p:txBody>
      </p:sp>
    </p:spTree>
    <p:extLst>
      <p:ext uri="{BB962C8B-B14F-4D97-AF65-F5344CB8AC3E}">
        <p14:creationId xmlns:p14="http://schemas.microsoft.com/office/powerpoint/2010/main" val="291416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TID: Vi bruker mer tid på jobben enn vi bruker på Venner,</a:t>
            </a:r>
            <a:r>
              <a:rPr lang="nb-NO" baseline="0" dirty="0"/>
              <a:t> Hobby, Familie – TIL SAMMEN</a:t>
            </a:r>
          </a:p>
          <a:p>
            <a:pPr marL="0" indent="0">
              <a:buNone/>
            </a:pPr>
            <a:r>
              <a:rPr lang="nb-NO" baseline="0" dirty="0"/>
              <a:t>1) Sove – 2) Jobben – 3) TV</a:t>
            </a:r>
          </a:p>
          <a:p>
            <a:pPr marL="0" indent="0">
              <a:buNone/>
            </a:pPr>
            <a:endParaRPr lang="nb-NO" dirty="0"/>
          </a:p>
          <a:p>
            <a:pPr marL="0" marR="0" indent="0" defTabSz="457200" eaLnBrk="1" fontAlgn="auto" latinLnBrk="0" hangingPunct="1">
              <a:lnSpc>
                <a:spcPct val="100000"/>
              </a:lnSpc>
              <a:spcBef>
                <a:spcPts val="0"/>
              </a:spcBef>
              <a:spcAft>
                <a:spcPts val="0"/>
              </a:spcAft>
              <a:buClrTx/>
              <a:buSzTx/>
              <a:buFontTx/>
              <a:buNone/>
              <a:tabLst/>
              <a:defRPr/>
            </a:pPr>
            <a:r>
              <a:rPr lang="nb-NO" dirty="0"/>
              <a:t>HELSE: WHO</a:t>
            </a:r>
            <a:r>
              <a:rPr lang="nb-NO" baseline="0" dirty="0"/>
              <a:t>  - depresjon  4 største sykdom nå – 2020, 2 største og 2030 største….!!!</a:t>
            </a:r>
          </a:p>
          <a:p>
            <a:pPr marL="0" indent="0">
              <a:buNone/>
            </a:pPr>
            <a:endParaRPr lang="nb-NO" dirty="0"/>
          </a:p>
          <a:p>
            <a:pPr marL="0" indent="0">
              <a:buNone/>
            </a:pPr>
            <a:r>
              <a:rPr lang="nb-NO" dirty="0"/>
              <a:t>LIVET:</a:t>
            </a:r>
            <a:r>
              <a:rPr lang="nb-NO" baseline="0" dirty="0"/>
              <a:t> Mann, kone, kjæreste</a:t>
            </a:r>
          </a:p>
          <a:p>
            <a:pPr marL="0" indent="0">
              <a:buNone/>
            </a:pPr>
            <a:r>
              <a:rPr lang="nb-NO" baseline="0" dirty="0"/>
              <a:t>Gode venner – Meningsfull jobb</a:t>
            </a:r>
          </a:p>
          <a:p>
            <a:pPr marL="0" indent="0">
              <a:buNone/>
            </a:pPr>
            <a:r>
              <a:rPr lang="nb-NO" baseline="0" dirty="0"/>
              <a:t>Positiv psykologi</a:t>
            </a:r>
          </a:p>
          <a:p>
            <a:pPr marL="0" indent="0">
              <a:buNone/>
            </a:pPr>
            <a:endParaRPr lang="nb-NO" baseline="0" dirty="0"/>
          </a:p>
          <a:p>
            <a:pPr marL="457200" marR="0" indent="-457200" defTabSz="457200" eaLnBrk="1" fontAlgn="auto" latinLnBrk="0" hangingPunct="1">
              <a:lnSpc>
                <a:spcPct val="100000"/>
              </a:lnSpc>
              <a:spcBef>
                <a:spcPts val="0"/>
              </a:spcBef>
              <a:spcAft>
                <a:spcPts val="0"/>
              </a:spcAft>
              <a:buClrTx/>
              <a:buSzTx/>
              <a:buFontTx/>
              <a:buAutoNum type="arabicPeriod"/>
              <a:tabLst/>
              <a:defRPr/>
            </a:pPr>
            <a:r>
              <a:rPr lang="nb-NO" dirty="0"/>
              <a:t>Leve i et godt forhold - Ha et godt forhold: Menn i et godt forhold lever 6,5 år lenger – Kvinner 2,5…….!!!!!!!!!!!</a:t>
            </a:r>
          </a:p>
          <a:p>
            <a:pPr marL="457200" indent="-457200">
              <a:buAutoNum type="arabicPeriod"/>
            </a:pPr>
            <a:r>
              <a:rPr lang="nb-NO" dirty="0"/>
              <a:t>Ha gode venner – Ikke 750 på FB!</a:t>
            </a:r>
          </a:p>
          <a:p>
            <a:pPr marL="457200" indent="-457200">
              <a:buAutoNum type="arabicPeriod"/>
            </a:pPr>
            <a:r>
              <a:rPr lang="nb-NO" dirty="0"/>
              <a:t>Et godt og </a:t>
            </a:r>
            <a:r>
              <a:rPr lang="nb-NO" b="1" dirty="0"/>
              <a:t>meningsfullt</a:t>
            </a:r>
            <a:r>
              <a:rPr lang="nb-NO" dirty="0"/>
              <a:t> arbeidsliv. Ikke stor lønn men meningsfullt………</a:t>
            </a:r>
          </a:p>
          <a:p>
            <a:pPr marL="0" indent="0">
              <a:buNone/>
            </a:pPr>
            <a:endParaRPr lang="nb-NO" dirty="0"/>
          </a:p>
          <a:p>
            <a:pPr marL="0" indent="0">
              <a:buNone/>
            </a:pPr>
            <a:endParaRPr lang="nb-NO" dirty="0"/>
          </a:p>
          <a:p>
            <a:pPr marL="0" indent="0">
              <a:buNone/>
            </a:pPr>
            <a:r>
              <a:rPr lang="nb-NO" dirty="0"/>
              <a:t>Hvis</a:t>
            </a:r>
            <a:r>
              <a:rPr lang="nb-NO" baseline="0" dirty="0"/>
              <a:t> du er glad på jobben blir du mer suksessfull….</a:t>
            </a:r>
            <a:endParaRPr lang="nb-NO" dirty="0"/>
          </a:p>
          <a:p>
            <a:pPr marL="0" indent="0">
              <a:buNone/>
            </a:pPr>
            <a:endParaRPr lang="nb-NO" dirty="0"/>
          </a:p>
          <a:p>
            <a:pPr marL="0" indent="0">
              <a:buNone/>
            </a:pPr>
            <a:r>
              <a:rPr lang="nb-NO" dirty="0"/>
              <a:t>SUKSESS:</a:t>
            </a:r>
          </a:p>
          <a:p>
            <a:pPr marL="0" indent="0">
              <a:buNone/>
            </a:pPr>
            <a:r>
              <a:rPr lang="nb-NO" dirty="0"/>
              <a:t>For mange er suksess = arbeidsglede og det kan være sant. Studier viser dog at arbeidsglede gir deg opp mot 5x mer suksess!!</a:t>
            </a:r>
          </a:p>
        </p:txBody>
      </p:sp>
    </p:spTree>
    <p:extLst>
      <p:ext uri="{BB962C8B-B14F-4D97-AF65-F5344CB8AC3E}">
        <p14:creationId xmlns:p14="http://schemas.microsoft.com/office/powerpoint/2010/main" val="157170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40746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The best </a:t>
            </a:r>
            <a:r>
              <a:rPr lang="nb-NO" dirty="0" err="1"/>
              <a:t>place</a:t>
            </a:r>
            <a:r>
              <a:rPr lang="nb-NO" dirty="0"/>
              <a:t> to </a:t>
            </a:r>
            <a:r>
              <a:rPr lang="nb-NO" dirty="0" err="1"/>
              <a:t>invest</a:t>
            </a:r>
            <a:r>
              <a:rPr lang="nb-NO" dirty="0"/>
              <a:t> is </a:t>
            </a:r>
            <a:r>
              <a:rPr lang="nb-NO" dirty="0" err="1"/>
              <a:t>making</a:t>
            </a:r>
            <a:r>
              <a:rPr lang="nb-NO" dirty="0"/>
              <a:t> </a:t>
            </a:r>
            <a:r>
              <a:rPr lang="nb-NO" dirty="0" err="1"/>
              <a:t>your</a:t>
            </a:r>
            <a:r>
              <a:rPr lang="nb-NO" dirty="0"/>
              <a:t> medarbeidere glade!</a:t>
            </a:r>
          </a:p>
        </p:txBody>
      </p:sp>
    </p:spTree>
    <p:extLst>
      <p:ext uri="{BB962C8B-B14F-4D97-AF65-F5344CB8AC3E}">
        <p14:creationId xmlns:p14="http://schemas.microsoft.com/office/powerpoint/2010/main" val="1152843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Kun for ledere</a:t>
            </a:r>
          </a:p>
        </p:txBody>
      </p:sp>
    </p:spTree>
    <p:extLst>
      <p:ext uri="{BB962C8B-B14F-4D97-AF65-F5344CB8AC3E}">
        <p14:creationId xmlns:p14="http://schemas.microsoft.com/office/powerpoint/2010/main" val="351653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19125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95247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41363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langt har vi sett på:</a:t>
            </a:r>
          </a:p>
          <a:p>
            <a:pPr marL="457200" indent="-457200">
              <a:buAutoNum type="arabicPeriod"/>
            </a:pPr>
            <a:r>
              <a:rPr lang="nb-NO" dirty="0"/>
              <a:t>Hva arbeidsglede er som er din følelsesmessige tilstand på jobben</a:t>
            </a:r>
          </a:p>
          <a:p>
            <a:pPr marL="457200" indent="-457200">
              <a:buAutoNum type="arabicPeriod"/>
            </a:pPr>
            <a:r>
              <a:rPr lang="nb-NO" dirty="0"/>
              <a:t>Hva som gjør oss glade, resultater og relasjoner</a:t>
            </a:r>
          </a:p>
          <a:p>
            <a:pPr marL="457200" indent="-457200">
              <a:buAutoNum type="arabicPeriod"/>
            </a:pPr>
            <a:r>
              <a:rPr lang="nb-NO" dirty="0"/>
              <a:t>Hva som gjør oss triste </a:t>
            </a:r>
          </a:p>
          <a:p>
            <a:pPr marL="457200" indent="-457200">
              <a:buAutoNum type="arabicPeriod"/>
            </a:pPr>
            <a:r>
              <a:rPr lang="nb-NO" dirty="0"/>
              <a:t>Hvorfor arbeidsglede er så godt for ALT i organisasjonen</a:t>
            </a:r>
          </a:p>
          <a:p>
            <a:pPr marL="0" indent="0">
              <a:buNone/>
            </a:pPr>
            <a:endParaRPr lang="nb-NO" dirty="0"/>
          </a:p>
          <a:p>
            <a:pPr marL="0" indent="0">
              <a:buNone/>
            </a:pPr>
            <a:r>
              <a:rPr lang="nb-NO" dirty="0"/>
              <a:t>NÅ det VIKTIGSTE – HVORDAN kan dere her hos NOKAS skape en glad arbeidsplass?</a:t>
            </a:r>
          </a:p>
          <a:p>
            <a:pPr marL="457200" indent="-457200">
              <a:buAutoNum type="arabicPeriod"/>
            </a:pPr>
            <a:endParaRPr lang="nb-NO" dirty="0"/>
          </a:p>
          <a:p>
            <a:endParaRPr lang="nb-NO" dirty="0"/>
          </a:p>
          <a:p>
            <a:r>
              <a:rPr lang="nb-NO" dirty="0"/>
              <a:t>Mange laver nye verdier og endre på alt mulig.</a:t>
            </a:r>
          </a:p>
          <a:p>
            <a:endParaRPr lang="nb-NO" dirty="0"/>
          </a:p>
          <a:p>
            <a:r>
              <a:rPr lang="nb-NO" dirty="0"/>
              <a:t>Jeg tror ikke på det!!</a:t>
            </a:r>
          </a:p>
        </p:txBody>
      </p:sp>
    </p:spTree>
    <p:extLst>
      <p:ext uri="{BB962C8B-B14F-4D97-AF65-F5344CB8AC3E}">
        <p14:creationId xmlns:p14="http://schemas.microsoft.com/office/powerpoint/2010/main" val="3888641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788263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deg glad?</a:t>
            </a:r>
          </a:p>
          <a:p>
            <a:r>
              <a:rPr lang="nb-NO" dirty="0"/>
              <a:t>Hva gjør deg ulykkelig?</a:t>
            </a:r>
          </a:p>
          <a:p>
            <a:endParaRPr lang="nb-NO" dirty="0"/>
          </a:p>
          <a:p>
            <a:r>
              <a:rPr lang="nb-NO" dirty="0"/>
              <a:t>Du må kjenne deg selv.</a:t>
            </a:r>
          </a:p>
          <a:p>
            <a:endParaRPr lang="nb-NO" dirty="0"/>
          </a:p>
        </p:txBody>
      </p:sp>
    </p:spTree>
    <p:extLst>
      <p:ext uri="{BB962C8B-B14F-4D97-AF65-F5344CB8AC3E}">
        <p14:creationId xmlns:p14="http://schemas.microsoft.com/office/powerpoint/2010/main" val="3832776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gjør faktisk en positiv forskjell for x y og z</a:t>
            </a:r>
          </a:p>
          <a:p>
            <a:endParaRPr lang="nb-NO" dirty="0"/>
          </a:p>
          <a:p>
            <a:r>
              <a:rPr lang="nb-NO" dirty="0"/>
              <a:t>SOS historie om Tsunamien….</a:t>
            </a:r>
          </a:p>
          <a:p>
            <a:endParaRPr lang="nb-NO" dirty="0"/>
          </a:p>
          <a:p>
            <a:r>
              <a:rPr lang="nb-NO" dirty="0"/>
              <a:t>Odense hospital tannlege etter et år, ferdig…. Tannrekonstruksjon – Det øyeblikk vi er ferdige etter 1 år og bandasjen går av til et helt nytt ansikt……….</a:t>
            </a:r>
          </a:p>
          <a:p>
            <a:endParaRPr lang="nb-NO" dirty="0"/>
          </a:p>
          <a:p>
            <a:r>
              <a:rPr lang="nb-NO" dirty="0"/>
              <a:t>HVORFOR er det viktig?</a:t>
            </a:r>
          </a:p>
        </p:txBody>
      </p:sp>
    </p:spTree>
    <p:extLst>
      <p:ext uri="{BB962C8B-B14F-4D97-AF65-F5344CB8AC3E}">
        <p14:creationId xmlns:p14="http://schemas.microsoft.com/office/powerpoint/2010/main" val="869939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det i tillegg…. Å være glad er også å være profesjonell!!</a:t>
            </a:r>
          </a:p>
          <a:p>
            <a:endParaRPr lang="nb-NO" dirty="0"/>
          </a:p>
          <a:p>
            <a:r>
              <a:rPr lang="nb-NO" dirty="0"/>
              <a:t>EMOSJONELL SMITTE….. Dårlig humør vs. Godt humør….</a:t>
            </a:r>
          </a:p>
          <a:p>
            <a:endParaRPr lang="nb-NO" dirty="0"/>
          </a:p>
          <a:p>
            <a:endParaRPr lang="nb-NO" dirty="0"/>
          </a:p>
        </p:txBody>
      </p:sp>
    </p:spTree>
    <p:extLst>
      <p:ext uri="{BB962C8B-B14F-4D97-AF65-F5344CB8AC3E}">
        <p14:creationId xmlns:p14="http://schemas.microsoft.com/office/powerpoint/2010/main" val="1930633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Ikea vil at folks liv skal bli litt gladere og det gjennom glade ansatte………</a:t>
            </a:r>
          </a:p>
        </p:txBody>
      </p:sp>
    </p:spTree>
    <p:extLst>
      <p:ext uri="{BB962C8B-B14F-4D97-AF65-F5344CB8AC3E}">
        <p14:creationId xmlns:p14="http://schemas.microsoft.com/office/powerpoint/2010/main" val="3399890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Negativity</a:t>
            </a:r>
            <a:r>
              <a:rPr lang="nb-NO" dirty="0"/>
              <a:t> bias</a:t>
            </a:r>
          </a:p>
          <a:p>
            <a:endParaRPr lang="nb-NO" dirty="0"/>
          </a:p>
          <a:p>
            <a:r>
              <a:rPr lang="nb-NO" dirty="0"/>
              <a:t>Fra positiv psykologi.</a:t>
            </a:r>
          </a:p>
          <a:p>
            <a:endParaRPr lang="nb-NO" dirty="0"/>
          </a:p>
          <a:p>
            <a:r>
              <a:rPr lang="nb-NO" dirty="0"/>
              <a:t>SKRIV det gjerne ned…….. Lav en tavle, en stor vegg på kontoret, da leser du det også neste dag.</a:t>
            </a:r>
          </a:p>
          <a:p>
            <a:endParaRPr lang="nb-NO" dirty="0"/>
          </a:p>
          <a:p>
            <a:r>
              <a:rPr lang="nb-NO" dirty="0"/>
              <a:t>Gjør du dette i to uker viser undersøkelser at du er mye gladere i</a:t>
            </a:r>
            <a:r>
              <a:rPr lang="nb-NO" baseline="0" dirty="0"/>
              <a:t> de neste 3 måneder. VILT ikke……….</a:t>
            </a:r>
          </a:p>
          <a:p>
            <a:endParaRPr lang="nb-NO" baseline="0" dirty="0"/>
          </a:p>
          <a:p>
            <a:r>
              <a:rPr lang="nb-NO" baseline="0" dirty="0"/>
              <a:t>Dette er jo så latterlig simpelt – </a:t>
            </a:r>
            <a:r>
              <a:rPr lang="nb-NO" baseline="0" dirty="0" err="1"/>
              <a:t>Yup</a:t>
            </a:r>
            <a:r>
              <a:rPr lang="nb-NO" baseline="0" dirty="0"/>
              <a:t> det er det. MEN DET VIRKER som F…</a:t>
            </a:r>
            <a:endParaRPr lang="nb-NO" dirty="0"/>
          </a:p>
          <a:p>
            <a:endParaRPr lang="nb-NO" dirty="0"/>
          </a:p>
          <a:p>
            <a:endParaRPr lang="nb-NO" dirty="0"/>
          </a:p>
        </p:txBody>
      </p:sp>
    </p:spTree>
    <p:extLst>
      <p:ext uri="{BB962C8B-B14F-4D97-AF65-F5344CB8AC3E}">
        <p14:creationId xmlns:p14="http://schemas.microsoft.com/office/powerpoint/2010/main" val="144009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gjøres uten kake og sjampagne men fungere også med ;-)</a:t>
            </a:r>
          </a:p>
        </p:txBody>
      </p:sp>
    </p:spTree>
    <p:extLst>
      <p:ext uri="{BB962C8B-B14F-4D97-AF65-F5344CB8AC3E}">
        <p14:creationId xmlns:p14="http://schemas.microsoft.com/office/powerpoint/2010/main" val="2612346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Ben and </a:t>
            </a:r>
            <a:r>
              <a:rPr lang="nb-NO" dirty="0" err="1"/>
              <a:t>Jerry’s</a:t>
            </a:r>
            <a:endParaRPr lang="nb-NO" dirty="0"/>
          </a:p>
          <a:p>
            <a:endParaRPr lang="nb-NO" dirty="0"/>
          </a:p>
          <a:p>
            <a:r>
              <a:rPr lang="nb-NO" dirty="0"/>
              <a:t>Når de lavede en is som var en katastrofe lage de den på is-kirkegården….</a:t>
            </a:r>
          </a:p>
          <a:p>
            <a:endParaRPr lang="nb-NO" dirty="0"/>
          </a:p>
          <a:p>
            <a:r>
              <a:rPr lang="nb-NO" dirty="0"/>
              <a:t>Hvor cool er det </a:t>
            </a:r>
            <a:r>
              <a:rPr lang="nb-NO" dirty="0" err="1"/>
              <a:t>lige</a:t>
            </a:r>
            <a:r>
              <a:rPr lang="nb-NO" dirty="0"/>
              <a:t>….</a:t>
            </a:r>
          </a:p>
          <a:p>
            <a:endParaRPr lang="nb-NO" dirty="0"/>
          </a:p>
          <a:p>
            <a:r>
              <a:rPr lang="nb-NO" dirty="0"/>
              <a:t>Det viser du gjorde noe og vil bringe dere videre……..</a:t>
            </a:r>
          </a:p>
          <a:p>
            <a:endParaRPr lang="nb-NO" dirty="0"/>
          </a:p>
          <a:p>
            <a:r>
              <a:rPr lang="nb-NO" dirty="0"/>
              <a:t>Gjør noe som viser dere feiler også………..</a:t>
            </a:r>
          </a:p>
          <a:p>
            <a:endParaRPr lang="nb-NO" dirty="0"/>
          </a:p>
          <a:p>
            <a:r>
              <a:rPr lang="nb-NO" dirty="0"/>
              <a:t>Dette er ikke noe for hospitaler….. av logiske årsaker ;-)</a:t>
            </a:r>
          </a:p>
        </p:txBody>
      </p:sp>
    </p:spTree>
    <p:extLst>
      <p:ext uri="{BB962C8B-B14F-4D97-AF65-F5344CB8AC3E}">
        <p14:creationId xmlns:p14="http://schemas.microsoft.com/office/powerpoint/2010/main" val="98918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er det sånn?</a:t>
            </a:r>
          </a:p>
          <a:p>
            <a:endParaRPr lang="nb-NO" dirty="0"/>
          </a:p>
          <a:p>
            <a:r>
              <a:rPr lang="nb-NO" dirty="0"/>
              <a:t>Bla fordi vi har et ord for det, vi prater om det</a:t>
            </a:r>
          </a:p>
          <a:p>
            <a:endParaRPr lang="nb-NO" dirty="0"/>
          </a:p>
          <a:p>
            <a:r>
              <a:rPr lang="nb-NO" dirty="0"/>
              <a:t>Vi forventer det</a:t>
            </a:r>
          </a:p>
        </p:txBody>
      </p:sp>
    </p:spTree>
    <p:extLst>
      <p:ext uri="{BB962C8B-B14F-4D97-AF65-F5344CB8AC3E}">
        <p14:creationId xmlns:p14="http://schemas.microsoft.com/office/powerpoint/2010/main" val="215320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 med en kopp kaffe også uten de har spurt.</a:t>
            </a:r>
          </a:p>
          <a:p>
            <a:endParaRPr lang="nb-NO" dirty="0"/>
          </a:p>
          <a:p>
            <a:r>
              <a:rPr lang="nb-NO" dirty="0"/>
              <a:t>Finn ut av hva andre digger – i TAKE 5</a:t>
            </a:r>
            <a:r>
              <a:rPr lang="nb-NO" baseline="0" dirty="0"/>
              <a:t> – og bruk det. Gi dem små ting. Gjør dem glade!!</a:t>
            </a:r>
          </a:p>
          <a:p>
            <a:endParaRPr lang="nb-NO" baseline="0" dirty="0"/>
          </a:p>
          <a:p>
            <a:r>
              <a:rPr lang="nb-NO" baseline="0" dirty="0"/>
              <a:t>Noen som gjør dette?</a:t>
            </a:r>
          </a:p>
          <a:p>
            <a:endParaRPr lang="nb-NO" baseline="0" dirty="0"/>
          </a:p>
          <a:p>
            <a:r>
              <a:rPr lang="nb-NO" baseline="0" dirty="0"/>
              <a:t>Andre måter å gjøre det på? Erfaringer?</a:t>
            </a:r>
          </a:p>
          <a:p>
            <a:endParaRPr lang="nb-NO" baseline="0" dirty="0"/>
          </a:p>
          <a:p>
            <a:endParaRPr lang="nb-NO" dirty="0"/>
          </a:p>
        </p:txBody>
      </p:sp>
    </p:spTree>
    <p:extLst>
      <p:ext uri="{BB962C8B-B14F-4D97-AF65-F5344CB8AC3E}">
        <p14:creationId xmlns:p14="http://schemas.microsoft.com/office/powerpoint/2010/main" val="1037159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a-DK" i="1" dirty="0">
                <a:effectLst/>
              </a:rPr>
              <a:t>Kilde: Det Nationale Forskningscenter for Arbejdsmiljø (NFA)</a:t>
            </a:r>
          </a:p>
          <a:p>
            <a:endParaRPr lang="da-DK" i="1" dirty="0">
              <a:effectLst/>
            </a:endParaRPr>
          </a:p>
          <a:p>
            <a:pPr marL="0" marR="0" lvl="0" indent="0" defTabSz="457200" eaLnBrk="1" fontAlgn="auto" latinLnBrk="0" hangingPunct="1">
              <a:lnSpc>
                <a:spcPct val="100000"/>
              </a:lnSpc>
              <a:spcBef>
                <a:spcPts val="0"/>
              </a:spcBef>
              <a:spcAft>
                <a:spcPts val="0"/>
              </a:spcAft>
              <a:buClrTx/>
              <a:buSzTx/>
              <a:buFontTx/>
              <a:buNone/>
              <a:tabLst/>
              <a:defRPr/>
            </a:pPr>
            <a:r>
              <a:rPr lang="da-DK" dirty="0">
                <a:effectLst/>
              </a:rPr>
              <a:t>Bag undersøgelsen Forskerne har gennemgået forskningen på området siden 2005. Ni studier viser alle en sammenhæng mellem mangel på belønning og depression. </a:t>
            </a:r>
            <a:r>
              <a:rPr lang="da-DK">
                <a:effectLst/>
              </a:rPr>
              <a:t>Undersøgelserne bygger på forskellige metoder til at måle depression, for eksempel medarbejdernes egen vurdering, diagnose fra egen læge eller deltagelse i psykiatriske interview.</a:t>
            </a:r>
          </a:p>
          <a:p>
            <a:endParaRPr lang="nb-NO" dirty="0"/>
          </a:p>
          <a:p>
            <a:endParaRPr lang="nb-NO" dirty="0"/>
          </a:p>
        </p:txBody>
      </p:sp>
    </p:spTree>
    <p:extLst>
      <p:ext uri="{BB962C8B-B14F-4D97-AF65-F5344CB8AC3E}">
        <p14:creationId xmlns:p14="http://schemas.microsoft.com/office/powerpoint/2010/main" val="1445148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Barbara </a:t>
            </a:r>
            <a:r>
              <a:rPr lang="nb-NO" dirty="0" err="1"/>
              <a:t>Frederickson</a:t>
            </a:r>
            <a:r>
              <a:rPr lang="nb-NO" baseline="0" dirty="0"/>
              <a:t> – </a:t>
            </a:r>
            <a:r>
              <a:rPr lang="nb-NO" baseline="0" dirty="0" err="1"/>
              <a:t>Broaden</a:t>
            </a:r>
            <a:r>
              <a:rPr lang="nb-NO" baseline="0" dirty="0"/>
              <a:t> and </a:t>
            </a:r>
            <a:r>
              <a:rPr lang="nb-NO" baseline="0" dirty="0" err="1"/>
              <a:t>Build</a:t>
            </a:r>
            <a:r>
              <a:rPr lang="nb-NO" baseline="0" dirty="0"/>
              <a:t>, positive følelser</a:t>
            </a:r>
          </a:p>
          <a:p>
            <a:pPr marL="0" indent="0">
              <a:buNone/>
            </a:pPr>
            <a:endParaRPr lang="nb-NO" baseline="0" dirty="0"/>
          </a:p>
          <a:p>
            <a:pPr marL="0" indent="0">
              <a:buNone/>
            </a:pPr>
            <a:r>
              <a:rPr lang="nb-NO" baseline="0" dirty="0"/>
              <a:t>Ros forsterker</a:t>
            </a:r>
          </a:p>
          <a:p>
            <a:pPr marL="0" indent="0">
              <a:buNone/>
            </a:pPr>
            <a:endParaRPr lang="nb-NO" baseline="0" dirty="0"/>
          </a:p>
          <a:p>
            <a:pPr marL="0" indent="0">
              <a:buNone/>
            </a:pPr>
            <a:r>
              <a:rPr lang="nb-NO" baseline="0" dirty="0"/>
              <a:t>Undersøkelse: Mangel på ros og anerkjennelser er den største arbeidsglede dreper. 37% svarte det</a:t>
            </a:r>
            <a:endParaRPr lang="nb-NO" dirty="0"/>
          </a:p>
        </p:txBody>
      </p:sp>
    </p:spTree>
    <p:extLst>
      <p:ext uri="{BB962C8B-B14F-4D97-AF65-F5344CB8AC3E}">
        <p14:creationId xmlns:p14="http://schemas.microsoft.com/office/powerpoint/2010/main" val="3279332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HARVARD BUSINESS SCHOOL</a:t>
            </a: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undersøkelsen ble deltakerne bedt om å løse forskjellige kreative oppgaver. Rett før de gikk i gang, leste halvparten av deltakerne en beskjed, fra en kollega eller en venn, som beskrev en situasjon hvor forsøkspersonen levde opp til sitt aller beste.</a:t>
            </a:r>
          </a:p>
          <a:p>
            <a:endParaRPr lang="nb-NO" sz="2200" b="0" i="0" u="none" strike="noStrike" baseline="0" dirty="0">
              <a:latin typeface="Lucida Grande"/>
              <a:sym typeface="Lucida Grande"/>
            </a:endParaRPr>
          </a:p>
          <a:p>
            <a:endParaRPr lang="nb-NO" dirty="0"/>
          </a:p>
        </p:txBody>
      </p:sp>
    </p:spTree>
    <p:extLst>
      <p:ext uri="{BB962C8B-B14F-4D97-AF65-F5344CB8AC3E}">
        <p14:creationId xmlns:p14="http://schemas.microsoft.com/office/powerpoint/2010/main" val="3418580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The </a:t>
            </a:r>
            <a:r>
              <a:rPr lang="nb-NO" sz="2200" b="0" i="0" u="none" strike="noStrike" baseline="0" dirty="0" err="1">
                <a:latin typeface="Lucida Grande"/>
                <a:ea typeface="Lucida Grande"/>
                <a:cs typeface="Lucida Grande"/>
                <a:sym typeface="Lucida Grande"/>
              </a:rPr>
              <a:t>puzzle</a:t>
            </a:r>
            <a:r>
              <a:rPr lang="nb-NO" sz="2200" b="0" i="0" u="none" strike="noStrike" baseline="0" dirty="0">
                <a:latin typeface="Lucida Grande"/>
                <a:ea typeface="Lucida Grande"/>
                <a:cs typeface="Lucida Grande"/>
                <a:sym typeface="Lucida Grande"/>
              </a:rPr>
              <a:t> </a:t>
            </a:r>
            <a:r>
              <a:rPr lang="nb-NO" sz="2200" b="0" i="0" u="none" strike="noStrike" baseline="0" dirty="0" err="1">
                <a:latin typeface="Lucida Grande"/>
                <a:ea typeface="Lucida Grande"/>
                <a:cs typeface="Lucida Grande"/>
                <a:sym typeface="Lucida Grande"/>
              </a:rPr>
              <a:t>of</a:t>
            </a:r>
            <a:r>
              <a:rPr lang="nb-NO" sz="2200" b="0" i="0" u="none" strike="noStrike" baseline="0" dirty="0">
                <a:latin typeface="Lucida Grande"/>
                <a:ea typeface="Lucida Grande"/>
                <a:cs typeface="Lucida Grande"/>
                <a:sym typeface="Lucida Grande"/>
              </a:rPr>
              <a:t> </a:t>
            </a:r>
            <a:r>
              <a:rPr lang="nb-NO" sz="2200" b="0" i="0" u="none" strike="noStrike" baseline="0" dirty="0" err="1">
                <a:latin typeface="Lucida Grande"/>
                <a:ea typeface="Lucida Grande"/>
                <a:cs typeface="Lucida Grande"/>
                <a:sym typeface="Lucida Grande"/>
              </a:rPr>
              <a:t>motivation</a:t>
            </a:r>
            <a:endParaRPr lang="nb-NO" sz="2200" b="0" i="0" u="none" strike="noStrike" baseline="0" dirty="0">
              <a:latin typeface="Lucida Grande"/>
              <a:ea typeface="Lucida Grande"/>
              <a:cs typeface="Lucida Grande"/>
              <a:sym typeface="Lucida Grande"/>
            </a:endParaRP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De som leste positive utsagn om seg selv klarte seg langt bedre, var mer kreative i deres tilnærming og var også vesentlig mindre stresset enn kontrollgruppen. For eksempel hadde deltakerne tre minutter på å løse </a:t>
            </a:r>
            <a:r>
              <a:rPr lang="nb-NO" sz="2200" b="0" i="0" u="none" strike="noStrike" baseline="0" dirty="0" err="1">
                <a:latin typeface="Lucida Grande"/>
                <a:ea typeface="Lucida Grande"/>
                <a:cs typeface="Lucida Grande"/>
                <a:sym typeface="Lucida Grande"/>
              </a:rPr>
              <a:t>Dunckers</a:t>
            </a:r>
            <a:r>
              <a:rPr lang="nb-NO" sz="2200" b="0" i="0" u="none" strike="noStrike" baseline="0" dirty="0">
                <a:latin typeface="Lucida Grande"/>
                <a:ea typeface="Lucida Grande"/>
                <a:cs typeface="Lucida Grande"/>
                <a:sym typeface="Lucida Grande"/>
              </a:rPr>
              <a:t> stearinlys-oppgave (en klassisk oppgave i kreativ problemløsning).</a:t>
            </a:r>
          </a:p>
          <a:p>
            <a:endParaRPr lang="nb-NO" dirty="0"/>
          </a:p>
          <a:p>
            <a:endParaRPr lang="nb-NO" dirty="0"/>
          </a:p>
        </p:txBody>
      </p:sp>
    </p:spTree>
    <p:extLst>
      <p:ext uri="{BB962C8B-B14F-4D97-AF65-F5344CB8AC3E}">
        <p14:creationId xmlns:p14="http://schemas.microsoft.com/office/powerpoint/2010/main" val="1161506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De som leste positive utsagn om seg selv klarte seg langt bedre, var mer kreative i deres tilnærming og var også vesentlig mindre stresset enn kontrollgruppen. For eksempel hadde deltakerne tre minutter på å løse </a:t>
            </a:r>
            <a:r>
              <a:rPr lang="nb-NO" sz="2200" b="0" i="0" u="none" strike="noStrike" baseline="0" dirty="0" err="1">
                <a:latin typeface="Lucida Grande"/>
                <a:ea typeface="Lucida Grande"/>
                <a:cs typeface="Lucida Grande"/>
                <a:sym typeface="Lucida Grande"/>
              </a:rPr>
              <a:t>Dunckers</a:t>
            </a:r>
            <a:r>
              <a:rPr lang="nb-NO" sz="2200" b="0" i="0" u="none" strike="noStrike" baseline="0" dirty="0">
                <a:latin typeface="Lucida Grande"/>
                <a:ea typeface="Lucida Grande"/>
                <a:cs typeface="Lucida Grande"/>
                <a:sym typeface="Lucida Grande"/>
              </a:rPr>
              <a:t> stearinlys-oppgave (en klassisk oppgave i kreativ problemløsning).</a:t>
            </a: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51 prosent av deltakerne som hadde fått ros, løste oppgaven, mens kun 19 prosent av de øvrige lykkes med det samme. Denne undersøkelse (og mange andre) viser at ros på jobben ikke bare gjør oss gladere, men også mer produktive, mer kreative, mer motiverte og mindre stresset.</a:t>
            </a:r>
            <a:endParaRPr lang="nb-NO" dirty="0"/>
          </a:p>
          <a:p>
            <a:endParaRPr lang="nb-NO" dirty="0"/>
          </a:p>
          <a:p>
            <a:endParaRPr lang="nb-NO" dirty="0"/>
          </a:p>
        </p:txBody>
      </p:sp>
    </p:spTree>
    <p:extLst>
      <p:ext uri="{BB962C8B-B14F-4D97-AF65-F5344CB8AC3E}">
        <p14:creationId xmlns:p14="http://schemas.microsoft.com/office/powerpoint/2010/main" val="1052611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b="0" i="0" u="none" strike="noStrike" baseline="0" dirty="0">
                <a:latin typeface="Lucida Grande"/>
                <a:ea typeface="Lucida Grande"/>
                <a:cs typeface="Lucida Grande"/>
                <a:sym typeface="Lucida Grande"/>
              </a:rPr>
              <a:t>De som leste positive utsagn om seg selv klarte seg langt bedre, var mer kreative i deres tilnærming og var også vesentlig mindre stresset enn kontrollgruppen. For eksempel hadde deltakerne tre minutter på å løse </a:t>
            </a:r>
            <a:r>
              <a:rPr lang="nb-NO" sz="2200" b="0" i="0" u="none" strike="noStrike" baseline="0" dirty="0" err="1">
                <a:latin typeface="Lucida Grande"/>
                <a:ea typeface="Lucida Grande"/>
                <a:cs typeface="Lucida Grande"/>
                <a:sym typeface="Lucida Grande"/>
              </a:rPr>
              <a:t>Dunckers</a:t>
            </a:r>
            <a:r>
              <a:rPr lang="nb-NO" sz="2200" b="0" i="0" u="none" strike="noStrike" baseline="0" dirty="0">
                <a:latin typeface="Lucida Grande"/>
                <a:ea typeface="Lucida Grande"/>
                <a:cs typeface="Lucida Grande"/>
                <a:sym typeface="Lucida Grande"/>
              </a:rPr>
              <a:t> stearinlys-oppgave (en klassisk oppgave i kreativ problemløsning).</a:t>
            </a:r>
          </a:p>
          <a:p>
            <a:endParaRPr lang="nb-NO" sz="2200" b="0" i="0" u="none" strike="noStrike" baseline="0" dirty="0">
              <a:latin typeface="Lucida Grande"/>
              <a:ea typeface="Lucida Grande"/>
              <a:cs typeface="Lucida Grande"/>
              <a:sym typeface="Lucida Grande"/>
            </a:endParaRPr>
          </a:p>
          <a:p>
            <a:r>
              <a:rPr lang="nb-NO" sz="2200" b="0" i="0" u="none" strike="noStrike" baseline="0" dirty="0">
                <a:latin typeface="Lucida Grande"/>
                <a:ea typeface="Lucida Grande"/>
                <a:cs typeface="Lucida Grande"/>
                <a:sym typeface="Lucida Grande"/>
              </a:rPr>
              <a:t>51 prosent av deltakerne som hadde fått ros, løste oppgaven, mens kun 19 prosent av de øvrige lykkes med det samme. Denne undersøkelse (og mange andre) viser at ros på jobben ikke bare gjør oss gladere, men også mer produktive, mer kreative, mer motiverte og mindre stresset.</a:t>
            </a:r>
            <a:endParaRPr lang="nb-NO" dirty="0"/>
          </a:p>
          <a:p>
            <a:endParaRPr lang="nb-NO" dirty="0"/>
          </a:p>
          <a:p>
            <a:endParaRPr lang="nb-NO" dirty="0"/>
          </a:p>
        </p:txBody>
      </p:sp>
    </p:spTree>
    <p:extLst>
      <p:ext uri="{BB962C8B-B14F-4D97-AF65-F5344CB8AC3E}">
        <p14:creationId xmlns:p14="http://schemas.microsoft.com/office/powerpoint/2010/main" val="3808524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det i tillegg…. Å være glad er også å være profesjonell!!</a:t>
            </a:r>
          </a:p>
          <a:p>
            <a:endParaRPr lang="nb-NO" dirty="0"/>
          </a:p>
          <a:p>
            <a:r>
              <a:rPr lang="nb-NO" dirty="0"/>
              <a:t>EMOSJONELL SMITTE….. Dårlig humør vs. Godt humør….</a:t>
            </a:r>
          </a:p>
          <a:p>
            <a:endParaRPr lang="nb-NO" dirty="0"/>
          </a:p>
          <a:p>
            <a:endParaRPr lang="nb-NO" dirty="0"/>
          </a:p>
        </p:txBody>
      </p:sp>
    </p:spTree>
    <p:extLst>
      <p:ext uri="{BB962C8B-B14F-4D97-AF65-F5344CB8AC3E}">
        <p14:creationId xmlns:p14="http://schemas.microsoft.com/office/powerpoint/2010/main" val="177495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 og stå…….</a:t>
            </a:r>
          </a:p>
        </p:txBody>
      </p:sp>
    </p:spTree>
    <p:extLst>
      <p:ext uri="{BB962C8B-B14F-4D97-AF65-F5344CB8AC3E}">
        <p14:creationId xmlns:p14="http://schemas.microsoft.com/office/powerpoint/2010/main" val="3014588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42212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BANALT…. JA</a:t>
            </a:r>
          </a:p>
          <a:p>
            <a:endParaRPr lang="nb-NO" dirty="0"/>
          </a:p>
          <a:p>
            <a:r>
              <a:rPr lang="nb-NO" dirty="0"/>
              <a:t>KAN</a:t>
            </a:r>
            <a:r>
              <a:rPr lang="nb-NO" baseline="0" dirty="0"/>
              <a:t> JEG FÅ ET WAAUUUW ;-)</a:t>
            </a:r>
          </a:p>
          <a:p>
            <a:endParaRPr lang="nb-NO" baseline="0" dirty="0"/>
          </a:p>
          <a:p>
            <a:endParaRPr lang="nb-NO" dirty="0"/>
          </a:p>
        </p:txBody>
      </p:sp>
    </p:spTree>
    <p:extLst>
      <p:ext uri="{BB962C8B-B14F-4D97-AF65-F5344CB8AC3E}">
        <p14:creationId xmlns:p14="http://schemas.microsoft.com/office/powerpoint/2010/main" val="3870419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Arbeidsglede er noe vi gjør, noe vi skaper hver eneste dag………….</a:t>
            </a:r>
          </a:p>
        </p:txBody>
      </p:sp>
    </p:spTree>
    <p:extLst>
      <p:ext uri="{BB962C8B-B14F-4D97-AF65-F5344CB8AC3E}">
        <p14:creationId xmlns:p14="http://schemas.microsoft.com/office/powerpoint/2010/main" val="3183096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 minutter!</a:t>
            </a:r>
          </a:p>
        </p:txBody>
      </p:sp>
    </p:spTree>
    <p:extLst>
      <p:ext uri="{BB962C8B-B14F-4D97-AF65-F5344CB8AC3E}">
        <p14:creationId xmlns:p14="http://schemas.microsoft.com/office/powerpoint/2010/main" val="3342393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10 minutter!</a:t>
            </a:r>
          </a:p>
        </p:txBody>
      </p:sp>
    </p:spTree>
    <p:extLst>
      <p:ext uri="{BB962C8B-B14F-4D97-AF65-F5344CB8AC3E}">
        <p14:creationId xmlns:p14="http://schemas.microsoft.com/office/powerpoint/2010/main" val="1982641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Flipp-over</a:t>
            </a:r>
            <a:r>
              <a:rPr lang="nb-NO" dirty="0"/>
              <a:t>,</a:t>
            </a:r>
            <a:r>
              <a:rPr lang="nb-NO" baseline="0" dirty="0"/>
              <a:t> strek i midten og velg en for resultater på den ene side og for relasjoner på den annen side.</a:t>
            </a:r>
          </a:p>
          <a:p>
            <a:endParaRPr lang="nb-NO" baseline="0" dirty="0"/>
          </a:p>
          <a:p>
            <a:r>
              <a:rPr lang="nb-NO" baseline="0" dirty="0"/>
              <a:t>10 min. her også…</a:t>
            </a:r>
            <a:endParaRPr lang="nb-NO" dirty="0"/>
          </a:p>
        </p:txBody>
      </p:sp>
    </p:spTree>
    <p:extLst>
      <p:ext uri="{BB962C8B-B14F-4D97-AF65-F5344CB8AC3E}">
        <p14:creationId xmlns:p14="http://schemas.microsoft.com/office/powerpoint/2010/main" val="3982915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79874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Diskuter dette i et par minutter……….</a:t>
            </a:r>
          </a:p>
        </p:txBody>
      </p:sp>
    </p:spTree>
    <p:extLst>
      <p:ext uri="{BB962C8B-B14F-4D97-AF65-F5344CB8AC3E}">
        <p14:creationId xmlns:p14="http://schemas.microsoft.com/office/powerpoint/2010/main" val="34374250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10-15 minutter – HUSK å ta BILDER her!!!!</a:t>
            </a:r>
          </a:p>
          <a:p>
            <a:endParaRPr lang="nb-NO" dirty="0"/>
          </a:p>
          <a:p>
            <a:r>
              <a:rPr lang="nb-NO" dirty="0"/>
              <a:t>Du skal mene det!</a:t>
            </a:r>
          </a:p>
          <a:p>
            <a:endParaRPr lang="nb-NO" dirty="0"/>
          </a:p>
          <a:p>
            <a:r>
              <a:rPr lang="nb-NO" dirty="0"/>
              <a:t>Dere kan skrive på meg også…. Om dere ønsker det.</a:t>
            </a:r>
          </a:p>
          <a:p>
            <a:endParaRPr lang="nb-NO" dirty="0"/>
          </a:p>
          <a:p>
            <a:r>
              <a:rPr lang="nb-NO" dirty="0"/>
              <a:t>Sitt ned alle mann. Om et minutt vil jeg la dere lese hva som står på ryggen din. Men i det neste minutt sir</a:t>
            </a:r>
            <a:r>
              <a:rPr lang="nb-NO" baseline="0" dirty="0"/>
              <a:t> vi ikke noe. Dere kan dog ta av ponchoen….. </a:t>
            </a:r>
            <a:r>
              <a:rPr lang="nb-NO" baseline="0" dirty="0" err="1"/>
              <a:t>Værsgo</a:t>
            </a:r>
            <a:r>
              <a:rPr lang="nb-NO" baseline="0" dirty="0"/>
              <a:t> å les ;-)</a:t>
            </a:r>
          </a:p>
          <a:p>
            <a:endParaRPr lang="nb-NO" baseline="0" dirty="0"/>
          </a:p>
          <a:p>
            <a:r>
              <a:rPr lang="nb-NO" baseline="0" dirty="0"/>
              <a:t>Finn en partner. Fortell litt om hvilke ord du fikk og hva de betyr for deg. 1 minutt hver, ca.</a:t>
            </a:r>
          </a:p>
          <a:p>
            <a:endParaRPr lang="nb-NO" baseline="0" dirty="0"/>
          </a:p>
          <a:p>
            <a:r>
              <a:rPr lang="nb-NO" baseline="0" dirty="0"/>
              <a:t>Ta ponchoen med deg hjem og heng den på kontoret. Spør noen hva det er, gir det deg en mulighet til å gjenfortelle det og der er jo cool, for det skaper GLEDE og GODE følelser….</a:t>
            </a:r>
          </a:p>
          <a:p>
            <a:endParaRPr lang="nb-NO" baseline="0" dirty="0"/>
          </a:p>
          <a:p>
            <a:r>
              <a:rPr lang="nb-NO" b="1" baseline="0" dirty="0"/>
              <a:t>DETTE ER IKKE ROS FOR NOE DU GJØR MEN FOR DEN DU ER!!!!!!!!!!!!!!!!!!!!</a:t>
            </a:r>
            <a:endParaRPr lang="nb-NO" b="1" dirty="0"/>
          </a:p>
          <a:p>
            <a:endParaRPr lang="nb-NO" dirty="0"/>
          </a:p>
          <a:p>
            <a:r>
              <a:rPr lang="nb-NO" dirty="0"/>
              <a:t>Dette kan dere også gjøre hjemme i et personalemøte, gjør det på en fredag(</a:t>
            </a:r>
            <a:r>
              <a:rPr lang="nb-NO" dirty="0" err="1"/>
              <a:t>evt</a:t>
            </a:r>
            <a:r>
              <a:rPr lang="nb-NO" dirty="0"/>
              <a:t> hver fredag) som avslutning på uken. Hva har du sett av gode ting hos andre denne uken?</a:t>
            </a:r>
          </a:p>
          <a:p>
            <a:endParaRPr lang="nb-NO" dirty="0"/>
          </a:p>
          <a:p>
            <a:r>
              <a:rPr lang="nb-NO" dirty="0"/>
              <a:t>I DK drikker vi øl på fredager </a:t>
            </a:r>
            <a:r>
              <a:rPr lang="nb-NO" dirty="0">
                <a:sym typeface="Wingdings" panose="05000000000000000000" pitchFamily="2" charset="2"/>
              </a:rPr>
              <a:t></a:t>
            </a:r>
            <a:endParaRPr lang="nb-NO" dirty="0"/>
          </a:p>
        </p:txBody>
      </p:sp>
    </p:spTree>
    <p:extLst>
      <p:ext uri="{BB962C8B-B14F-4D97-AF65-F5344CB8AC3E}">
        <p14:creationId xmlns:p14="http://schemas.microsoft.com/office/powerpoint/2010/main" val="210517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BANALT…. JA</a:t>
            </a:r>
          </a:p>
          <a:p>
            <a:endParaRPr lang="nb-NO" dirty="0"/>
          </a:p>
          <a:p>
            <a:r>
              <a:rPr lang="nb-NO" dirty="0"/>
              <a:t>KAN</a:t>
            </a:r>
            <a:r>
              <a:rPr lang="nb-NO" baseline="0" dirty="0"/>
              <a:t> JEG FÅ ET WAAUUUW ;-)</a:t>
            </a:r>
          </a:p>
          <a:p>
            <a:endParaRPr lang="nb-NO" baseline="0" dirty="0"/>
          </a:p>
          <a:p>
            <a:endParaRPr lang="nb-NO" dirty="0"/>
          </a:p>
        </p:txBody>
      </p:sp>
    </p:spTree>
    <p:extLst>
      <p:ext uri="{BB962C8B-B14F-4D97-AF65-F5344CB8AC3E}">
        <p14:creationId xmlns:p14="http://schemas.microsoft.com/office/powerpoint/2010/main" val="17468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Compensation</a:t>
            </a:r>
            <a:r>
              <a:rPr lang="nb-NO" dirty="0"/>
              <a:t> – Sammenligning er ofte </a:t>
            </a:r>
            <a:r>
              <a:rPr lang="nb-NO" dirty="0" err="1"/>
              <a:t>brugt</a:t>
            </a:r>
            <a:r>
              <a:rPr lang="nb-NO" dirty="0"/>
              <a:t> her. Det bliver lidt ala, hvis du trives så trives også jeg…..</a:t>
            </a:r>
            <a:endParaRPr lang="nb-NO" baseline="0" dirty="0"/>
          </a:p>
          <a:p>
            <a:endParaRPr lang="nb-NO" baseline="0" dirty="0"/>
          </a:p>
          <a:p>
            <a:endParaRPr lang="nb-NO" dirty="0"/>
          </a:p>
        </p:txBody>
      </p:sp>
    </p:spTree>
    <p:extLst>
      <p:ext uri="{BB962C8B-B14F-4D97-AF65-F5344CB8AC3E}">
        <p14:creationId xmlns:p14="http://schemas.microsoft.com/office/powerpoint/2010/main" val="325308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3600" b="1" dirty="0"/>
              <a:t>Hvor mange av dere har prøvd å være super glad på jobben?</a:t>
            </a:r>
          </a:p>
          <a:p>
            <a:endParaRPr lang="nb-NO" sz="3600" b="1" dirty="0"/>
          </a:p>
          <a:p>
            <a:r>
              <a:rPr lang="nb-NO" sz="3600" b="1" dirty="0"/>
              <a:t>Hvor</a:t>
            </a:r>
            <a:r>
              <a:rPr lang="nb-NO" sz="3600" b="1" baseline="0" dirty="0"/>
              <a:t> mange av dere har prøvd å være det motsatte, ulykkelig?</a:t>
            </a:r>
          </a:p>
          <a:p>
            <a:endParaRPr lang="nb-NO" sz="3600" b="1" baseline="0" dirty="0"/>
          </a:p>
          <a:p>
            <a:r>
              <a:rPr lang="nb-NO" sz="3600" b="1" baseline="0" dirty="0"/>
              <a:t>Hvor mange av dere mener det er viktig å være glad på jobben og mener det er noe du virkelig ønsker å være?</a:t>
            </a:r>
          </a:p>
          <a:p>
            <a:endParaRPr lang="nb-NO" sz="3600" b="1" baseline="0" dirty="0"/>
          </a:p>
          <a:p>
            <a:r>
              <a:rPr lang="nb-NO" sz="3600" b="1" baseline="0" dirty="0"/>
              <a:t>DET ER DERE IKKE ALENE OM!</a:t>
            </a:r>
            <a:endParaRPr lang="nb-NO" sz="3600" b="1" dirty="0"/>
          </a:p>
        </p:txBody>
      </p:sp>
    </p:spTree>
    <p:extLst>
      <p:ext uri="{BB962C8B-B14F-4D97-AF65-F5344CB8AC3E}">
        <p14:creationId xmlns:p14="http://schemas.microsoft.com/office/powerpoint/2010/main" val="299321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DONT WORRY – PI HAPPY……….. ;-)</a:t>
            </a:r>
          </a:p>
        </p:txBody>
      </p:sp>
    </p:spTree>
    <p:extLst>
      <p:ext uri="{BB962C8B-B14F-4D97-AF65-F5344CB8AC3E}">
        <p14:creationId xmlns:p14="http://schemas.microsoft.com/office/powerpoint/2010/main" val="401322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kopi 4">
    <p:bg>
      <p:bgPr>
        <a:solidFill>
          <a:srgbClr val="000000"/>
        </a:solidFill>
        <a:effectLst/>
      </p:bgPr>
    </p:bg>
    <p:spTree>
      <p:nvGrpSpPr>
        <p:cNvPr id="1" name=""/>
        <p:cNvGrpSpPr/>
        <p:nvPr/>
      </p:nvGrpSpPr>
      <p:grpSpPr>
        <a:xfrm>
          <a:off x="0" y="0"/>
          <a:ext cx="0" cy="0"/>
          <a:chOff x="0" y="0"/>
          <a:chExt cx="0" cy="0"/>
        </a:xfrm>
      </p:grpSpPr>
      <p:sp>
        <p:nvSpPr>
          <p:cNvPr id="44" name="Shape 44"/>
          <p:cNvSpPr>
            <a:spLocks noGrp="1"/>
          </p:cNvSpPr>
          <p:nvPr>
            <p:ph type="title"/>
          </p:nvPr>
        </p:nvSpPr>
        <p:spPr>
          <a:xfrm>
            <a:off x="654130" y="0"/>
            <a:ext cx="11473379" cy="2221381"/>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5" name="Shape 45"/>
          <p:cNvSpPr>
            <a:spLocks noGrp="1"/>
          </p:cNvSpPr>
          <p:nvPr>
            <p:ph type="body" idx="1"/>
          </p:nvPr>
        </p:nvSpPr>
        <p:spPr>
          <a:xfrm>
            <a:off x="654130" y="2280753"/>
            <a:ext cx="11473379"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6" name="Shape 46"/>
          <p:cNvSpPr>
            <a:spLocks noGrp="1"/>
          </p:cNvSpPr>
          <p:nvPr>
            <p:ph type="sldNum" sz="quarter" idx="2"/>
          </p:nvPr>
        </p:nvSpPr>
        <p:spPr>
          <a:xfrm>
            <a:off x="10723022"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Kontortema">
    <p:bg>
      <p:bgPr>
        <a:solidFill>
          <a:srgbClr val="000000"/>
        </a:solid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xfrm>
            <a:off x="652590" y="0"/>
            <a:ext cx="11516884" cy="2260281"/>
          </a:xfrm>
          <a:prstGeom prst="rect">
            <a:avLst/>
          </a:prstGeom>
        </p:spPr>
        <p:txBody>
          <a:bodyPr/>
          <a:lstStyle>
            <a:lvl1pPr defTabSz="660378">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9" name="Shape 49"/>
          <p:cNvSpPr>
            <a:spLocks noGrp="1"/>
          </p:cNvSpPr>
          <p:nvPr>
            <p:ph type="body" idx="1"/>
          </p:nvPr>
        </p:nvSpPr>
        <p:spPr>
          <a:xfrm>
            <a:off x="652590" y="2278147"/>
            <a:ext cx="11516884" cy="7475454"/>
          </a:xfrm>
          <a:prstGeom prst="rect">
            <a:avLst/>
          </a:prstGeom>
        </p:spPr>
        <p:txBody>
          <a:bodyPr/>
          <a:lstStyle>
            <a:lvl1pPr marL="508000" indent="-508000" defTabSz="660378">
              <a:lnSpc>
                <a:spcPct val="20000"/>
              </a:lnSpc>
              <a:defRPr>
                <a:uFill>
                  <a:solidFill>
                    <a:srgbClr val="FFFFFF"/>
                  </a:solidFill>
                </a:uFill>
              </a:defRPr>
            </a:lvl1pPr>
            <a:lvl2pPr marL="1092074" indent="-418974" defTabSz="660378">
              <a:lnSpc>
                <a:spcPct val="20000"/>
              </a:lnSpc>
              <a:spcBef>
                <a:spcPts val="1100"/>
              </a:spcBef>
              <a:defRPr sz="3200">
                <a:uFill>
                  <a:solidFill>
                    <a:srgbClr val="FFFFFF"/>
                  </a:solidFill>
                </a:uFill>
              </a:defRPr>
            </a:lvl2pPr>
            <a:lvl3pPr marL="1676400" indent="-330200" defTabSz="660378">
              <a:lnSpc>
                <a:spcPct val="20000"/>
              </a:lnSpc>
              <a:spcBef>
                <a:spcPts val="800"/>
              </a:spcBef>
              <a:defRPr sz="2800">
                <a:uFill>
                  <a:solidFill>
                    <a:srgbClr val="FFFFFF"/>
                  </a:solidFill>
                </a:uFill>
              </a:defRPr>
            </a:lvl3pPr>
            <a:lvl4pPr marL="2349500" indent="-330200" defTabSz="660378">
              <a:lnSpc>
                <a:spcPct val="20000"/>
              </a:lnSpc>
              <a:spcBef>
                <a:spcPts val="500"/>
              </a:spcBef>
              <a:defRPr sz="2400">
                <a:uFill>
                  <a:solidFill>
                    <a:srgbClr val="FFFFFF"/>
                  </a:solidFill>
                </a:uFill>
              </a:defRPr>
            </a:lvl4pPr>
            <a:lvl5pPr marL="3022600" indent="-330200" defTabSz="660378">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200">
                <a:uFill>
                  <a:solidFill>
                    <a:srgbClr val="FFFFFF"/>
                  </a:solidFill>
                </a:uFill>
              </a:rPr>
              <a:t>Body Level Two</a:t>
            </a:r>
          </a:p>
          <a:p>
            <a:pPr lvl="2">
              <a:defRPr sz="1800">
                <a:uFillTx/>
              </a:defRPr>
            </a:pPr>
            <a:r>
              <a:rPr sz="28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0" name="Shape 50"/>
          <p:cNvSpPr>
            <a:spLocks noGrp="1"/>
          </p:cNvSpPr>
          <p:nvPr>
            <p:ph type="sldNum" sz="quarter" idx="2"/>
          </p:nvPr>
        </p:nvSpPr>
        <p:spPr>
          <a:xfrm>
            <a:off x="10744809" y="8880861"/>
            <a:ext cx="1352154" cy="1333501"/>
          </a:xfrm>
          <a:prstGeom prst="rect">
            <a:avLst/>
          </a:prstGeom>
        </p:spPr>
        <p:txBody>
          <a:bodyPr/>
          <a:lstStyle>
            <a:lvl1pPr defTabSz="863600">
              <a:defRPr sz="9000" b="1">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kopi 9">
    <p:bg>
      <p:bgPr>
        <a:solidFill>
          <a:srgbClr val="000000"/>
        </a:solidFill>
        <a:effectLst/>
      </p:bgPr>
    </p:bg>
    <p:spTree>
      <p:nvGrpSpPr>
        <p:cNvPr id="1" name=""/>
        <p:cNvGrpSpPr/>
        <p:nvPr/>
      </p:nvGrpSpPr>
      <p:grpSpPr>
        <a:xfrm>
          <a:off x="0" y="0"/>
          <a:ext cx="0" cy="0"/>
          <a:chOff x="0" y="0"/>
          <a:chExt cx="0" cy="0"/>
        </a:xfrm>
      </p:grpSpPr>
      <p:sp>
        <p:nvSpPr>
          <p:cNvPr id="52" name="Shape 52"/>
          <p:cNvSpPr>
            <a:spLocks noGrp="1"/>
          </p:cNvSpPr>
          <p:nvPr>
            <p:ph type="title"/>
          </p:nvPr>
        </p:nvSpPr>
        <p:spPr>
          <a:xfrm>
            <a:off x="654130" y="0"/>
            <a:ext cx="11440621" cy="2188623"/>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53" name="Shape 53"/>
          <p:cNvSpPr>
            <a:spLocks noGrp="1"/>
          </p:cNvSpPr>
          <p:nvPr>
            <p:ph type="body" idx="1"/>
          </p:nvPr>
        </p:nvSpPr>
        <p:spPr>
          <a:xfrm>
            <a:off x="654130" y="2280753"/>
            <a:ext cx="11440621"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4" name="Shape 54"/>
          <p:cNvSpPr>
            <a:spLocks noGrp="1"/>
          </p:cNvSpPr>
          <p:nvPr>
            <p:ph type="sldNum" sz="quarter" idx="2"/>
          </p:nvPr>
        </p:nvSpPr>
        <p:spPr>
          <a:xfrm>
            <a:off x="10706643"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60" name="Shape 6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grpSp>
        <p:nvGrpSpPr>
          <p:cNvPr id="63" name="Group 63"/>
          <p:cNvGrpSpPr/>
          <p:nvPr/>
        </p:nvGrpSpPr>
        <p:grpSpPr>
          <a:xfrm>
            <a:off x="10342650" y="6302407"/>
            <a:ext cx="3153164" cy="3059091"/>
            <a:chOff x="261255" y="120815"/>
            <a:chExt cx="3153163" cy="3059089"/>
          </a:xfrm>
        </p:grpSpPr>
        <p:sp>
          <p:nvSpPr>
            <p:cNvPr id="61" name="Shape 61"/>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62" name="glad mand thumbs up hjørne.pdf"/>
            <p:cNvPicPr/>
            <p:nvPr/>
          </p:nvPicPr>
          <p:blipFill>
            <a:blip r:embed="rId2">
              <a:extLst/>
            </a:blip>
            <a:srcRect r="22147"/>
            <a:stretch>
              <a:fillRect/>
            </a:stretch>
          </p:blipFill>
          <p:spPr>
            <a:xfrm>
              <a:off x="261255" y="120815"/>
              <a:ext cx="3153165" cy="3059090"/>
            </a:xfrm>
            <a:prstGeom prst="rect">
              <a:avLst/>
            </a:prstGeom>
            <a:ln w="12700" cap="flat">
              <a:noFill/>
              <a:miter lim="400000"/>
            </a:ln>
            <a:effectLst/>
          </p:spPr>
        </p:pic>
      </p:grpSp>
      <p:sp>
        <p:nvSpPr>
          <p:cNvPr id="64" name="Shape 64"/>
          <p:cNvSpPr>
            <a:spLocks noGrp="1"/>
          </p:cNvSpPr>
          <p:nvPr>
            <p:ph type="title"/>
          </p:nvPr>
        </p:nvSpPr>
        <p:spPr>
          <a:xfrm>
            <a:off x="651205" y="-2514"/>
            <a:ext cx="11702390" cy="9084074"/>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p kopi">
    <p:spTree>
      <p:nvGrpSpPr>
        <p:cNvPr id="1" name=""/>
        <p:cNvGrpSpPr/>
        <p:nvPr/>
      </p:nvGrpSpPr>
      <p:grpSpPr>
        <a:xfrm>
          <a:off x="0" y="0"/>
          <a:ext cx="0" cy="0"/>
          <a:chOff x="0" y="0"/>
          <a:chExt cx="0" cy="0"/>
        </a:xfrm>
      </p:grpSpPr>
      <p:sp>
        <p:nvSpPr>
          <p:cNvPr id="66" name="Shape 66"/>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67" name="Shape 67"/>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68"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69" name="Shape 69"/>
          <p:cNvSpPr>
            <a:spLocks noGrp="1"/>
          </p:cNvSpPr>
          <p:nvPr>
            <p:ph type="title"/>
          </p:nvPr>
        </p:nvSpPr>
        <p:spPr>
          <a:xfrm>
            <a:off x="651205" y="-992"/>
            <a:ext cx="11702390" cy="9082552"/>
          </a:xfrm>
          <a:prstGeom prst="rect">
            <a:avLst/>
          </a:prstGeom>
        </p:spPr>
        <p:txBody>
          <a:bodyPr lIns="50800" tIns="50800" rIns="50800" bIns="50800"/>
          <a:lstStyle>
            <a:lvl1pPr algn="ctr" defTabSz="584200">
              <a:lnSpc>
                <a:spcPct val="100000"/>
              </a:lnSpc>
              <a:defRPr sz="10000">
                <a:solidFill>
                  <a:srgbClr val="EE7502"/>
                </a:solidFill>
                <a:uFillTx/>
                <a:latin typeface="+mn-lt"/>
                <a:ea typeface="+mn-ea"/>
                <a:cs typeface="+mn-cs"/>
                <a:sym typeface="Helvetica Light"/>
              </a:defRPr>
            </a:lvl1pPr>
          </a:lstStyle>
          <a:p>
            <a:pPr lvl="0">
              <a:defRPr sz="1800">
                <a:solidFill>
                  <a:srgbClr val="000000"/>
                </a:solidFill>
              </a:defRPr>
            </a:pPr>
            <a:r>
              <a:rPr sz="10000">
                <a:solidFill>
                  <a:srgbClr val="EE7502"/>
                </a:solidFill>
              </a:rPr>
              <a:t>Title Text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erson">
    <p:spTree>
      <p:nvGrpSpPr>
        <p:cNvPr id="1" name=""/>
        <p:cNvGrpSpPr/>
        <p:nvPr/>
      </p:nvGrpSpPr>
      <p:grpSpPr>
        <a:xfrm>
          <a:off x="0" y="0"/>
          <a:ext cx="0" cy="0"/>
          <a:chOff x="0" y="0"/>
          <a:chExt cx="0" cy="0"/>
        </a:xfrm>
      </p:grpSpPr>
      <p:sp>
        <p:nvSpPr>
          <p:cNvPr id="71" name="Shape 71"/>
          <p:cNvSpPr/>
          <p:nvPr/>
        </p:nvSpPr>
        <p:spPr>
          <a:xfrm>
            <a:off x="-829734" y="9082285"/>
            <a:ext cx="14664269" cy="2590802"/>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72" name="Shape 7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73" name="Shape 7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a:defRPr>
                <a:latin typeface="+mn-lt"/>
                <a:ea typeface="+mn-ea"/>
                <a:cs typeface="+mn-cs"/>
                <a:sym typeface="Helvetica Light"/>
              </a:defRPr>
            </a:lvl2pPr>
            <a:lvl3pPr>
              <a:defRPr>
                <a:latin typeface="+mn-lt"/>
                <a:ea typeface="+mn-ea"/>
                <a:cs typeface="+mn-cs"/>
                <a:sym typeface="Helvetica Light"/>
              </a:defRPr>
            </a:lvl3pPr>
            <a:lvl4pPr>
              <a:defRPr>
                <a:latin typeface="+mn-lt"/>
                <a:ea typeface="+mn-ea"/>
                <a:cs typeface="+mn-cs"/>
                <a:sym typeface="Helvetica Light"/>
              </a:defRPr>
            </a:lvl4pPr>
            <a:lvl5pPr>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erson kopi">
    <p:bg>
      <p:bgPr>
        <a:solidFill>
          <a:srgbClr val="FFFFFF"/>
        </a:solidFill>
        <a:effectLst/>
      </p:bgPr>
    </p:bg>
    <p:spTree>
      <p:nvGrpSpPr>
        <p:cNvPr id="1" name=""/>
        <p:cNvGrpSpPr/>
        <p:nvPr/>
      </p:nvGrpSpPr>
      <p:grpSpPr>
        <a:xfrm>
          <a:off x="0" y="0"/>
          <a:ext cx="0" cy="0"/>
          <a:chOff x="0" y="0"/>
          <a:chExt cx="0" cy="0"/>
        </a:xfrm>
      </p:grpSpPr>
      <p:pic>
        <p:nvPicPr>
          <p:cNvPr id="80" name="richardBranson.jpg"/>
          <p:cNvPicPr/>
          <p:nvPr/>
        </p:nvPicPr>
        <p:blipFill>
          <a:blip r:embed="rId2">
            <a:extLst/>
          </a:blip>
          <a:srcRect/>
          <a:stretch>
            <a:fillRect/>
          </a:stretch>
        </p:blipFill>
        <p:spPr>
          <a:xfrm>
            <a:off x="-7828029" y="-341652"/>
            <a:ext cx="21076668" cy="13619815"/>
          </a:xfrm>
          <a:prstGeom prst="rect">
            <a:avLst/>
          </a:prstGeom>
          <a:ln w="12700">
            <a:miter lim="400000"/>
          </a:ln>
        </p:spPr>
      </p:pic>
      <p:sp>
        <p:nvSpPr>
          <p:cNvPr id="81" name="Shape 81"/>
          <p:cNvSpPr/>
          <p:nvPr/>
        </p:nvSpPr>
        <p:spPr>
          <a:xfrm>
            <a:off x="6169991" y="651933"/>
            <a:ext cx="6180693" cy="84296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lgn="r">
              <a:defRPr sz="1800"/>
            </a:pPr>
            <a:r>
              <a:rPr sz="5000" i="1">
                <a:solidFill>
                  <a:srgbClr val="FFFFFF"/>
                </a:solidFill>
                <a:latin typeface="+mn-lt"/>
                <a:ea typeface="+mn-ea"/>
                <a:cs typeface="+mn-cs"/>
                <a:sym typeface="Helvetica Light"/>
              </a:rPr>
              <a:t>“</a:t>
            </a:r>
            <a:r>
              <a:rPr sz="5000" i="1">
                <a:solidFill>
                  <a:srgbClr val="F38900"/>
                </a:solidFill>
                <a:latin typeface="+mn-lt"/>
                <a:ea typeface="+mn-ea"/>
                <a:cs typeface="+mn-cs"/>
                <a:sym typeface="Helvetica Light"/>
              </a:rPr>
              <a:t>Sjov</a:t>
            </a:r>
            <a:r>
              <a:rPr sz="5000" i="1">
                <a:solidFill>
                  <a:srgbClr val="FFFFFF"/>
                </a:solidFill>
                <a:latin typeface="+mn-lt"/>
                <a:ea typeface="+mn-ea"/>
                <a:cs typeface="+mn-cs"/>
                <a:sym typeface="Helvetica Light"/>
              </a:rPr>
              <a:t> er hemmeligheden bag Virgins succes.”</a:t>
            </a:r>
          </a:p>
          <a:p>
            <a:pPr lvl="0" algn="r">
              <a:defRPr sz="1800"/>
            </a:pPr>
            <a:endParaRPr sz="2600">
              <a:solidFill>
                <a:srgbClr val="FFFFFF"/>
              </a:solidFill>
              <a:latin typeface="+mn-lt"/>
              <a:ea typeface="+mn-ea"/>
              <a:cs typeface="+mn-cs"/>
              <a:sym typeface="Helvetica Light"/>
            </a:endParaRPr>
          </a:p>
          <a:p>
            <a:pPr lvl="0" algn="r">
              <a:defRPr sz="1800"/>
            </a:pPr>
            <a:r>
              <a:rPr sz="2600">
                <a:solidFill>
                  <a:srgbClr val="FFFFFF"/>
                </a:solidFill>
                <a:latin typeface="+mn-lt"/>
                <a:ea typeface="+mn-ea"/>
                <a:cs typeface="+mn-cs"/>
                <a:sym typeface="Helvetica Light"/>
              </a:rPr>
              <a:t>Sir Richard Branson</a:t>
            </a:r>
          </a:p>
        </p:txBody>
      </p:sp>
      <p:sp>
        <p:nvSpPr>
          <p:cNvPr id="82" name="Shape 8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83" name="Shape 8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marL="0" indent="228600">
              <a:defRPr>
                <a:latin typeface="+mn-lt"/>
                <a:ea typeface="+mn-ea"/>
                <a:cs typeface="+mn-cs"/>
                <a:sym typeface="Helvetica Light"/>
              </a:defRPr>
            </a:lvl2pPr>
            <a:lvl3pPr marL="0" indent="457200">
              <a:defRPr>
                <a:latin typeface="+mn-lt"/>
                <a:ea typeface="+mn-ea"/>
                <a:cs typeface="+mn-cs"/>
                <a:sym typeface="Helvetica Light"/>
              </a:defRPr>
            </a:lvl3pPr>
            <a:lvl4pPr marL="0" indent="685800">
              <a:defRPr>
                <a:latin typeface="+mn-lt"/>
                <a:ea typeface="+mn-ea"/>
                <a:cs typeface="+mn-cs"/>
                <a:sym typeface="Helvetica Light"/>
              </a:defRPr>
            </a:lvl4pPr>
            <a:lvl5pPr marL="0" indent="914400">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Readings">
    <p:spTree>
      <p:nvGrpSpPr>
        <p:cNvPr id="1" name=""/>
        <p:cNvGrpSpPr/>
        <p:nvPr/>
      </p:nvGrpSpPr>
      <p:grpSpPr>
        <a:xfrm>
          <a:off x="0" y="0"/>
          <a:ext cx="0" cy="0"/>
          <a:chOff x="0" y="0"/>
          <a:chExt cx="0" cy="0"/>
        </a:xfrm>
      </p:grpSpPr>
      <p:sp>
        <p:nvSpPr>
          <p:cNvPr id="85" name="Shape 8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86" name="Shape 86"/>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87"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88" name="Shape 88"/>
          <p:cNvSpPr>
            <a:spLocks noGrp="1"/>
          </p:cNvSpPr>
          <p:nvPr>
            <p:ph type="body" idx="1"/>
          </p:nvPr>
        </p:nvSpPr>
        <p:spPr>
          <a:xfrm>
            <a:off x="658939" y="22368"/>
            <a:ext cx="11686922" cy="9058188"/>
          </a:xfrm>
          <a:prstGeom prst="rect">
            <a:avLst/>
          </a:prstGeom>
        </p:spPr>
        <p:txBody>
          <a:bodyPr lIns="50800" tIns="50800" rIns="50800" bIns="50800" anchor="ctr"/>
          <a:lstStyle>
            <a:lvl1pPr marL="0" indent="0">
              <a:spcBef>
                <a:spcPts val="300"/>
              </a:spcBef>
              <a:defRPr sz="3500">
                <a:latin typeface="Helvetica"/>
                <a:ea typeface="Helvetica"/>
                <a:cs typeface="Helvetica"/>
                <a:sym typeface="Helvetica"/>
              </a:defRPr>
            </a:lvl1pPr>
            <a:lvl2pPr marL="0" indent="0">
              <a:spcBef>
                <a:spcPts val="500"/>
              </a:spcBef>
              <a:defRPr sz="2800">
                <a:latin typeface="+mn-lt"/>
                <a:ea typeface="+mn-ea"/>
                <a:cs typeface="+mn-cs"/>
                <a:sym typeface="Helvetica Light"/>
              </a:defRPr>
            </a:lvl2pPr>
            <a:lvl3pPr marL="0" indent="0">
              <a:spcBef>
                <a:spcPts val="500"/>
              </a:spcBef>
              <a:defRPr sz="2800">
                <a:latin typeface="+mn-lt"/>
                <a:ea typeface="+mn-ea"/>
                <a:cs typeface="+mn-cs"/>
                <a:sym typeface="Helvetica Light"/>
              </a:defRPr>
            </a:lvl3pPr>
            <a:lvl4pPr marL="0" indent="0">
              <a:spcBef>
                <a:spcPts val="500"/>
              </a:spcBef>
              <a:defRPr sz="2800">
                <a:latin typeface="+mn-lt"/>
                <a:ea typeface="+mn-ea"/>
                <a:cs typeface="+mn-cs"/>
                <a:sym typeface="Helvetica Light"/>
              </a:defRPr>
            </a:lvl4pPr>
            <a:lvl5pPr marL="0" indent="0">
              <a:spcBef>
                <a:spcPts val="500"/>
              </a:spcBef>
              <a:defRPr sz="2800">
                <a:latin typeface="+mn-lt"/>
                <a:ea typeface="+mn-ea"/>
                <a:cs typeface="+mn-cs"/>
                <a:sym typeface="Helvetica Light"/>
              </a:defRPr>
            </a:lvl5pPr>
          </a:lstStyle>
          <a:p>
            <a:pPr lvl="0">
              <a:defRPr sz="1800">
                <a:uFillTx/>
              </a:defRPr>
            </a:pPr>
            <a:r>
              <a:rPr sz="3500">
                <a:uFill>
                  <a:solidFill/>
                </a:uFill>
              </a:rPr>
              <a:t>Body Level One</a:t>
            </a:r>
          </a:p>
          <a:p>
            <a:pPr lvl="1">
              <a:defRPr sz="1800">
                <a:uFillTx/>
              </a:defRPr>
            </a:pPr>
            <a:r>
              <a:rPr sz="2800">
                <a:uFill>
                  <a:solidFill/>
                </a:uFill>
              </a:rPr>
              <a:t>Body Level Two</a:t>
            </a:r>
          </a:p>
          <a:p>
            <a:pPr lvl="2">
              <a:defRPr sz="1800">
                <a:uFillTx/>
              </a:defRPr>
            </a:pPr>
            <a:r>
              <a:rPr sz="2800">
                <a:uFill>
                  <a:solidFill/>
                </a:uFill>
              </a:rPr>
              <a:t>Body Level Three</a:t>
            </a:r>
          </a:p>
          <a:p>
            <a:pPr lvl="3">
              <a:defRPr sz="1800">
                <a:uFillTx/>
              </a:defRPr>
            </a:pPr>
            <a:r>
              <a:rPr sz="2800">
                <a:uFill>
                  <a:solidFill/>
                </a:uFill>
              </a:rPr>
              <a:t>Body Level Four</a:t>
            </a:r>
          </a:p>
          <a:p>
            <a:pPr lvl="4">
              <a:defRPr sz="1800">
                <a:uFillTx/>
              </a:defRPr>
            </a:pPr>
            <a:r>
              <a:rPr sz="2800">
                <a:uFill>
                  <a:solidFill/>
                </a:uFill>
              </a:rPr>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50000">
                <a:solidFill>
                  <a:srgbClr val="EE7501"/>
                </a:solidFill>
                <a:uFillTx/>
                <a:latin typeface="+mn-lt"/>
                <a:ea typeface="+mn-ea"/>
                <a:cs typeface="+mn-cs"/>
                <a:sym typeface="Helvetica Light"/>
              </a:defRPr>
            </a:lvl1pPr>
          </a:lstStyle>
          <a:p>
            <a:pPr lvl="0">
              <a:defRPr sz="1800">
                <a:solidFill>
                  <a:srgbClr val="000000"/>
                </a:solidFill>
              </a:defRPr>
            </a:pPr>
            <a:r>
              <a:rPr sz="50000">
                <a:solidFill>
                  <a:srgbClr val="EE7501"/>
                </a:solidFill>
              </a:rP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 lys">
    <p:spTree>
      <p:nvGrpSpPr>
        <p:cNvPr id="1" name=""/>
        <p:cNvGrpSpPr/>
        <p:nvPr/>
      </p:nvGrpSpPr>
      <p:grpSpPr>
        <a:xfrm>
          <a:off x="0" y="0"/>
          <a:ext cx="0" cy="0"/>
          <a:chOff x="0" y="0"/>
          <a:chExt cx="0" cy="0"/>
        </a:xfrm>
      </p:grpSpPr>
      <p:sp>
        <p:nvSpPr>
          <p:cNvPr id="17" name="Shape 17"/>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Forskning">
    <p:spTree>
      <p:nvGrpSpPr>
        <p:cNvPr id="1" name=""/>
        <p:cNvGrpSpPr/>
        <p:nvPr/>
      </p:nvGrpSpPr>
      <p:grpSpPr>
        <a:xfrm>
          <a:off x="0" y="0"/>
          <a:ext cx="0" cy="0"/>
          <a:chOff x="0" y="0"/>
          <a:chExt cx="0" cy="0"/>
        </a:xfrm>
      </p:grpSpPr>
      <p:sp>
        <p:nvSpPr>
          <p:cNvPr id="94" name="Shape 94"/>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95" name="Shape 95"/>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96"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97" name="Shape 97"/>
          <p:cNvSpPr>
            <a:spLocks noGrp="1"/>
          </p:cNvSpPr>
          <p:nvPr>
            <p:ph type="title"/>
          </p:nvPr>
        </p:nvSpPr>
        <p:spPr>
          <a:xfrm>
            <a:off x="651205" y="4167"/>
            <a:ext cx="11702390" cy="9077393"/>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2 &amp; 2">
    <p:spTree>
      <p:nvGrpSpPr>
        <p:cNvPr id="1" name=""/>
        <p:cNvGrpSpPr/>
        <p:nvPr/>
      </p:nvGrpSpPr>
      <p:grpSpPr>
        <a:xfrm>
          <a:off x="0" y="0"/>
          <a:ext cx="0" cy="0"/>
          <a:chOff x="0" y="0"/>
          <a:chExt cx="0" cy="0"/>
        </a:xfrm>
      </p:grpSpPr>
      <p:sp>
        <p:nvSpPr>
          <p:cNvPr id="115" name="Shape 11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16" name="samtale.pdf"/>
          <p:cNvPicPr/>
          <p:nvPr/>
        </p:nvPicPr>
        <p:blipFill>
          <a:blip r:embed="rId2">
            <a:extLst/>
          </a:blip>
          <a:srcRect t="172" b="172"/>
          <a:stretch>
            <a:fillRect/>
          </a:stretch>
        </p:blipFill>
        <p:spPr>
          <a:xfrm>
            <a:off x="5714630" y="6613128"/>
            <a:ext cx="8010402" cy="3115228"/>
          </a:xfrm>
          <a:prstGeom prst="rect">
            <a:avLst/>
          </a:prstGeom>
          <a:ln w="12700">
            <a:miter lim="400000"/>
          </a:ln>
        </p:spPr>
      </p:pic>
      <p:sp>
        <p:nvSpPr>
          <p:cNvPr id="117" name="Shape 117"/>
          <p:cNvSpPr>
            <a:spLocks noGrp="1"/>
          </p:cNvSpPr>
          <p:nvPr>
            <p:ph type="title"/>
          </p:nvPr>
        </p:nvSpPr>
        <p:spPr>
          <a:xfrm>
            <a:off x="651205" y="651933"/>
            <a:ext cx="11702390" cy="8429627"/>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pørgsmål">
    <p:spTree>
      <p:nvGrpSpPr>
        <p:cNvPr id="1" name=""/>
        <p:cNvGrpSpPr/>
        <p:nvPr/>
      </p:nvGrpSpPr>
      <p:grpSpPr>
        <a:xfrm>
          <a:off x="0" y="0"/>
          <a:ext cx="0" cy="0"/>
          <a:chOff x="0" y="0"/>
          <a:chExt cx="0" cy="0"/>
        </a:xfrm>
      </p:grpSpPr>
      <p:sp>
        <p:nvSpPr>
          <p:cNvPr id="119" name="Shape 119"/>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20" name="spørgsmål.pdf"/>
          <p:cNvPicPr/>
          <p:nvPr/>
        </p:nvPicPr>
        <p:blipFill>
          <a:blip r:embed="rId2">
            <a:extLst/>
          </a:blip>
          <a:srcRect/>
          <a:stretch>
            <a:fillRect/>
          </a:stretch>
        </p:blipFill>
        <p:spPr>
          <a:xfrm>
            <a:off x="2065845" y="649155"/>
            <a:ext cx="8737784" cy="13424939"/>
          </a:xfrm>
          <a:prstGeom prst="rect">
            <a:avLst/>
          </a:prstGeom>
          <a:ln w="12700">
            <a:miter lim="400000"/>
          </a:ln>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130" name="Shape 13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131" name="Shape 131"/>
          <p:cNvSpPr>
            <a:spLocks noGrp="1"/>
          </p:cNvSpPr>
          <p:nvPr>
            <p:ph type="title"/>
          </p:nvPr>
        </p:nvSpPr>
        <p:spPr>
          <a:xfrm>
            <a:off x="651205" y="-2514"/>
            <a:ext cx="11702390" cy="9084074"/>
          </a:xfrm>
          <a:prstGeom prst="rect">
            <a:avLst/>
          </a:prstGeom>
        </p:spPr>
        <p:txBody>
          <a:bodyPr/>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grpSp>
        <p:nvGrpSpPr>
          <p:cNvPr id="134" name="Group 134"/>
          <p:cNvGrpSpPr/>
          <p:nvPr/>
        </p:nvGrpSpPr>
        <p:grpSpPr>
          <a:xfrm>
            <a:off x="10342650" y="6302407"/>
            <a:ext cx="3153164" cy="3059091"/>
            <a:chOff x="261255" y="120815"/>
            <a:chExt cx="3153163" cy="3059089"/>
          </a:xfrm>
        </p:grpSpPr>
        <p:sp>
          <p:nvSpPr>
            <p:cNvPr id="132" name="Shape 132"/>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133" name="glad mand thumbs up hjørne.pdf"/>
            <p:cNvPicPr/>
            <p:nvPr/>
          </p:nvPicPr>
          <p:blipFill>
            <a:blip r:embed="rId2">
              <a:extLst/>
            </a:blip>
            <a:srcRect r="22147"/>
            <a:stretch>
              <a:fillRect/>
            </a:stretch>
          </p:blipFill>
          <p:spPr>
            <a:xfrm>
              <a:off x="261255" y="120815"/>
              <a:ext cx="3153165" cy="3059090"/>
            </a:xfrm>
            <a:prstGeom prst="rect">
              <a:avLst/>
            </a:prstGeom>
            <a:ln w="25400" cap="flat">
              <a:noFill/>
              <a:miter lim="400000"/>
            </a:ln>
            <a:effectLst/>
          </p:spPr>
        </p:pic>
      </p:gr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4" name="Shape 144"/>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6" name="Shape 146"/>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øverst">
    <p:bg>
      <p:bgPr>
        <a:solidFill>
          <a:srgbClr val="000000"/>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punkter &amp; foto">
    <p:bg>
      <p:bgPr>
        <a:solidFill>
          <a:srgbClr val="000000"/>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
        <p:nvSpPr>
          <p:cNvPr id="28" name="Shape 28"/>
          <p:cNvSpPr>
            <a:spLocks noGrp="1"/>
          </p:cNvSpPr>
          <p:nvPr>
            <p:ph type="body" idx="1"/>
          </p:nvPr>
        </p:nvSpPr>
        <p:spPr>
          <a:xfrm>
            <a:off x="952500" y="2590800"/>
            <a:ext cx="5334000" cy="6286500"/>
          </a:xfrm>
          <a:prstGeom prst="rect">
            <a:avLst/>
          </a:prstGeom>
        </p:spPr>
        <p:txBody>
          <a:bodyPr anchor="ctr">
            <a:normAutofit/>
          </a:bodyPr>
          <a:lstStyle>
            <a:lvl1pPr marL="551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1pPr>
            <a:lvl2pPr marL="8939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2pPr>
            <a:lvl3pPr marL="1440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3pPr>
            <a:lvl4pPr marL="18845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4pPr>
            <a:lvl5pPr marL="2329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5pPr>
          </a:lstStyle>
          <a:p>
            <a:pPr lvl="0">
              <a:defRPr sz="1800">
                <a:solidFill>
                  <a:srgbClr val="000000"/>
                </a:solidFill>
              </a:defRPr>
            </a:pPr>
            <a:r>
              <a:rPr sz="4500">
                <a:solidFill>
                  <a:srgbClr val="FFFFFF"/>
                </a:solidFill>
              </a:rPr>
              <a:t>Body Level One</a:t>
            </a:r>
          </a:p>
          <a:p>
            <a:pPr lvl="1">
              <a:defRPr sz="1800">
                <a:solidFill>
                  <a:srgbClr val="000000"/>
                </a:solidFill>
              </a:defRPr>
            </a:pPr>
            <a:r>
              <a:rPr sz="4500">
                <a:solidFill>
                  <a:srgbClr val="FFFFFF"/>
                </a:solidFill>
              </a:rPr>
              <a:t>Body Level Two</a:t>
            </a:r>
          </a:p>
          <a:p>
            <a:pPr lvl="2">
              <a:defRPr sz="1800">
                <a:solidFill>
                  <a:srgbClr val="000000"/>
                </a:solidFill>
              </a:defRPr>
            </a:pPr>
            <a:r>
              <a:rPr sz="4500">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500">
                <a:solidFill>
                  <a:srgbClr val="FFFFFF"/>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o - 3 pr. ark">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itat">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om">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kopi 12">
    <p:bg>
      <p:bgPr>
        <a:solidFill>
          <a:srgbClr val="000000"/>
        </a:solid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654130" y="0"/>
            <a:ext cx="11475426" cy="2223428"/>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1" name="Shape 41"/>
          <p:cNvSpPr>
            <a:spLocks noGrp="1"/>
          </p:cNvSpPr>
          <p:nvPr>
            <p:ph type="body" idx="1"/>
          </p:nvPr>
        </p:nvSpPr>
        <p:spPr>
          <a:xfrm>
            <a:off x="654130" y="2280753"/>
            <a:ext cx="11475426"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2" name="Shape 42"/>
          <p:cNvSpPr>
            <a:spLocks noGrp="1"/>
          </p:cNvSpPr>
          <p:nvPr>
            <p:ph type="sldNum" sz="quarter" idx="2"/>
          </p:nvPr>
        </p:nvSpPr>
        <p:spPr>
          <a:xfrm>
            <a:off x="10724046"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3823" y="118796"/>
            <a:ext cx="11686922" cy="21620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a:defRPr sz="1800">
                <a:uFillTx/>
              </a:defRPr>
            </a:pPr>
            <a:r>
              <a:rPr sz="5600">
                <a:uFill>
                  <a:solidFill/>
                </a:uFill>
              </a:rPr>
              <a:t>Title Text</a:t>
            </a:r>
          </a:p>
        </p:txBody>
      </p:sp>
      <p:sp>
        <p:nvSpPr>
          <p:cNvPr id="3" name="Shape 3"/>
          <p:cNvSpPr>
            <a:spLocks noGrp="1"/>
          </p:cNvSpPr>
          <p:nvPr>
            <p:ph type="body" idx="1"/>
          </p:nvPr>
        </p:nvSpPr>
        <p:spPr>
          <a:xfrm>
            <a:off x="653823" y="2281711"/>
            <a:ext cx="11686922" cy="74687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2pPr marL="742950" indent="-285750">
              <a:spcBef>
                <a:spcPts val="1100"/>
              </a:spcBef>
              <a:defRPr sz="3600"/>
            </a:lvl2pPr>
            <a:lvl3pPr marL="1143000" indent="-228600">
              <a:spcBef>
                <a:spcPts val="800"/>
              </a:spcBef>
              <a:defRPr sz="3000"/>
            </a:lvl3pPr>
            <a:lvl4pPr marL="1600200" indent="-228600">
              <a:spcBef>
                <a:spcPts val="500"/>
              </a:spcBef>
              <a:defRPr sz="2400"/>
            </a:lvl4pPr>
            <a:lvl5pPr marL="2057400" indent="-228600">
              <a:spcBef>
                <a:spcPts val="200"/>
              </a:spcBef>
              <a:defRPr sz="2400"/>
            </a:lvl5pPr>
          </a:lstStyle>
          <a:p>
            <a:pPr lvl="0">
              <a:defRPr sz="1800">
                <a:uFillTx/>
              </a:defRPr>
            </a:pPr>
            <a:r>
              <a:rPr sz="4000">
                <a:uFill>
                  <a:solidFill/>
                </a:uFill>
              </a:rPr>
              <a:t>Body Level One</a:t>
            </a:r>
          </a:p>
          <a:p>
            <a:pPr lvl="1">
              <a:defRPr sz="1800">
                <a:uFillTx/>
              </a:defRPr>
            </a:pPr>
            <a:r>
              <a:rPr sz="3600">
                <a:uFill>
                  <a:solidFill/>
                </a:uFill>
              </a:rPr>
              <a:t>Body Level Two</a:t>
            </a:r>
          </a:p>
          <a:p>
            <a:pPr lvl="2">
              <a:defRPr sz="1800">
                <a:uFillTx/>
              </a:defRPr>
            </a:pPr>
            <a:r>
              <a:rPr sz="30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
        <p:nvSpPr>
          <p:cNvPr id="4" name="Shape 4"/>
          <p:cNvSpPr>
            <a:spLocks noGrp="1"/>
          </p:cNvSpPr>
          <p:nvPr>
            <p:ph type="sldNum" sz="quarter" idx="2"/>
          </p:nvPr>
        </p:nvSpPr>
        <p:spPr>
          <a:xfrm>
            <a:off x="10832556" y="8885156"/>
            <a:ext cx="323479" cy="321060"/>
          </a:xfrm>
          <a:prstGeom prst="rect">
            <a:avLst/>
          </a:prstGeom>
          <a:ln w="12700">
            <a:miter lim="400000"/>
          </a:ln>
        </p:spPr>
        <p:txBody>
          <a:bodyPr wrap="none" lIns="0" tIns="0" rIns="0" bIns="0">
            <a:spAutoFit/>
          </a:bodyPr>
          <a:lstStyle>
            <a:lvl1pPr>
              <a:defRPr sz="2200">
                <a:uFill>
                  <a:solidFill/>
                </a:uFill>
                <a:latin typeface="+mj-lt"/>
                <a:ea typeface="+mj-ea"/>
                <a:cs typeface="+mj-cs"/>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9" r:id="rId5"/>
    <p:sldLayoutId id="2147483660" r:id="rId6"/>
    <p:sldLayoutId id="2147483661" r:id="rId7"/>
    <p:sldLayoutId id="2147483662" r:id="rId8"/>
    <p:sldLayoutId id="2147483664" r:id="rId9"/>
    <p:sldLayoutId id="2147483665" r:id="rId10"/>
    <p:sldLayoutId id="2147483666" r:id="rId11"/>
    <p:sldLayoutId id="2147483667" r:id="rId12"/>
    <p:sldLayoutId id="2147483669" r:id="rId13"/>
    <p:sldLayoutId id="2147483670" r:id="rId14"/>
    <p:sldLayoutId id="2147483671" r:id="rId15"/>
    <p:sldLayoutId id="2147483672" r:id="rId16"/>
    <p:sldLayoutId id="2147483674" r:id="rId17"/>
    <p:sldLayoutId id="2147483675" r:id="rId18"/>
    <p:sldLayoutId id="2147483677" r:id="rId19"/>
    <p:sldLayoutId id="2147483678" r:id="rId20"/>
    <p:sldLayoutId id="2147483682" r:id="rId21"/>
    <p:sldLayoutId id="2147483683" r:id="rId22"/>
    <p:sldLayoutId id="2147483686" r:id="rId23"/>
    <p:sldLayoutId id="2147483690" r:id="rId24"/>
    <p:sldLayoutId id="2147483691" r:id="rId25"/>
  </p:sldLayoutIdLst>
  <p:transition spd="med"/>
  <p:txStyles>
    <p:titleStyle>
      <a:lvl1pPr defTabSz="449262">
        <a:lnSpc>
          <a:spcPct val="93000"/>
        </a:lnSpc>
        <a:defRPr sz="5600">
          <a:uFill>
            <a:solidFill/>
          </a:uFill>
          <a:latin typeface="+mj-lt"/>
          <a:ea typeface="+mj-ea"/>
          <a:cs typeface="+mj-cs"/>
          <a:sym typeface="Arial"/>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p:titleStyle>
    <p:body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342900" indent="-342900" defTabSz="449262">
        <a:lnSpc>
          <a:spcPct val="93000"/>
        </a:lnSpc>
        <a:spcBef>
          <a:spcPts val="1400"/>
        </a:spcBef>
        <a:buFont typeface="Times New Roman"/>
        <a:defRPr sz="4000">
          <a:uFill>
            <a:solidFill/>
          </a:uFill>
          <a:latin typeface="+mj-lt"/>
          <a:ea typeface="+mj-ea"/>
          <a:cs typeface="+mj-cs"/>
          <a:sym typeface="Arial"/>
        </a:defRPr>
      </a:lvl2pPr>
      <a:lvl3pPr marL="342900" indent="-342900" defTabSz="449262">
        <a:lnSpc>
          <a:spcPct val="93000"/>
        </a:lnSpc>
        <a:spcBef>
          <a:spcPts val="1400"/>
        </a:spcBef>
        <a:buFont typeface="Times New Roman"/>
        <a:defRPr sz="4000">
          <a:uFill>
            <a:solidFill/>
          </a:uFill>
          <a:latin typeface="+mj-lt"/>
          <a:ea typeface="+mj-ea"/>
          <a:cs typeface="+mj-cs"/>
          <a:sym typeface="Arial"/>
        </a:defRPr>
      </a:lvl3pPr>
      <a:lvl4pPr marL="342900" indent="-342900" defTabSz="449262">
        <a:lnSpc>
          <a:spcPct val="93000"/>
        </a:lnSpc>
        <a:spcBef>
          <a:spcPts val="1400"/>
        </a:spcBef>
        <a:buFont typeface="Times New Roman"/>
        <a:defRPr sz="4000">
          <a:uFill>
            <a:solidFill/>
          </a:uFill>
          <a:latin typeface="+mj-lt"/>
          <a:ea typeface="+mj-ea"/>
          <a:cs typeface="+mj-cs"/>
          <a:sym typeface="Arial"/>
        </a:defRPr>
      </a:lvl4pPr>
      <a:lvl5pPr marL="342900" indent="-342900" defTabSz="449262">
        <a:lnSpc>
          <a:spcPct val="93000"/>
        </a:lnSpc>
        <a:spcBef>
          <a:spcPts val="1400"/>
        </a:spcBef>
        <a:buFont typeface="Times New Roman"/>
        <a:defRPr sz="40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p:bodyStyle>
    <p:otherStyle>
      <a:lvl1pPr defTabSz="584200">
        <a:defRPr sz="2200">
          <a:solidFill>
            <a:schemeClr val="tx1"/>
          </a:solidFill>
          <a:uFill>
            <a:solidFill/>
          </a:uFill>
          <a:latin typeface="+mn-lt"/>
          <a:ea typeface="+mn-ea"/>
          <a:cs typeface="+mn-cs"/>
          <a:sym typeface="Arial"/>
        </a:defRPr>
      </a:lvl1pPr>
      <a:lvl2pPr indent="228600" defTabSz="584200">
        <a:defRPr sz="2200">
          <a:solidFill>
            <a:schemeClr val="tx1"/>
          </a:solidFill>
          <a:uFill>
            <a:solidFill/>
          </a:uFill>
          <a:latin typeface="+mn-lt"/>
          <a:ea typeface="+mn-ea"/>
          <a:cs typeface="+mn-cs"/>
          <a:sym typeface="Arial"/>
        </a:defRPr>
      </a:lvl2pPr>
      <a:lvl3pPr indent="457200" defTabSz="584200">
        <a:defRPr sz="2200">
          <a:solidFill>
            <a:schemeClr val="tx1"/>
          </a:solidFill>
          <a:uFill>
            <a:solidFill/>
          </a:uFill>
          <a:latin typeface="+mn-lt"/>
          <a:ea typeface="+mn-ea"/>
          <a:cs typeface="+mn-cs"/>
          <a:sym typeface="Arial"/>
        </a:defRPr>
      </a:lvl3pPr>
      <a:lvl4pPr indent="685800" defTabSz="584200">
        <a:defRPr sz="2200">
          <a:solidFill>
            <a:schemeClr val="tx1"/>
          </a:solidFill>
          <a:uFill>
            <a:solidFill/>
          </a:uFill>
          <a:latin typeface="+mn-lt"/>
          <a:ea typeface="+mn-ea"/>
          <a:cs typeface="+mn-cs"/>
          <a:sym typeface="Arial"/>
        </a:defRPr>
      </a:lvl4pPr>
      <a:lvl5pPr indent="914400" defTabSz="584200">
        <a:defRPr sz="2200">
          <a:solidFill>
            <a:schemeClr val="tx1"/>
          </a:solidFill>
          <a:uFill>
            <a:solidFill/>
          </a:uFill>
          <a:latin typeface="+mn-lt"/>
          <a:ea typeface="+mn-ea"/>
          <a:cs typeface="+mn-cs"/>
          <a:sym typeface="Arial"/>
        </a:defRPr>
      </a:lvl5pPr>
      <a:lvl6pPr indent="1143000" defTabSz="584200">
        <a:defRPr sz="2200">
          <a:solidFill>
            <a:schemeClr val="tx1"/>
          </a:solidFill>
          <a:uFill>
            <a:solidFill/>
          </a:uFill>
          <a:latin typeface="+mn-lt"/>
          <a:ea typeface="+mn-ea"/>
          <a:cs typeface="+mn-cs"/>
          <a:sym typeface="Arial"/>
        </a:defRPr>
      </a:lvl6pPr>
      <a:lvl7pPr indent="1371600" defTabSz="584200">
        <a:defRPr sz="2200">
          <a:solidFill>
            <a:schemeClr val="tx1"/>
          </a:solidFill>
          <a:uFill>
            <a:solidFill/>
          </a:uFill>
          <a:latin typeface="+mn-lt"/>
          <a:ea typeface="+mn-ea"/>
          <a:cs typeface="+mn-cs"/>
          <a:sym typeface="Arial"/>
        </a:defRPr>
      </a:lvl7pPr>
      <a:lvl8pPr indent="1600200" defTabSz="584200">
        <a:defRPr sz="2200">
          <a:solidFill>
            <a:schemeClr val="tx1"/>
          </a:solidFill>
          <a:uFill>
            <a:solidFill/>
          </a:uFill>
          <a:latin typeface="+mn-lt"/>
          <a:ea typeface="+mn-ea"/>
          <a:cs typeface="+mn-cs"/>
          <a:sym typeface="Arial"/>
        </a:defRPr>
      </a:lvl8pPr>
      <a:lvl9pPr indent="1828800" defTabSz="584200">
        <a:defRPr sz="2200">
          <a:solidFill>
            <a:schemeClr val="tx1"/>
          </a:solidFill>
          <a:uFill>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hbr.org/2013/12/should-leaders-focus-on-results-or-on-people/"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hbr.org/2013/12/should-leaders-focus-on-results-or-on-people/"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hyperlink" Target="http://lostgarden.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www.ted.com/talks/dan_pink_on_motivation?utm_source=tedcomshare&amp;utm_medium=referral&amp;utm_campaign=tedspread"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en.wikipedia.org/wiki/Candle_problem"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660399" y="2134004"/>
            <a:ext cx="11684002" cy="3368652"/>
          </a:xfrm>
          <a:prstGeom prst="rect">
            <a:avLst/>
          </a:prstGeom>
        </p:spPr>
        <p:txBody>
          <a:bodyPr anchor="b">
            <a:noAutofit/>
          </a:bodyPr>
          <a:lstStyle/>
          <a:p>
            <a:pPr lvl="0" defTabSz="233679">
              <a:defRPr sz="1800">
                <a:solidFill>
                  <a:srgbClr val="000000"/>
                </a:solidFill>
              </a:defRPr>
            </a:pPr>
            <a:r>
              <a:rPr lang="nb-NO" sz="5400" dirty="0">
                <a:latin typeface="Sketch Block Bold" panose="02000000000000000000" pitchFamily="50" charset="0"/>
              </a:rPr>
              <a:t>En arbeidsplass ingen ønsker å gå hjem ifra.</a:t>
            </a:r>
            <a:br>
              <a:rPr lang="nb-NO" sz="5400" dirty="0">
                <a:latin typeface="Sketch Block Bold" panose="02000000000000000000" pitchFamily="50" charset="0"/>
              </a:rPr>
            </a:br>
            <a:endParaRPr sz="5400" dirty="0">
              <a:solidFill>
                <a:srgbClr val="F38900"/>
              </a:solidFill>
            </a:endParaRPr>
          </a:p>
        </p:txBody>
      </p:sp>
      <p:sp>
        <p:nvSpPr>
          <p:cNvPr id="162" name="Shape 162"/>
          <p:cNvSpPr/>
          <p:nvPr/>
        </p:nvSpPr>
        <p:spPr>
          <a:xfrm>
            <a:off x="660398" y="6153261"/>
            <a:ext cx="11684003" cy="13572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lvl="0" algn="ctr">
              <a:lnSpc>
                <a:spcPct val="90000"/>
              </a:lnSpc>
              <a:defRPr sz="1800"/>
            </a:pPr>
            <a:r>
              <a:rPr lang="nb-NO" sz="4800" dirty="0">
                <a:solidFill>
                  <a:srgbClr val="EE7501"/>
                </a:solidFill>
                <a:latin typeface="Sketch Block Bold" panose="02000000000000000000" pitchFamily="50" charset="0"/>
              </a:rPr>
              <a:t>Henrik Mærsk</a:t>
            </a:r>
          </a:p>
          <a:p>
            <a:pPr lvl="0" algn="ctr">
              <a:lnSpc>
                <a:spcPct val="90000"/>
              </a:lnSpc>
              <a:defRPr sz="1800"/>
            </a:pPr>
            <a:r>
              <a:rPr sz="4800" dirty="0">
                <a:latin typeface="Sketch Block Bold" panose="02000000000000000000" pitchFamily="50" charset="0"/>
                <a:ea typeface="+mn-ea"/>
                <a:cs typeface="+mn-cs"/>
                <a:sym typeface="Helvetica Light"/>
              </a:rPr>
              <a:t>Chief Happiness Officer</a:t>
            </a:r>
          </a:p>
        </p:txBody>
      </p:sp>
      <p:pic>
        <p:nvPicPr>
          <p:cNvPr id="163" name="woohoo partner logo.png"/>
          <p:cNvPicPr/>
          <p:nvPr/>
        </p:nvPicPr>
        <p:blipFill>
          <a:blip r:embed="rId3">
            <a:extLst/>
          </a:blip>
          <a:stretch>
            <a:fillRect/>
          </a:stretch>
        </p:blipFill>
        <p:spPr>
          <a:xfrm>
            <a:off x="3589019" y="7795260"/>
            <a:ext cx="5833339" cy="1427326"/>
          </a:xfrm>
          <a:prstGeom prst="rect">
            <a:avLst/>
          </a:prstGeom>
          <a:ln w="12700">
            <a:miter lim="400000"/>
          </a:ln>
        </p:spPr>
      </p:pic>
      <p:sp>
        <p:nvSpPr>
          <p:cNvPr id="7" name="Shape 162"/>
          <p:cNvSpPr/>
          <p:nvPr/>
        </p:nvSpPr>
        <p:spPr>
          <a:xfrm>
            <a:off x="0" y="1136808"/>
            <a:ext cx="12819628" cy="99719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spAutoFit/>
          </a:bodyPr>
          <a:lstStyle/>
          <a:p>
            <a:pPr lvl="0" algn="ctr">
              <a:lnSpc>
                <a:spcPct val="90000"/>
              </a:lnSpc>
              <a:defRPr sz="1800"/>
            </a:pPr>
            <a:r>
              <a:rPr lang="nb-NO" sz="7200" dirty="0">
                <a:solidFill>
                  <a:srgbClr val="EE7501"/>
                </a:solidFill>
                <a:latin typeface="Sketch Block Bold" panose="02000000000000000000" pitchFamily="50" charset="0"/>
              </a:rPr>
              <a:t>Forsvarsbygg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660400" y="825190"/>
            <a:ext cx="11684000" cy="3189249"/>
          </a:xfrm>
          <a:prstGeom prst="rect">
            <a:avLst/>
          </a:prstGeom>
        </p:spPr>
        <p:txBody>
          <a:bodyPr>
            <a:normAutofit/>
          </a:bodyPr>
          <a:lstStyle>
            <a:lvl1pPr defTabSz="473201">
              <a:defRPr sz="8343">
                <a:solidFill>
                  <a:srgbClr val="0E030A"/>
                </a:solidFill>
              </a:defRPr>
            </a:lvl1pPr>
          </a:lstStyle>
          <a:p>
            <a:pPr lvl="0">
              <a:defRPr sz="1800">
                <a:solidFill>
                  <a:srgbClr val="000000"/>
                </a:solidFill>
              </a:defRPr>
            </a:pPr>
            <a:r>
              <a:rPr lang="nb-NO" sz="8343" dirty="0">
                <a:solidFill>
                  <a:srgbClr val="EE7501"/>
                </a:solidFill>
                <a:latin typeface="Sketch Block Bold" panose="02000000000000000000" pitchFamily="50" charset="0"/>
              </a:rPr>
              <a:t>Jobbtilfredshet</a:t>
            </a:r>
            <a:r>
              <a:rPr lang="nb-NO" sz="8343" dirty="0">
                <a:solidFill>
                  <a:srgbClr val="0E030A"/>
                </a:solidFill>
                <a:latin typeface="Sketch Block Bold" panose="02000000000000000000" pitchFamily="50" charset="0"/>
              </a:rPr>
              <a:t> er</a:t>
            </a:r>
            <a:r>
              <a:rPr sz="8343" dirty="0">
                <a:solidFill>
                  <a:srgbClr val="0E030A"/>
                </a:solidFill>
                <a:latin typeface="Sketch Block Bold" panose="02000000000000000000" pitchFamily="50" charset="0"/>
              </a:rPr>
              <a:t>…</a:t>
            </a:r>
          </a:p>
        </p:txBody>
      </p:sp>
      <p:sp>
        <p:nvSpPr>
          <p:cNvPr id="289" name="Shape 289"/>
          <p:cNvSpPr>
            <a:spLocks noGrp="1"/>
          </p:cNvSpPr>
          <p:nvPr>
            <p:ph type="body" idx="4294967295"/>
          </p:nvPr>
        </p:nvSpPr>
        <p:spPr>
          <a:xfrm>
            <a:off x="952500" y="4014439"/>
            <a:ext cx="11099800" cy="6286500"/>
          </a:xfrm>
          <a:prstGeom prst="rect">
            <a:avLst/>
          </a:prstGeom>
        </p:spPr>
        <p:txBody>
          <a:bodyPr/>
          <a:lstStyle/>
          <a:p>
            <a:pPr marL="342900" lvl="0" indent="-342900" algn="ctr">
              <a:buSzTx/>
              <a:buFont typeface="Times New Roman"/>
              <a:buNone/>
              <a:defRPr sz="1800">
                <a:uFillTx/>
              </a:defRPr>
            </a:pPr>
            <a:r>
              <a:rPr lang="nb-NO" sz="7500" dirty="0">
                <a:uFill>
                  <a:solidFill/>
                </a:uFill>
                <a:latin typeface="Sketch Block Bold" panose="02000000000000000000" pitchFamily="50" charset="0"/>
              </a:rPr>
              <a:t>Hva du </a:t>
            </a:r>
            <a:r>
              <a:rPr lang="nb-NO" sz="7500" dirty="0">
                <a:solidFill>
                  <a:srgbClr val="EE7502"/>
                </a:solidFill>
                <a:uFill>
                  <a:solidFill/>
                </a:uFill>
                <a:latin typeface="Sketch Block Bold" panose="02000000000000000000" pitchFamily="50" charset="0"/>
              </a:rPr>
              <a:t>tenker</a:t>
            </a:r>
            <a:r>
              <a:rPr sz="7500" dirty="0">
                <a:uFill>
                  <a:solidFill/>
                </a:uFill>
                <a:latin typeface="Sketch Block Bold" panose="02000000000000000000" pitchFamily="50" charset="0"/>
              </a:rPr>
              <a:t> </a:t>
            </a:r>
            <a:r>
              <a:rPr lang="nb-NO" sz="7500" dirty="0">
                <a:uFill>
                  <a:solidFill/>
                </a:uFill>
                <a:latin typeface="Sketch Block Bold" panose="02000000000000000000" pitchFamily="50" charset="0"/>
              </a:rPr>
              <a:t>om den jobben du gjør – altså jobbinnholdet</a:t>
            </a:r>
            <a:r>
              <a:rPr sz="7500" dirty="0">
                <a:uFill>
                  <a:solidFill/>
                </a:uFill>
                <a:latin typeface="Sketch Block Bold" panose="02000000000000000000" pitchFamily="50" charset="0"/>
              </a:rPr>
              <a:t>!</a:t>
            </a:r>
          </a:p>
        </p:txBody>
      </p:sp>
    </p:spTree>
    <p:extLst>
      <p:ext uri="{BB962C8B-B14F-4D97-AF65-F5344CB8AC3E}">
        <p14:creationId xmlns:p14="http://schemas.microsoft.com/office/powerpoint/2010/main" val="360077148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88" y="650789"/>
            <a:ext cx="10895913" cy="8171935"/>
          </a:xfrm>
          <a:prstGeom prst="rect">
            <a:avLst/>
          </a:prstGeom>
        </p:spPr>
      </p:pic>
    </p:spTree>
    <p:extLst>
      <p:ext uri="{BB962C8B-B14F-4D97-AF65-F5344CB8AC3E}">
        <p14:creationId xmlns:p14="http://schemas.microsoft.com/office/powerpoint/2010/main" val="351588147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77" name="Shape 177"/>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8" name="hand.png"/>
          <p:cNvPicPr/>
          <p:nvPr/>
        </p:nvPicPr>
        <p:blipFill>
          <a:blip r:embed="rId3">
            <a:extLst/>
          </a:blip>
          <a:stretch>
            <a:fillRect/>
          </a:stretch>
        </p:blipFill>
        <p:spPr>
          <a:xfrm>
            <a:off x="-881629" y="-631246"/>
            <a:ext cx="14627349" cy="1038484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xfrm>
            <a:off x="660400" y="7144"/>
            <a:ext cx="11684000" cy="9094523"/>
          </a:xfrm>
          <a:prstGeom prst="rect">
            <a:avLst/>
          </a:prstGeom>
        </p:spPr>
        <p:txBody>
          <a:bodyPr/>
          <a:lstStyle/>
          <a:p>
            <a:pPr lvl="0">
              <a:defRPr sz="1800">
                <a:solidFill>
                  <a:srgbClr val="000000"/>
                </a:solidFill>
              </a:defRPr>
            </a:pPr>
            <a:r>
              <a:rPr lang="nb-NO" sz="23000" dirty="0">
                <a:solidFill>
                  <a:srgbClr val="F38900"/>
                </a:solidFill>
                <a:latin typeface="Sketch Block Bold" panose="02000000000000000000" pitchFamily="50" charset="0"/>
                <a:ea typeface="Helvetica"/>
                <a:cs typeface="Helvetica"/>
                <a:sym typeface="Helvetica"/>
              </a:rPr>
              <a:t>ALLE</a:t>
            </a:r>
            <a:endParaRPr sz="23000" dirty="0">
              <a:solidFill>
                <a:srgbClr val="F38900"/>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kan være glade på jobben!</a:t>
            </a:r>
            <a:endParaRPr sz="8000" dirty="0">
              <a:latin typeface="Sketch Block Bold" panose="02000000000000000000" pitchFamily="50" charset="0"/>
            </a:endParaRPr>
          </a:p>
        </p:txBody>
      </p:sp>
    </p:spTree>
    <p:extLst>
      <p:ext uri="{BB962C8B-B14F-4D97-AF65-F5344CB8AC3E}">
        <p14:creationId xmlns:p14="http://schemas.microsoft.com/office/powerpoint/2010/main" val="7617688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3731821" y="4625449"/>
            <a:ext cx="4754257" cy="50270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defRPr sz="1800"/>
            </a:pPr>
            <a:endParaRPr sz="2600" dirty="0">
              <a:solidFill>
                <a:srgbClr val="FFFFFF"/>
              </a:solidFill>
            </a:endParaRPr>
          </a:p>
        </p:txBody>
      </p:sp>
      <p:pic>
        <p:nvPicPr>
          <p:cNvPr id="3" name="Valerie's Happy Restr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6049" y="1417132"/>
            <a:ext cx="12219257" cy="7916438"/>
          </a:xfrm>
          <a:prstGeom prst="rect">
            <a:avLst/>
          </a:prstGeom>
        </p:spPr>
      </p:pic>
      <p:sp>
        <p:nvSpPr>
          <p:cNvPr id="4" name="TekstSylinder 3"/>
          <p:cNvSpPr txBox="1"/>
          <p:nvPr/>
        </p:nvSpPr>
        <p:spPr>
          <a:xfrm>
            <a:off x="1778464" y="152097"/>
            <a:ext cx="9607705"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5400" b="0" i="0" u="none" strike="noStrike" cap="none" spc="0" normalizeH="0" baseline="0" dirty="0" err="1">
                <a:ln>
                  <a:noFill/>
                </a:ln>
                <a:solidFill>
                  <a:srgbClr val="F8F8F8"/>
                </a:solidFill>
                <a:effectLst/>
                <a:uFillTx/>
                <a:latin typeface="Sketch Block Bold" panose="02000000000000000000" pitchFamily="50" charset="0"/>
                <a:sym typeface="Helvetica"/>
              </a:rPr>
              <a:t>Valerie’s</a:t>
            </a:r>
            <a:r>
              <a:rPr kumimoji="0" lang="nb-NO" sz="5400" b="0" i="0" u="none" strike="noStrike" cap="none" spc="0" normalizeH="0" baseline="0" dirty="0">
                <a:ln>
                  <a:noFill/>
                </a:ln>
                <a:solidFill>
                  <a:srgbClr val="F8F8F8"/>
                </a:solidFill>
                <a:effectLst/>
                <a:uFillTx/>
                <a:latin typeface="Sketch Block Bold" panose="02000000000000000000" pitchFamily="50" charset="0"/>
                <a:sym typeface="Helvetica"/>
              </a:rPr>
              <a:t> HAPPY </a:t>
            </a:r>
            <a:r>
              <a:rPr kumimoji="0" lang="nb-NO" sz="5400" b="0" i="0" u="none" strike="noStrike" cap="none" spc="0" normalizeH="0" baseline="0" dirty="0" err="1">
                <a:ln>
                  <a:noFill/>
                </a:ln>
                <a:solidFill>
                  <a:srgbClr val="F8F8F8"/>
                </a:solidFill>
                <a:effectLst/>
                <a:uFillTx/>
                <a:latin typeface="Sketch Block Bold" panose="02000000000000000000" pitchFamily="50" charset="0"/>
                <a:sym typeface="Helvetica"/>
              </a:rPr>
              <a:t>restroom</a:t>
            </a:r>
            <a:endParaRPr kumimoji="0" lang="nb-NO" sz="5400" b="0" i="0" u="none" strike="noStrike" cap="none" spc="0" normalizeH="0" baseline="0" dirty="0">
              <a:ln>
                <a:noFill/>
              </a:ln>
              <a:solidFill>
                <a:srgbClr val="F8F8F8"/>
              </a:solidFill>
              <a:effectLst/>
              <a:uFillTx/>
              <a:latin typeface="Sketch Block Bold" panose="02000000000000000000" pitchFamily="50" charset="0"/>
              <a:sym typeface="Helvetic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prstGeom prst="rect">
            <a:avLst/>
          </a:prstGeom>
        </p:spPr>
        <p:txBody>
          <a:bodyPr>
            <a:normAutofit/>
          </a:bodyPr>
          <a:lstStyle/>
          <a:p>
            <a:pPr lvl="0" defTabSz="455675">
              <a:defRPr sz="1800">
                <a:solidFill>
                  <a:srgbClr val="000000"/>
                </a:solidFill>
              </a:defRPr>
            </a:pPr>
            <a:r>
              <a:rPr lang="nb-NO" sz="10920" dirty="0">
                <a:solidFill>
                  <a:srgbClr val="0E030A"/>
                </a:solidFill>
                <a:latin typeface="Sketch Block Bold" panose="02000000000000000000" pitchFamily="50" charset="0"/>
              </a:rPr>
              <a:t>Hva gir deg </a:t>
            </a:r>
            <a:r>
              <a:rPr lang="nb-NO" sz="10920" dirty="0">
                <a:solidFill>
                  <a:srgbClr val="EE7501"/>
                </a:solidFill>
                <a:latin typeface="Sketch Block Bold" panose="02000000000000000000" pitchFamily="50" charset="0"/>
              </a:rPr>
              <a:t>arbeidsglede</a:t>
            </a:r>
            <a:r>
              <a:rPr sz="10920" dirty="0">
                <a:solidFill>
                  <a:srgbClr val="EE7501"/>
                </a:solidFill>
                <a:latin typeface="Sketch Block Bold" panose="02000000000000000000" pitchFamily="50" charset="0"/>
              </a:rPr>
              <a:t>?</a:t>
            </a:r>
          </a:p>
        </p:txBody>
      </p:sp>
    </p:spTree>
    <p:extLst>
      <p:ext uri="{BB962C8B-B14F-4D97-AF65-F5344CB8AC3E}">
        <p14:creationId xmlns:p14="http://schemas.microsoft.com/office/powerpoint/2010/main" val="248036366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1" name="fruit bowl.jpg"/>
          <p:cNvPicPr/>
          <p:nvPr/>
        </p:nvPicPr>
        <p:blipFill>
          <a:blip r:embed="rId2">
            <a:extLst/>
          </a:blip>
          <a:stretch>
            <a:fillRect/>
          </a:stretch>
        </p:blipFill>
        <p:spPr>
          <a:xfrm>
            <a:off x="150564" y="49902"/>
            <a:ext cx="12703672" cy="1028997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647788" y="1096378"/>
            <a:ext cx="11686922" cy="4847222"/>
          </a:xfrm>
          <a:prstGeom prst="rect">
            <a:avLst/>
          </a:prstGeom>
        </p:spPr>
        <p:txBody>
          <a:bodyPr/>
          <a:lstStyle/>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Fortell meg om en av dine </a:t>
            </a:r>
            <a:r>
              <a:rPr sz="6600" dirty="0">
                <a:solidFill>
                  <a:srgbClr val="EE7501"/>
                </a:solidFill>
                <a:latin typeface="Sketch Block Bold" panose="02000000000000000000" pitchFamily="50" charset="0"/>
                <a:ea typeface="+mn-ea"/>
                <a:cs typeface="+mn-cs"/>
                <a:sym typeface="Helvetica Light"/>
              </a:rPr>
              <a:t>best</a:t>
            </a:r>
            <a:r>
              <a:rPr lang="nb-NO" sz="6600" dirty="0">
                <a:solidFill>
                  <a:srgbClr val="EE7501"/>
                </a:solidFill>
                <a:latin typeface="Sketch Block Bold" panose="02000000000000000000" pitchFamily="50" charset="0"/>
                <a:ea typeface="+mn-ea"/>
                <a:cs typeface="+mn-cs"/>
                <a:sym typeface="Helvetica Light"/>
              </a:rPr>
              <a:t>e</a:t>
            </a:r>
            <a:endParaRPr sz="6600" dirty="0">
              <a:solidFill>
                <a:srgbClr val="EE7501"/>
              </a:solidFill>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opplevelser på jobben</a:t>
            </a:r>
            <a:r>
              <a:rPr sz="6600" dirty="0">
                <a:latin typeface="Sketch Block Bold" panose="02000000000000000000" pitchFamily="50" charset="0"/>
                <a:ea typeface="+mn-ea"/>
                <a:cs typeface="+mn-cs"/>
                <a:sym typeface="Helvetica Light"/>
              </a:rPr>
              <a:t>.</a:t>
            </a:r>
            <a:endParaRPr lang="nb-NO" sz="6600" dirty="0">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En som gjorde deg veldig glad</a:t>
            </a:r>
            <a:r>
              <a:rPr sz="6600" dirty="0">
                <a:latin typeface="Sketch Block Bold" panose="02000000000000000000" pitchFamily="50" charset="0"/>
                <a:ea typeface="+mn-ea"/>
                <a:cs typeface="+mn-cs"/>
                <a:sym typeface="Helvetica Light"/>
              </a:rPr>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prstGeom prst="rect">
            <a:avLst/>
          </a:prstGeom>
        </p:spPr>
        <p:txBody>
          <a:bodyPr/>
          <a:lstStyle/>
          <a:p>
            <a:pPr lvl="0">
              <a:defRPr sz="1800">
                <a:solidFill>
                  <a:srgbClr val="000000"/>
                </a:solidFill>
              </a:defRPr>
            </a:pPr>
            <a:r>
              <a:rPr sz="14000" dirty="0">
                <a:solidFill>
                  <a:srgbClr val="EE7501"/>
                </a:solidFill>
                <a:latin typeface="Sketch Block Bold" panose="02000000000000000000" pitchFamily="50" charset="0"/>
              </a:rPr>
              <a:t>Result</a:t>
            </a:r>
            <a:r>
              <a:rPr lang="nb-NO" sz="14000" dirty="0" err="1">
                <a:solidFill>
                  <a:srgbClr val="EE7501"/>
                </a:solidFill>
                <a:latin typeface="Sketch Block Bold" panose="02000000000000000000" pitchFamily="50" charset="0"/>
              </a:rPr>
              <a:t>ater</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12032059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647700" y="769309"/>
            <a:ext cx="11641668" cy="1723629"/>
          </a:xfrm>
          <a:prstGeom prst="rect">
            <a:avLst/>
          </a:prstGeom>
        </p:spPr>
        <p:txBody>
          <a:bodyPr lIns="0" tIns="0" rIns="0" bIns="0" anchor="t"/>
          <a:lstStyle>
            <a:lvl1pPr indent="127000" algn="l"/>
          </a:lstStyle>
          <a:p>
            <a:pPr lvl="0">
              <a:defRPr sz="1800">
                <a:solidFill>
                  <a:srgbClr val="000000"/>
                </a:solidFill>
              </a:defRPr>
            </a:pPr>
            <a:r>
              <a:rPr lang="nb-NO" sz="10000" dirty="0">
                <a:solidFill>
                  <a:srgbClr val="EE7501"/>
                </a:solidFill>
                <a:latin typeface="Sketch Block Bold" panose="02000000000000000000" pitchFamily="50" charset="0"/>
              </a:rPr>
              <a:t>Gode resultater</a:t>
            </a:r>
            <a:r>
              <a:rPr sz="10000" dirty="0">
                <a:solidFill>
                  <a:srgbClr val="EE7501"/>
                </a:solidFill>
                <a:latin typeface="Sketch Block Bold" panose="02000000000000000000" pitchFamily="50" charset="0"/>
              </a:rPr>
              <a:t>: </a:t>
            </a:r>
          </a:p>
        </p:txBody>
      </p:sp>
      <p:sp>
        <p:nvSpPr>
          <p:cNvPr id="371" name="Shape 371"/>
          <p:cNvSpPr>
            <a:spLocks noGrp="1"/>
          </p:cNvSpPr>
          <p:nvPr>
            <p:ph type="body" idx="4294967295"/>
          </p:nvPr>
        </p:nvSpPr>
        <p:spPr>
          <a:xfrm>
            <a:off x="1447800" y="2917733"/>
            <a:ext cx="11709401" cy="1082346"/>
          </a:xfrm>
          <a:prstGeom prst="rect">
            <a:avLst/>
          </a:prstGeom>
        </p:spPr>
        <p:txBody>
          <a:bodyPr/>
          <a:lstStyle>
            <a:lvl1pPr marL="0" indent="127000" defTabSz="584200">
              <a:lnSpc>
                <a:spcPct val="100000"/>
              </a:lnSpc>
              <a:spcBef>
                <a:spcPts val="0"/>
              </a:spcBef>
              <a:buClr>
                <a:srgbClr val="000000"/>
              </a:buClr>
              <a:defRPr sz="6000">
                <a:solidFill>
                  <a:srgbClr val="0E030A"/>
                </a:solidFill>
                <a:uFillTx/>
                <a:latin typeface="+mn-lt"/>
                <a:ea typeface="+mn-ea"/>
                <a:cs typeface="+mn-cs"/>
                <a:sym typeface="Helvetica Light"/>
              </a:defRPr>
            </a:lvl1pPr>
          </a:lstStyle>
          <a:p>
            <a:pPr lvl="0">
              <a:defRPr sz="1800">
                <a:solidFill>
                  <a:srgbClr val="000000"/>
                </a:solidFill>
              </a:defRPr>
            </a:pPr>
            <a:r>
              <a:rPr sz="6000" dirty="0">
                <a:solidFill>
                  <a:srgbClr val="0E030A"/>
                </a:solidFill>
                <a:latin typeface="Sketch Block Bold" panose="02000000000000000000" pitchFamily="50" charset="0"/>
              </a:rPr>
              <a:t>R</a:t>
            </a:r>
            <a:r>
              <a:rPr lang="nb-NO" sz="6000" dirty="0" err="1">
                <a:solidFill>
                  <a:srgbClr val="0E030A"/>
                </a:solidFill>
                <a:latin typeface="Sketch Block Bold" panose="02000000000000000000" pitchFamily="50" charset="0"/>
              </a:rPr>
              <a:t>esurser</a:t>
            </a:r>
            <a:endParaRPr sz="6000" dirty="0">
              <a:solidFill>
                <a:srgbClr val="0E030A"/>
              </a:solidFill>
              <a:latin typeface="Sketch Block Bold" panose="02000000000000000000" pitchFamily="50" charset="0"/>
            </a:endParaRPr>
          </a:p>
        </p:txBody>
      </p:sp>
      <p:sp>
        <p:nvSpPr>
          <p:cNvPr id="372" name="Shape 372"/>
          <p:cNvSpPr/>
          <p:nvPr/>
        </p:nvSpPr>
        <p:spPr>
          <a:xfrm>
            <a:off x="1447800" y="4024692"/>
            <a:ext cx="11709401" cy="10823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lang="nb-NO" sz="6000" dirty="0">
                <a:solidFill>
                  <a:srgbClr val="0E030A"/>
                </a:solidFill>
                <a:latin typeface="Sketch Block Bold" panose="02000000000000000000" pitchFamily="50" charset="0"/>
              </a:rPr>
              <a:t>Frihet</a:t>
            </a:r>
            <a:endParaRPr sz="6000" dirty="0">
              <a:solidFill>
                <a:srgbClr val="0E030A"/>
              </a:solidFill>
              <a:latin typeface="Sketch Block Bold" panose="02000000000000000000" pitchFamily="50" charset="0"/>
            </a:endParaRPr>
          </a:p>
        </p:txBody>
      </p:sp>
      <p:sp>
        <p:nvSpPr>
          <p:cNvPr id="373" name="Shape 373"/>
          <p:cNvSpPr/>
          <p:nvPr/>
        </p:nvSpPr>
        <p:spPr>
          <a:xfrm>
            <a:off x="1380067" y="6238610"/>
            <a:ext cx="11709401" cy="10823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sz="6000" dirty="0">
                <a:solidFill>
                  <a:srgbClr val="0E030A"/>
                </a:solidFill>
                <a:latin typeface="Sketch Block Bold" panose="02000000000000000000" pitchFamily="50" charset="0"/>
              </a:rPr>
              <a:t>Feedback</a:t>
            </a:r>
            <a:endParaRPr lang="nb-NO" sz="6000" dirty="0">
              <a:solidFill>
                <a:srgbClr val="0E030A"/>
              </a:solidFill>
              <a:latin typeface="Sketch Block Bold" panose="02000000000000000000" pitchFamily="50" charset="0"/>
            </a:endParaRPr>
          </a:p>
          <a:p>
            <a:pPr lvl="0">
              <a:defRPr sz="1800">
                <a:solidFill>
                  <a:srgbClr val="000000"/>
                </a:solidFill>
              </a:defRPr>
            </a:pPr>
            <a:endParaRPr sz="6000" dirty="0">
              <a:solidFill>
                <a:srgbClr val="0E030A"/>
              </a:solidFill>
              <a:latin typeface="Sketch Block Bold" panose="02000000000000000000" pitchFamily="50" charset="0"/>
            </a:endParaRPr>
          </a:p>
        </p:txBody>
      </p:sp>
      <p:sp>
        <p:nvSpPr>
          <p:cNvPr id="374" name="Shape 374"/>
          <p:cNvSpPr/>
          <p:nvPr/>
        </p:nvSpPr>
        <p:spPr>
          <a:xfrm>
            <a:off x="1447800" y="5131651"/>
            <a:ext cx="11709401" cy="10823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sz="6000" dirty="0" err="1">
                <a:solidFill>
                  <a:srgbClr val="0E030A"/>
                </a:solidFill>
                <a:latin typeface="Sketch Block Bold" panose="02000000000000000000" pitchFamily="50" charset="0"/>
              </a:rPr>
              <a:t>Mening</a:t>
            </a:r>
            <a:endParaRPr sz="6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34568475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11" y="1664493"/>
            <a:ext cx="11304638" cy="6953250"/>
          </a:xfrm>
          <a:prstGeom prst="rect">
            <a:avLst/>
          </a:prstGeom>
        </p:spPr>
      </p:pic>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216" y="541163"/>
            <a:ext cx="4158833" cy="2757487"/>
          </a:xfrm>
          <a:prstGeom prst="rect">
            <a:avLst/>
          </a:prstGeom>
        </p:spPr>
      </p:pic>
      <p:sp>
        <p:nvSpPr>
          <p:cNvPr id="10" name="TekstSylinder 9"/>
          <p:cNvSpPr txBox="1"/>
          <p:nvPr/>
        </p:nvSpPr>
        <p:spPr>
          <a:xfrm>
            <a:off x="2288049" y="5060515"/>
            <a:ext cx="9944100" cy="17953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11000" b="0" i="0" u="none" strike="noStrike" cap="none" spc="0" normalizeH="0" baseline="0" dirty="0">
                <a:ln>
                  <a:noFill/>
                </a:ln>
                <a:solidFill>
                  <a:schemeClr val="bg1"/>
                </a:solidFill>
                <a:effectLst/>
                <a:uFillTx/>
                <a:latin typeface="Arial Rounded MT Bold" panose="020F0704030504030204" pitchFamily="34" charset="0"/>
                <a:sym typeface="Helvetica"/>
              </a:rPr>
              <a:t>Morgenbrød!</a:t>
            </a:r>
          </a:p>
        </p:txBody>
      </p:sp>
    </p:spTree>
    <p:extLst>
      <p:ext uri="{BB962C8B-B14F-4D97-AF65-F5344CB8AC3E}">
        <p14:creationId xmlns:p14="http://schemas.microsoft.com/office/powerpoint/2010/main" val="12975079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p:nvPr/>
        </p:nvSpPr>
        <p:spPr>
          <a:xfrm>
            <a:off x="652962" y="4596759"/>
            <a:ext cx="11698877" cy="2840743"/>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4400" dirty="0">
                <a:solidFill>
                  <a:srgbClr val="0E030A"/>
                </a:solidFill>
                <a:uFill>
                  <a:solidFill>
                    <a:srgbClr val="FFFFFF"/>
                  </a:solidFill>
                </a:uFill>
                <a:latin typeface="Sketch Block Bold" panose="02000000000000000000" pitchFamily="50" charset="0"/>
                <a:ea typeface="+mn-ea"/>
                <a:cs typeface="+mn-cs"/>
                <a:sym typeface="Helvetica Light"/>
              </a:rPr>
              <a:t>Selv de </a:t>
            </a:r>
            <a:r>
              <a:rPr lang="nb-NO" sz="4400" dirty="0">
                <a:solidFill>
                  <a:srgbClr val="EE7501"/>
                </a:solidFill>
                <a:uFill>
                  <a:solidFill>
                    <a:srgbClr val="FFFFFF"/>
                  </a:solidFill>
                </a:uFill>
                <a:latin typeface="Sketch Block Bold" panose="02000000000000000000" pitchFamily="50" charset="0"/>
                <a:ea typeface="+mn-ea"/>
                <a:cs typeface="+mn-cs"/>
                <a:sym typeface="Helvetica Light"/>
              </a:rPr>
              <a:t>minste seire </a:t>
            </a:r>
            <a:r>
              <a:rPr lang="nb-NO" sz="4400" dirty="0">
                <a:solidFill>
                  <a:srgbClr val="0E030A"/>
                </a:solidFill>
                <a:uFill>
                  <a:solidFill>
                    <a:srgbClr val="FFFFFF"/>
                  </a:solidFill>
                </a:uFill>
                <a:latin typeface="Sketch Block Bold" panose="02000000000000000000" pitchFamily="50" charset="0"/>
                <a:ea typeface="+mn-ea"/>
                <a:cs typeface="+mn-cs"/>
                <a:sym typeface="Helvetica Light"/>
              </a:rPr>
              <a:t>kan gjøre hele forskjellen på hvordan mennesker har det, hva de føler og hvordan de prestere!</a:t>
            </a:r>
            <a:endParaRPr sz="4400" dirty="0">
              <a:solidFill>
                <a:srgbClr val="0E030A"/>
              </a:solidFill>
              <a:uFill>
                <a:solidFill>
                  <a:srgbClr val="FFFFFF"/>
                </a:solidFill>
              </a:uFill>
              <a:latin typeface="Sketch Block Bold" panose="02000000000000000000" pitchFamily="50" charset="0"/>
              <a:ea typeface="+mn-ea"/>
              <a:cs typeface="+mn-cs"/>
              <a:sym typeface="Helvetica Light"/>
            </a:endParaRPr>
          </a:p>
        </p:txBody>
      </p:sp>
      <p:sp>
        <p:nvSpPr>
          <p:cNvPr id="379" name="Shape 379"/>
          <p:cNvSpPr/>
          <p:nvPr/>
        </p:nvSpPr>
        <p:spPr>
          <a:xfrm>
            <a:off x="652962" y="257376"/>
            <a:ext cx="11698876" cy="3517852"/>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4400" dirty="0">
                <a:uFill>
                  <a:solidFill>
                    <a:srgbClr val="FFFFFF"/>
                  </a:solidFill>
                </a:uFill>
                <a:latin typeface="Sketch Block Bold" panose="02000000000000000000" pitchFamily="50" charset="0"/>
                <a:ea typeface="+mn-ea"/>
                <a:cs typeface="+mn-cs"/>
                <a:sym typeface="Helvetica Light"/>
              </a:rPr>
              <a:t>Av alle ting som kan </a:t>
            </a:r>
            <a:r>
              <a:rPr lang="nb-NO" sz="4400" dirty="0" err="1">
                <a:uFill>
                  <a:solidFill>
                    <a:srgbClr val="FFFFFF"/>
                  </a:solidFill>
                </a:uFill>
                <a:latin typeface="Sketch Block Bold" panose="02000000000000000000" pitchFamily="50" charset="0"/>
                <a:ea typeface="+mn-ea"/>
                <a:cs typeface="+mn-cs"/>
                <a:sym typeface="Helvetica Light"/>
              </a:rPr>
              <a:t>booste</a:t>
            </a:r>
            <a:r>
              <a:rPr lang="nb-NO" sz="4400" dirty="0">
                <a:uFill>
                  <a:solidFill>
                    <a:srgbClr val="FFFFFF"/>
                  </a:solidFill>
                </a:uFill>
                <a:latin typeface="Sketch Block Bold" panose="02000000000000000000" pitchFamily="50" charset="0"/>
                <a:ea typeface="+mn-ea"/>
                <a:cs typeface="+mn-cs"/>
                <a:sym typeface="Helvetica Light"/>
              </a:rPr>
              <a:t> følelser, motivasjon og persepsjon gjennom en arbeidsdag, er den viktigste av alle viktige ting </a:t>
            </a:r>
            <a:r>
              <a:rPr lang="nb-NO" sz="4400" dirty="0">
                <a:solidFill>
                  <a:srgbClr val="EE7501"/>
                </a:solidFill>
                <a:uFill>
                  <a:solidFill>
                    <a:srgbClr val="FFFFFF"/>
                  </a:solidFill>
                </a:uFill>
                <a:latin typeface="Sketch Block Bold" panose="02000000000000000000" pitchFamily="50" charset="0"/>
                <a:ea typeface="+mn-ea"/>
                <a:cs typeface="+mn-cs"/>
                <a:sym typeface="Helvetica Light"/>
              </a:rPr>
              <a:t>å skape fremgang gjennom meningsfullt arbeid!</a:t>
            </a:r>
            <a:endParaRPr sz="4400" dirty="0">
              <a:uFill>
                <a:solidFill>
                  <a:srgbClr val="FFFFFF"/>
                </a:solidFill>
              </a:uFill>
              <a:latin typeface="Sketch Block Bold" panose="02000000000000000000" pitchFamily="50" charset="0"/>
              <a:ea typeface="+mn-ea"/>
              <a:cs typeface="+mn-cs"/>
              <a:sym typeface="Helvetica Light"/>
            </a:endParaRPr>
          </a:p>
        </p:txBody>
      </p:sp>
      <p:sp>
        <p:nvSpPr>
          <p:cNvPr id="380" name="Shape 380"/>
          <p:cNvSpPr/>
          <p:nvPr/>
        </p:nvSpPr>
        <p:spPr>
          <a:xfrm>
            <a:off x="652962" y="8035298"/>
            <a:ext cx="11698876" cy="867632"/>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p>
            <a:pPr marR="457200" lvl="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pPr>
            <a:r>
              <a:rPr sz="2400" i="1" dirty="0">
                <a:latin typeface="+mn-lt"/>
                <a:ea typeface="+mn-ea"/>
                <a:cs typeface="+mn-cs"/>
                <a:sym typeface="Helvetica Light"/>
              </a:rPr>
              <a:t>Source: The Progress Principle / Harvard Business Review</a:t>
            </a:r>
          </a:p>
          <a:p>
            <a:pPr marR="457200" lvl="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pPr>
            <a:r>
              <a:rPr sz="2400" i="1" dirty="0">
                <a:latin typeface="+mn-lt"/>
                <a:ea typeface="+mn-ea"/>
                <a:cs typeface="+mn-cs"/>
                <a:sym typeface="Helvetica Light"/>
              </a:rPr>
              <a:t>Teresa </a:t>
            </a:r>
            <a:r>
              <a:rPr sz="2400" i="1" dirty="0" err="1">
                <a:latin typeface="+mn-lt"/>
                <a:ea typeface="+mn-ea"/>
                <a:cs typeface="+mn-cs"/>
                <a:sym typeface="Helvetica Light"/>
              </a:rPr>
              <a:t>Amabile</a:t>
            </a:r>
            <a:r>
              <a:rPr sz="2400" i="1" dirty="0">
                <a:latin typeface="+mn-lt"/>
                <a:ea typeface="+mn-ea"/>
                <a:cs typeface="+mn-cs"/>
                <a:sym typeface="Helvetica Light"/>
              </a:rPr>
              <a:t> &amp; Steven Kramer</a:t>
            </a:r>
          </a:p>
        </p:txBody>
      </p:sp>
    </p:spTree>
    <p:extLst>
      <p:ext uri="{BB962C8B-B14F-4D97-AF65-F5344CB8AC3E}">
        <p14:creationId xmlns:p14="http://schemas.microsoft.com/office/powerpoint/2010/main" val="30475383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p:nvPr>
        </p:nvSpPr>
        <p:spPr>
          <a:prstGeom prst="rect">
            <a:avLst/>
          </a:prstGeom>
        </p:spPr>
        <p:txBody>
          <a:bodyPr/>
          <a:lstStyle/>
          <a:p>
            <a:pPr lvl="0">
              <a:defRPr sz="1800">
                <a:solidFill>
                  <a:srgbClr val="000000"/>
                </a:solidFill>
              </a:defRPr>
            </a:pPr>
            <a:r>
              <a:rPr lang="nb-NO" sz="14000" dirty="0">
                <a:solidFill>
                  <a:srgbClr val="EE7501"/>
                </a:solidFill>
                <a:latin typeface="Sketch Block Bold" panose="02000000000000000000" pitchFamily="50" charset="0"/>
              </a:rPr>
              <a:t>Relasjoner</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10160026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834400" y="3279741"/>
            <a:ext cx="11686922" cy="1740128"/>
          </a:xfrm>
          <a:prstGeom prst="rect">
            <a:avLst/>
          </a:prstGeom>
        </p:spPr>
        <p:txBody>
          <a:bodyPr/>
          <a:lstStyle/>
          <a:p>
            <a:pPr marL="0" lvl="0" indent="0" algn="ctr" defTabSz="584200">
              <a:lnSpc>
                <a:spcPct val="100000"/>
              </a:lnSpc>
              <a:spcBef>
                <a:spcPts val="0"/>
              </a:spcBef>
              <a:defRPr sz="1800">
                <a:uFillTx/>
              </a:defRPr>
            </a:pPr>
            <a:r>
              <a:rPr lang="nb-NO" sz="9600" dirty="0">
                <a:latin typeface="Sketch Block Bold" panose="02000000000000000000" pitchFamily="50" charset="0"/>
                <a:ea typeface="+mn-ea"/>
                <a:cs typeface="+mn-cs"/>
                <a:sym typeface="Helvetica Light"/>
              </a:rPr>
              <a:t>God </a:t>
            </a:r>
            <a:r>
              <a:rPr lang="nb-NO" sz="9600" dirty="0">
                <a:solidFill>
                  <a:srgbClr val="EE7501"/>
                </a:solidFill>
                <a:latin typeface="Sketch Block Bold" panose="02000000000000000000" pitchFamily="50" charset="0"/>
                <a:ea typeface="+mn-ea"/>
                <a:cs typeface="+mn-cs"/>
                <a:sym typeface="Helvetica Light"/>
              </a:rPr>
              <a:t>Morgen</a:t>
            </a:r>
            <a:endParaRPr sz="9600" dirty="0">
              <a:solidFill>
                <a:srgbClr val="EE7501"/>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15860196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660400" y="950509"/>
            <a:ext cx="11684000" cy="4257676"/>
          </a:xfrm>
          <a:prstGeom prst="rect">
            <a:avLst/>
          </a:prstGeom>
        </p:spPr>
        <p:txBody>
          <a:bodyPr anchor="b"/>
          <a:lstStyle>
            <a:lvl1pPr>
              <a:defRPr sz="14000"/>
            </a:lvl1pPr>
          </a:lstStyle>
          <a:p>
            <a:pPr lvl="0">
              <a:defRPr sz="1800">
                <a:solidFill>
                  <a:srgbClr val="000000"/>
                </a:solidFill>
              </a:defRPr>
            </a:pPr>
            <a:r>
              <a:rPr sz="14000" dirty="0">
                <a:solidFill>
                  <a:srgbClr val="EE7501"/>
                </a:solidFill>
                <a:latin typeface="Sketch Block Bold" panose="02000000000000000000" pitchFamily="50" charset="0"/>
              </a:rPr>
              <a:t>Result</a:t>
            </a:r>
            <a:r>
              <a:rPr lang="nb-NO" sz="14000" dirty="0" err="1">
                <a:solidFill>
                  <a:srgbClr val="EE7501"/>
                </a:solidFill>
                <a:latin typeface="Sketch Block Bold" panose="02000000000000000000" pitchFamily="50" charset="0"/>
              </a:rPr>
              <a:t>ater</a:t>
            </a:r>
            <a:br>
              <a:rPr lang="nb-NO" sz="14000" dirty="0">
                <a:solidFill>
                  <a:srgbClr val="EE7501"/>
                </a:solidFill>
                <a:latin typeface="Sketch Block Bold" panose="02000000000000000000" pitchFamily="50" charset="0"/>
              </a:rPr>
            </a:br>
            <a:endParaRPr sz="9600" dirty="0">
              <a:solidFill>
                <a:srgbClr val="EE7501"/>
              </a:solidFill>
              <a:latin typeface="Sketch Block Bold" panose="02000000000000000000" pitchFamily="50" charset="0"/>
            </a:endParaRPr>
          </a:p>
        </p:txBody>
      </p:sp>
      <p:sp>
        <p:nvSpPr>
          <p:cNvPr id="387" name="Shape 387"/>
          <p:cNvSpPr/>
          <p:nvPr/>
        </p:nvSpPr>
        <p:spPr>
          <a:xfrm>
            <a:off x="660399" y="5141509"/>
            <a:ext cx="11684001" cy="42576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lnSpc>
                <a:spcPct val="90000"/>
              </a:lnSpc>
              <a:defRPr sz="14000">
                <a:solidFill>
                  <a:srgbClr val="EE7501"/>
                </a:solidFill>
                <a:latin typeface="+mn-lt"/>
                <a:ea typeface="+mn-ea"/>
                <a:cs typeface="+mn-cs"/>
                <a:sym typeface="Helvetica Light"/>
              </a:defRPr>
            </a:lvl1pPr>
          </a:lstStyle>
          <a:p>
            <a:pPr lvl="0">
              <a:defRPr sz="1800">
                <a:solidFill>
                  <a:srgbClr val="000000"/>
                </a:solidFill>
              </a:defRPr>
            </a:pPr>
            <a:r>
              <a:rPr sz="14000" dirty="0" err="1">
                <a:solidFill>
                  <a:srgbClr val="EE7501"/>
                </a:solidFill>
                <a:latin typeface="Sketch Block Bold" panose="02000000000000000000" pitchFamily="50" charset="0"/>
              </a:rPr>
              <a:t>Rela</a:t>
            </a:r>
            <a:r>
              <a:rPr lang="nb-NO" sz="14000" dirty="0" err="1">
                <a:solidFill>
                  <a:srgbClr val="EE7501"/>
                </a:solidFill>
                <a:latin typeface="Sketch Block Bold" panose="02000000000000000000" pitchFamily="50" charset="0"/>
              </a:rPr>
              <a:t>sjoner</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319321912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advAuto="0"/>
      <p:bldP spid="38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pPr lvl="0">
              <a:defRPr sz="1800">
                <a:solidFill>
                  <a:srgbClr val="000000"/>
                </a:solidFill>
              </a:defRPr>
            </a:pPr>
            <a:r>
              <a:rPr lang="nb-NO" sz="12000" dirty="0">
                <a:solidFill>
                  <a:srgbClr val="0E030A"/>
                </a:solidFill>
                <a:latin typeface="Sketch Block Bold" panose="02000000000000000000" pitchFamily="50" charset="0"/>
              </a:rPr>
              <a:t>Hvor er </a:t>
            </a:r>
            <a:r>
              <a:rPr sz="12000" dirty="0" err="1">
                <a:solidFill>
                  <a:srgbClr val="EE7501"/>
                </a:solidFill>
                <a:latin typeface="Sketch Block Bold" panose="02000000000000000000" pitchFamily="50" charset="0"/>
              </a:rPr>
              <a:t>fo</a:t>
            </a:r>
            <a:r>
              <a:rPr lang="nb-NO" sz="12000" dirty="0">
                <a:solidFill>
                  <a:srgbClr val="EE7501"/>
                </a:solidFill>
                <a:latin typeface="Sketch Block Bold" panose="02000000000000000000" pitchFamily="50" charset="0"/>
              </a:rPr>
              <a:t>k</a:t>
            </a:r>
            <a:r>
              <a:rPr sz="12000" dirty="0">
                <a:solidFill>
                  <a:srgbClr val="EE7501"/>
                </a:solidFill>
                <a:latin typeface="Sketch Block Bold" panose="02000000000000000000" pitchFamily="50" charset="0"/>
              </a:rPr>
              <a:t>us</a:t>
            </a:r>
            <a:r>
              <a:rPr lang="nb-NO" sz="12000" dirty="0">
                <a:solidFill>
                  <a:srgbClr val="EE7501"/>
                </a:solidFill>
                <a:latin typeface="Sketch Block Bold" panose="02000000000000000000" pitchFamily="50" charset="0"/>
              </a:rPr>
              <a:t>et</a:t>
            </a:r>
            <a:r>
              <a:rPr lang="nb-NO" sz="12000" dirty="0">
                <a:solidFill>
                  <a:srgbClr val="0E030A"/>
                </a:solidFill>
                <a:latin typeface="Sketch Block Bold" panose="02000000000000000000" pitchFamily="50" charset="0"/>
              </a:rPr>
              <a:t> ditt?</a:t>
            </a:r>
            <a:endParaRPr sz="12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3467740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651205" y="-992"/>
            <a:ext cx="11702390" cy="9082552"/>
          </a:xfrm>
          <a:prstGeom prst="rect">
            <a:avLst/>
          </a:prstGeom>
        </p:spPr>
        <p:txBody>
          <a:bodyPr/>
          <a:lstStyle/>
          <a:p>
            <a:pPr marL="467894" lvl="0" indent="-467894" algn="l">
              <a:buSzPct val="75000"/>
              <a:buChar char="•"/>
              <a:defRPr sz="1800">
                <a:solidFill>
                  <a:srgbClr val="000000"/>
                </a:solidFill>
              </a:defRPr>
            </a:pPr>
            <a:r>
              <a:rPr sz="4000" dirty="0">
                <a:solidFill>
                  <a:srgbClr val="0E030A"/>
                </a:solidFill>
                <a:latin typeface="Sketch Block Bold" panose="02000000000000000000" pitchFamily="50" charset="0"/>
              </a:rPr>
              <a:t>If a leader was seen as being very strong on </a:t>
            </a:r>
            <a:r>
              <a:rPr sz="4000" dirty="0">
                <a:solidFill>
                  <a:srgbClr val="EE7501"/>
                </a:solidFill>
                <a:latin typeface="Sketch Block Bold" panose="02000000000000000000" pitchFamily="50" charset="0"/>
              </a:rPr>
              <a:t>results</a:t>
            </a:r>
            <a:r>
              <a:rPr sz="4000" dirty="0">
                <a:solidFill>
                  <a:srgbClr val="0E030A"/>
                </a:solidFill>
                <a:latin typeface="Sketch Block Bold" panose="02000000000000000000" pitchFamily="50" charset="0"/>
              </a:rPr>
              <a:t> focus, the chance of that leader being seen as a great leader was only 14%…</a:t>
            </a:r>
          </a:p>
          <a:p>
            <a:pPr marL="467894" lvl="0" indent="-467894" algn="l">
              <a:buSzPct val="75000"/>
              <a:defRPr sz="1800">
                <a:solidFill>
                  <a:srgbClr val="000000"/>
                </a:solidFill>
              </a:defRPr>
            </a:pPr>
            <a:endParaRPr sz="4000" dirty="0">
              <a:solidFill>
                <a:srgbClr val="0E030A"/>
              </a:solidFill>
              <a:latin typeface="Sketch Block Bold" panose="02000000000000000000" pitchFamily="50" charset="0"/>
            </a:endParaRPr>
          </a:p>
          <a:p>
            <a:pPr marL="571500" lvl="0" indent="-571500" algn="l">
              <a:buSzPct val="75000"/>
              <a:buFont typeface="Arial" panose="020B0604020202020204" pitchFamily="34" charset="0"/>
              <a:buChar char="•"/>
              <a:defRPr sz="1800">
                <a:solidFill>
                  <a:srgbClr val="000000"/>
                </a:solidFill>
              </a:defRPr>
            </a:pPr>
            <a:r>
              <a:rPr sz="4000" dirty="0">
                <a:solidFill>
                  <a:srgbClr val="0E030A"/>
                </a:solidFill>
                <a:latin typeface="Sketch Block Bold" panose="02000000000000000000" pitchFamily="50" charset="0"/>
              </a:rPr>
              <a:t>If a leader was strong on </a:t>
            </a:r>
            <a:r>
              <a:rPr sz="4000" dirty="0">
                <a:solidFill>
                  <a:srgbClr val="EE7501"/>
                </a:solidFill>
                <a:latin typeface="Sketch Block Bold" panose="02000000000000000000" pitchFamily="50" charset="0"/>
              </a:rPr>
              <a:t>social skills</a:t>
            </a:r>
            <a:r>
              <a:rPr sz="4000" dirty="0">
                <a:solidFill>
                  <a:srgbClr val="0E030A"/>
                </a:solidFill>
                <a:latin typeface="Sketch Block Bold" panose="02000000000000000000" pitchFamily="50" charset="0"/>
              </a:rPr>
              <a:t>, he or she was seen as a great leader even less of the time - a paltry 12%.</a:t>
            </a:r>
          </a:p>
          <a:p>
            <a:pPr lvl="0" algn="l">
              <a:defRPr sz="1800">
                <a:solidFill>
                  <a:srgbClr val="000000"/>
                </a:solidFill>
              </a:defRPr>
            </a:pPr>
            <a:endParaRPr sz="4000" dirty="0">
              <a:solidFill>
                <a:srgbClr val="0E030A"/>
              </a:solidFill>
            </a:endParaRPr>
          </a:p>
        </p:txBody>
      </p:sp>
      <p:sp>
        <p:nvSpPr>
          <p:cNvPr id="397" name="Shape 397"/>
          <p:cNvSpPr/>
          <p:nvPr/>
        </p:nvSpPr>
        <p:spPr>
          <a:xfrm>
            <a:off x="1110488" y="8447947"/>
            <a:ext cx="9114039" cy="406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pPr>
            <a:r>
              <a:rPr sz="2000" i="1">
                <a:latin typeface="+mn-lt"/>
                <a:ea typeface="+mn-ea"/>
                <a:cs typeface="+mn-cs"/>
                <a:sym typeface="Helvetica Light"/>
              </a:rPr>
              <a:t>Source: </a:t>
            </a:r>
            <a:r>
              <a:rPr sz="2000" i="1" u="sng">
                <a:latin typeface="+mn-lt"/>
                <a:ea typeface="+mn-ea"/>
                <a:cs typeface="+mn-cs"/>
                <a:sym typeface="Helvetica Light"/>
                <a:hlinkClick r:id="rId3"/>
              </a:rPr>
              <a:t>https://hbr.org/2013/12/should-leaders-focus-on-results-or-on-people/</a:t>
            </a:r>
          </a:p>
        </p:txBody>
      </p:sp>
    </p:spTree>
    <p:extLst>
      <p:ext uri="{BB962C8B-B14F-4D97-AF65-F5344CB8AC3E}">
        <p14:creationId xmlns:p14="http://schemas.microsoft.com/office/powerpoint/2010/main" val="1711478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p:cNvSpPr>
          <p:nvPr>
            <p:ph type="title"/>
          </p:nvPr>
        </p:nvSpPr>
        <p:spPr>
          <a:prstGeom prst="rect">
            <a:avLst/>
          </a:prstGeom>
        </p:spPr>
        <p:txBody>
          <a:bodyPr/>
          <a:lstStyle/>
          <a:p>
            <a:pPr marL="467894" lvl="0" indent="-467894" algn="l">
              <a:buSzPct val="75000"/>
              <a:buChar char="•"/>
              <a:defRPr sz="1800">
                <a:solidFill>
                  <a:srgbClr val="000000"/>
                </a:solidFill>
              </a:defRPr>
            </a:pPr>
            <a:r>
              <a:rPr sz="4000" dirty="0">
                <a:solidFill>
                  <a:srgbClr val="0E030A"/>
                </a:solidFill>
                <a:latin typeface="Sketch Block Bold" panose="02000000000000000000" pitchFamily="50" charset="0"/>
              </a:rPr>
              <a:t>However, for leaders who were strong in </a:t>
            </a:r>
            <a:r>
              <a:rPr sz="4000" dirty="0">
                <a:solidFill>
                  <a:srgbClr val="EE7501"/>
                </a:solidFill>
                <a:latin typeface="Sketch Block Bold" panose="02000000000000000000" pitchFamily="50" charset="0"/>
              </a:rPr>
              <a:t>both results focus and in social skills</a:t>
            </a:r>
            <a:r>
              <a:rPr sz="4000" dirty="0">
                <a:solidFill>
                  <a:srgbClr val="0E030A"/>
                </a:solidFill>
                <a:latin typeface="Sketch Block Bold" panose="02000000000000000000" pitchFamily="50" charset="0"/>
              </a:rPr>
              <a:t>, the likelihood of being seen as a great leader skyrocketed to 72%.</a:t>
            </a:r>
          </a:p>
          <a:p>
            <a:pPr marL="467894" lvl="0" indent="-467894" algn="l">
              <a:buSzPct val="75000"/>
              <a:defRPr sz="1800">
                <a:solidFill>
                  <a:srgbClr val="000000"/>
                </a:solidFill>
              </a:defRPr>
            </a:pPr>
            <a:endParaRPr sz="4000" dirty="0">
              <a:solidFill>
                <a:srgbClr val="0E030A"/>
              </a:solidFill>
              <a:latin typeface="Sketch Block Bold" panose="02000000000000000000" pitchFamily="50" charset="0"/>
            </a:endParaRPr>
          </a:p>
          <a:p>
            <a:pPr marL="571500" lvl="0" indent="-571500" algn="l">
              <a:buSzPct val="75000"/>
              <a:buFont typeface="Arial" panose="020B0604020202020204" pitchFamily="34" charset="0"/>
              <a:buChar char="•"/>
              <a:defRPr sz="1800">
                <a:solidFill>
                  <a:srgbClr val="000000"/>
                </a:solidFill>
              </a:defRPr>
            </a:pPr>
            <a:r>
              <a:rPr sz="4000" dirty="0">
                <a:solidFill>
                  <a:srgbClr val="0E030A"/>
                </a:solidFill>
                <a:latin typeface="Sketch Block Bold" panose="02000000000000000000" pitchFamily="50" charset="0"/>
              </a:rPr>
              <a:t>Less than 1% of leaders were rated high </a:t>
            </a:r>
            <a:br>
              <a:rPr sz="4000" dirty="0">
                <a:solidFill>
                  <a:srgbClr val="0E030A"/>
                </a:solidFill>
                <a:latin typeface="Sketch Block Bold" panose="02000000000000000000" pitchFamily="50" charset="0"/>
              </a:rPr>
            </a:br>
            <a:r>
              <a:rPr sz="4000" dirty="0">
                <a:solidFill>
                  <a:srgbClr val="0E030A"/>
                </a:solidFill>
                <a:latin typeface="Sketch Block Bold" panose="02000000000000000000" pitchFamily="50" charset="0"/>
              </a:rPr>
              <a:t>on both goal focus and social skills.</a:t>
            </a:r>
          </a:p>
        </p:txBody>
      </p:sp>
      <p:sp>
        <p:nvSpPr>
          <p:cNvPr id="400" name="Shape 400"/>
          <p:cNvSpPr/>
          <p:nvPr/>
        </p:nvSpPr>
        <p:spPr>
          <a:xfrm>
            <a:off x="1106254" y="8447947"/>
            <a:ext cx="8904225"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2000" i="1">
                <a:latin typeface="+mn-lt"/>
                <a:ea typeface="+mn-ea"/>
                <a:cs typeface="+mn-cs"/>
                <a:sym typeface="Helvetica Light"/>
              </a:rPr>
              <a:t>Source: </a:t>
            </a:r>
            <a:r>
              <a:rPr sz="2000" i="1" u="sng">
                <a:latin typeface="+mn-lt"/>
                <a:ea typeface="+mn-ea"/>
                <a:cs typeface="+mn-cs"/>
                <a:sym typeface="Helvetica Light"/>
                <a:hlinkClick r:id="rId3"/>
              </a:rPr>
              <a:t>https://hbr.org/2013/12/should-leaders-focus-on-results-or-on-people/</a:t>
            </a:r>
          </a:p>
        </p:txBody>
      </p:sp>
    </p:spTree>
    <p:extLst>
      <p:ext uri="{BB962C8B-B14F-4D97-AF65-F5344CB8AC3E}">
        <p14:creationId xmlns:p14="http://schemas.microsoft.com/office/powerpoint/2010/main" val="106294283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Hva gjør oss </a:t>
            </a:r>
            <a:r>
              <a:rPr lang="nb-NO" sz="10000" dirty="0">
                <a:solidFill>
                  <a:srgbClr val="EE7501"/>
                </a:solidFill>
                <a:latin typeface="Sketch Block Bold" panose="02000000000000000000" pitchFamily="50" charset="0"/>
              </a:rPr>
              <a:t>triste og ulykkelige</a:t>
            </a:r>
            <a:r>
              <a:rPr sz="10000" dirty="0">
                <a:solidFill>
                  <a:srgbClr val="EE7501"/>
                </a:solidFill>
                <a:latin typeface="Sketch Block Bold" panose="02000000000000000000" pitchFamily="50" charset="0"/>
              </a:rPr>
              <a:t> </a:t>
            </a:r>
            <a:r>
              <a:rPr lang="nb-NO" sz="10000" dirty="0">
                <a:solidFill>
                  <a:srgbClr val="0E030A"/>
                </a:solidFill>
                <a:latin typeface="Sketch Block Bold" panose="02000000000000000000" pitchFamily="50" charset="0"/>
              </a:rPr>
              <a:t>på</a:t>
            </a:r>
            <a:r>
              <a:rPr sz="10000" dirty="0">
                <a:solidFill>
                  <a:srgbClr val="0E030A"/>
                </a:solidFill>
                <a:latin typeface="Sketch Block Bold" panose="02000000000000000000" pitchFamily="50" charset="0"/>
              </a:rPr>
              <a:t> </a:t>
            </a:r>
            <a:r>
              <a:rPr lang="nb-NO" sz="10000" dirty="0">
                <a:solidFill>
                  <a:srgbClr val="0E030A"/>
                </a:solidFill>
                <a:latin typeface="Sketch Block Bold" panose="02000000000000000000" pitchFamily="50" charset="0"/>
              </a:rPr>
              <a:t>jobben</a:t>
            </a:r>
            <a:r>
              <a:rPr sz="10000" dirty="0">
                <a:solidFill>
                  <a:srgbClr val="0E030A"/>
                </a:solidFill>
                <a:latin typeface="Sketch Block Bold" panose="02000000000000000000" pitchFamily="50" charset="0"/>
              </a:rPr>
              <a:t>?</a:t>
            </a:r>
            <a:r>
              <a:rPr sz="10000" dirty="0">
                <a:solidFill>
                  <a:srgbClr val="FFFFFF"/>
                </a:solidFill>
                <a:latin typeface="Sketch Block Bold" panose="02000000000000000000" pitchFamily="50" charset="0"/>
              </a:rPr>
              <a:t> </a:t>
            </a:r>
          </a:p>
        </p:txBody>
      </p:sp>
    </p:spTree>
    <p:extLst>
      <p:ext uri="{BB962C8B-B14F-4D97-AF65-F5344CB8AC3E}">
        <p14:creationId xmlns:p14="http://schemas.microsoft.com/office/powerpoint/2010/main" val="29020918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body" idx="1"/>
          </p:nvPr>
        </p:nvSpPr>
        <p:spPr>
          <a:prstGeom prst="rect">
            <a:avLst/>
          </a:prstGeom>
        </p:spPr>
        <p:txBody>
          <a:bodyPr anchor="ctr"/>
          <a:lstStyle/>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Mobbing</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Rykter og sladder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0E030A"/>
                </a:solidFill>
                <a:latin typeface="Sketch Block Bold" panose="02000000000000000000" pitchFamily="50" charset="0"/>
              </a:rPr>
              <a:t>Kolleger som alltid klager</a:t>
            </a:r>
            <a:endParaRPr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Min sjef</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Frykt for å miste jobben</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solidFill>
                  <a:srgbClr val="0E030A"/>
                </a:solidFill>
                <a:latin typeface="Sketch Block Bold" panose="02000000000000000000" pitchFamily="50" charset="0"/>
              </a:rPr>
              <a:t> </a:t>
            </a:r>
            <a:r>
              <a:rPr lang="nb-NO" sz="3000" dirty="0">
                <a:solidFill>
                  <a:srgbClr val="0E030A"/>
                </a:solidFill>
                <a:latin typeface="Sketch Block Bold" panose="02000000000000000000" pitchFamily="50" charset="0"/>
              </a:rPr>
              <a:t>Å ha det for travelt</a:t>
            </a:r>
            <a:endParaRPr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Kjedsommelighet</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Store endringer på arbeidsplassen</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Negativitet mellom 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0E030A"/>
                </a:solidFill>
                <a:latin typeface="Sketch Block Bold" panose="02000000000000000000" pitchFamily="50" charset="0"/>
              </a:rPr>
              <a:t>Mangel på ros og anerkjennelse</a:t>
            </a:r>
            <a:endParaRPr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enkel</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vanskelig</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Utilfredse kunder eller brukere</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latin typeface="Sketch Block Bold" panose="02000000000000000000" pitchFamily="50" charset="0"/>
              </a:rPr>
              <a:t>Negative </a:t>
            </a:r>
            <a:r>
              <a:rPr lang="nb-NO" sz="3000" dirty="0">
                <a:latin typeface="Sketch Block Bold" panose="02000000000000000000" pitchFamily="50" charset="0"/>
              </a:rPr>
              <a:t>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Utilfredshet med lønn, bonus </a:t>
            </a:r>
            <a:r>
              <a:rPr sz="3000" dirty="0">
                <a:latin typeface="Sketch Block Bold" panose="02000000000000000000" pitchFamily="50" charset="0"/>
              </a:rPr>
              <a:t>etc…</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Mangel på frynsegoder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Manglende hjelp fra 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Ingen hjelp eller oppbakking fra nærmeste leder</a:t>
            </a:r>
            <a:endParaRPr lang="nb-NO"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Uklare rutiner eller politikk</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Dårlig fysisk arbeidsmiljø</a:t>
            </a:r>
            <a:endParaRPr sz="3000" dirty="0">
              <a:solidFill>
                <a:srgbClr val="FFFFFF"/>
              </a:solidFill>
              <a:latin typeface="Sketch Block Bold" panose="02000000000000000000" pitchFamily="50" charset="0"/>
            </a:endParaRPr>
          </a:p>
        </p:txBody>
      </p:sp>
    </p:spTree>
    <p:extLst>
      <p:ext uri="{BB962C8B-B14F-4D97-AF65-F5344CB8AC3E}">
        <p14:creationId xmlns:p14="http://schemas.microsoft.com/office/powerpoint/2010/main" val="336058124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body" idx="1"/>
          </p:nvPr>
        </p:nvSpPr>
        <p:spPr>
          <a:xfrm>
            <a:off x="644745" y="0"/>
            <a:ext cx="11715310" cy="8868994"/>
          </a:xfrm>
          <a:prstGeom prst="rect">
            <a:avLst/>
          </a:prstGeom>
        </p:spPr>
        <p:txBody>
          <a:bodyPr anchor="ctr"/>
          <a:lstStyle/>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Mobbing</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Rykter og sladder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0E030A"/>
                </a:solidFill>
                <a:latin typeface="Sketch Block Bold" panose="02000000000000000000" pitchFamily="50" charset="0"/>
              </a:rPr>
              <a:t>Kolleger som alltid klager</a:t>
            </a:r>
            <a:endParaRPr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Min sjef</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Frykt for å miste jobben</a:t>
            </a:r>
            <a:endParaRPr sz="3000" dirty="0">
              <a:solidFill>
                <a:srgbClr val="FFFFFF"/>
              </a:solidFill>
              <a:latin typeface="Sketch Block Bold" panose="02000000000000000000" pitchFamily="50" charset="0"/>
            </a:endParaRPr>
          </a:p>
          <a:p>
            <a:pPr marR="45720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solidFill>
                  <a:srgbClr val="0E030A"/>
                </a:solidFill>
                <a:latin typeface="Sketch Block Bold" panose="02000000000000000000" pitchFamily="50" charset="0"/>
              </a:rPr>
              <a:t> </a:t>
            </a:r>
            <a:r>
              <a:rPr lang="nb-NO" sz="3000" dirty="0">
                <a:solidFill>
                  <a:schemeClr val="bg1"/>
                </a:solidFill>
                <a:latin typeface="Sketch Block Bold" panose="02000000000000000000" pitchFamily="50" charset="0"/>
              </a:rPr>
              <a:t>Å ha det for travelt</a:t>
            </a:r>
            <a:endParaRPr sz="3000" dirty="0">
              <a:solidFill>
                <a:schemeClr val="bg1"/>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Kjedsommelighet</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Store endringer på arbeidsplassen</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Negativitet mellom 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EE7501"/>
                </a:solidFill>
                <a:latin typeface="Sketch Block Bold" panose="02000000000000000000" pitchFamily="50" charset="0"/>
              </a:rPr>
              <a:t>Mangel på ros og anerkjennelse (38%)</a:t>
            </a:r>
            <a:endParaRPr sz="3000" dirty="0">
              <a:solidFill>
                <a:srgbClr val="EE7501"/>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enkel</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vanskelig</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Utilfredse kunder eller brukere</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latin typeface="Sketch Block Bold" panose="02000000000000000000" pitchFamily="50" charset="0"/>
              </a:rPr>
              <a:t>Negative </a:t>
            </a:r>
            <a:r>
              <a:rPr lang="nb-NO" sz="3000" dirty="0">
                <a:latin typeface="Sketch Block Bold" panose="02000000000000000000" pitchFamily="50" charset="0"/>
              </a:rPr>
              <a:t>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Utilfredshet med lønn, bonus </a:t>
            </a:r>
            <a:r>
              <a:rPr sz="3000" dirty="0">
                <a:latin typeface="Sketch Block Bold" panose="02000000000000000000" pitchFamily="50" charset="0"/>
              </a:rPr>
              <a:t>etc…</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Mangel på frynsegoder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Manglende hjelp fra 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Ingen hjelp eller oppbakking fra nærmeste leder</a:t>
            </a:r>
            <a:endParaRPr lang="nb-NO"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Uklare rutiner eller politikk</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Dårlig fysisk arbeidsmiljø</a:t>
            </a:r>
            <a:endParaRPr sz="3000" dirty="0">
              <a:solidFill>
                <a:srgbClr val="FFFFFF"/>
              </a:solidFill>
              <a:latin typeface="Sketch Block Bold" panose="02000000000000000000" pitchFamily="50" charset="0"/>
            </a:endParaRPr>
          </a:p>
        </p:txBody>
      </p:sp>
    </p:spTree>
    <p:extLst>
      <p:ext uri="{BB962C8B-B14F-4D97-AF65-F5344CB8AC3E}">
        <p14:creationId xmlns:p14="http://schemas.microsoft.com/office/powerpoint/2010/main" val="28885761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Clockg.png"/>
          <p:cNvPicPr/>
          <p:nvPr/>
        </p:nvPicPr>
        <p:blipFill>
          <a:blip r:embed="rId3">
            <a:alphaModFix amt="44656"/>
            <a:extLst/>
          </a:blip>
          <a:stretch>
            <a:fillRect/>
          </a:stretch>
        </p:blipFill>
        <p:spPr>
          <a:xfrm>
            <a:off x="-5492638" y="-146089"/>
            <a:ext cx="20709753" cy="10045777"/>
          </a:xfrm>
          <a:prstGeom prst="rect">
            <a:avLst/>
          </a:prstGeom>
          <a:ln w="12700">
            <a:miter lim="400000"/>
          </a:ln>
          <a:effectLst>
            <a:outerShdw dist="25400" dir="5400000" rotWithShape="0">
              <a:srgbClr val="595959">
                <a:alpha val="50000"/>
              </a:srgbClr>
            </a:outerShdw>
          </a:effectLst>
        </p:spPr>
      </p:pic>
      <p:sp>
        <p:nvSpPr>
          <p:cNvPr id="143" name="Shape 143"/>
          <p:cNvSpPr>
            <a:spLocks noGrp="1"/>
          </p:cNvSpPr>
          <p:nvPr>
            <p:ph type="title"/>
          </p:nvPr>
        </p:nvSpPr>
        <p:spPr>
          <a:xfrm>
            <a:off x="660400" y="893233"/>
            <a:ext cx="11684000" cy="6761936"/>
          </a:xfrm>
          <a:prstGeom prst="rect">
            <a:avLst/>
          </a:prstGeom>
        </p:spPr>
        <p:txBody>
          <a:bodyPr/>
          <a:lstStyle/>
          <a:p>
            <a:pPr lvl="0" algn="l" defTabSz="502412">
              <a:lnSpc>
                <a:spcPct val="100000"/>
              </a:lnSpc>
              <a:defRPr sz="1800">
                <a:solidFill>
                  <a:srgbClr val="000000"/>
                </a:solidFill>
              </a:defRPr>
            </a:pPr>
            <a:r>
              <a:rPr lang="nb-NO" sz="3440" dirty="0">
                <a:latin typeface="Sketch Block Bold" panose="02000000000000000000" pitchFamily="50" charset="0"/>
              </a:rPr>
              <a:t>	10</a:t>
            </a:r>
            <a:r>
              <a:rPr sz="3440" dirty="0">
                <a:latin typeface="Sketch Block Bold" panose="02000000000000000000" pitchFamily="50" charset="0"/>
              </a:rPr>
              <a:t>:00 </a:t>
            </a:r>
            <a:r>
              <a:rPr lang="nb-NO" sz="3440" dirty="0">
                <a:latin typeface="Sketch Block Bold" panose="02000000000000000000" pitchFamily="50" charset="0"/>
              </a:rPr>
              <a:t>	Introduksjon til arbeidsglede</a:t>
            </a:r>
            <a:br>
              <a:rPr lang="nb-NO" sz="3440" dirty="0">
                <a:latin typeface="Sketch Block Bold" panose="02000000000000000000" pitchFamily="50" charset="0"/>
              </a:rPr>
            </a:br>
            <a:r>
              <a:rPr lang="nb-NO" sz="3440" dirty="0">
                <a:latin typeface="Sketch Block Bold" panose="02000000000000000000" pitchFamily="50" charset="0"/>
              </a:rPr>
              <a:t>	</a:t>
            </a:r>
            <a:r>
              <a:rPr sz="3440" dirty="0">
                <a:latin typeface="Sketch Block Bold" panose="02000000000000000000" pitchFamily="50" charset="0"/>
              </a:rPr>
              <a:t>1</a:t>
            </a:r>
            <a:r>
              <a:rPr lang="nb-NO" sz="3440" dirty="0">
                <a:latin typeface="Sketch Block Bold" panose="02000000000000000000" pitchFamily="50" charset="0"/>
              </a:rPr>
              <a:t>1</a:t>
            </a:r>
            <a:r>
              <a:rPr sz="3440" dirty="0">
                <a:latin typeface="Sketch Block Bold" panose="02000000000000000000" pitchFamily="50" charset="0"/>
              </a:rPr>
              <a:t>:</a:t>
            </a:r>
            <a:r>
              <a:rPr lang="nb-NO" sz="3440" dirty="0">
                <a:latin typeface="Sketch Block Bold" panose="02000000000000000000" pitchFamily="50" charset="0"/>
              </a:rPr>
              <a:t>3</a:t>
            </a:r>
            <a:r>
              <a:rPr sz="3440" dirty="0">
                <a:latin typeface="Sketch Block Bold" panose="02000000000000000000" pitchFamily="50" charset="0"/>
              </a:rPr>
              <a:t>0 </a:t>
            </a:r>
            <a:r>
              <a:rPr lang="nb-NO" sz="3440" dirty="0">
                <a:latin typeface="Sketch Block Bold" panose="02000000000000000000" pitchFamily="50" charset="0"/>
              </a:rPr>
              <a:t>	Pause</a:t>
            </a:r>
            <a:endParaRPr sz="3440" dirty="0">
              <a:latin typeface="Sketch Block Bold" panose="02000000000000000000" pitchFamily="50" charset="0"/>
            </a:endParaRPr>
          </a:p>
          <a:p>
            <a:pPr lvl="0" algn="l" defTabSz="502412">
              <a:lnSpc>
                <a:spcPct val="100000"/>
              </a:lnSpc>
              <a:defRPr sz="1800">
                <a:solidFill>
                  <a:srgbClr val="000000"/>
                </a:solidFill>
              </a:defRPr>
            </a:pPr>
            <a:r>
              <a:rPr lang="nb-NO" sz="3440" dirty="0">
                <a:latin typeface="Sketch Block Bold" panose="02000000000000000000" pitchFamily="50" charset="0"/>
              </a:rPr>
              <a:t>	12.00		Plan for arbeidsglede</a:t>
            </a:r>
            <a:br>
              <a:rPr sz="3440" dirty="0">
                <a:latin typeface="Sketch Block Bold" panose="02000000000000000000" pitchFamily="50" charset="0"/>
              </a:rPr>
            </a:br>
            <a:r>
              <a:rPr lang="nb-NO" sz="3440" dirty="0">
                <a:latin typeface="Sketch Block Bold" panose="02000000000000000000" pitchFamily="50" charset="0"/>
              </a:rPr>
              <a:t>	13</a:t>
            </a:r>
            <a:r>
              <a:rPr sz="3440" dirty="0">
                <a:latin typeface="Sketch Block Bold" panose="02000000000000000000" pitchFamily="50" charset="0"/>
              </a:rPr>
              <a:t>:</a:t>
            </a:r>
            <a:r>
              <a:rPr lang="nb-NO" sz="3440" dirty="0">
                <a:latin typeface="Sketch Block Bold" panose="02000000000000000000" pitchFamily="50" charset="0"/>
              </a:rPr>
              <a:t>30</a:t>
            </a:r>
            <a:r>
              <a:rPr sz="3440" dirty="0">
                <a:latin typeface="Sketch Block Bold" panose="02000000000000000000" pitchFamily="50" charset="0"/>
              </a:rPr>
              <a:t>   </a:t>
            </a:r>
            <a:r>
              <a:rPr lang="nb-NO" sz="3440" dirty="0">
                <a:latin typeface="Sketch Block Bold" panose="02000000000000000000" pitchFamily="50" charset="0"/>
              </a:rPr>
              <a:t>	Ros og annerkjennelse</a:t>
            </a:r>
            <a:r>
              <a:rPr sz="3440" dirty="0">
                <a:latin typeface="Sketch Block Bold" panose="02000000000000000000" pitchFamily="50" charset="0"/>
              </a:rPr>
              <a:t>: The poncho </a:t>
            </a:r>
          </a:p>
          <a:p>
            <a:pPr lvl="0" algn="l" defTabSz="502412">
              <a:lnSpc>
                <a:spcPct val="100000"/>
              </a:lnSpc>
              <a:defRPr sz="1800">
                <a:solidFill>
                  <a:srgbClr val="000000"/>
                </a:solidFill>
              </a:defRPr>
            </a:pPr>
            <a:r>
              <a:rPr lang="nb-NO" sz="3440" dirty="0">
                <a:latin typeface="Sketch Block Bold" panose="02000000000000000000" pitchFamily="50" charset="0"/>
              </a:rPr>
              <a:t>	14</a:t>
            </a:r>
            <a:r>
              <a:rPr sz="3440" dirty="0">
                <a:latin typeface="Sketch Block Bold" panose="02000000000000000000" pitchFamily="50" charset="0"/>
              </a:rPr>
              <a:t>:00   </a:t>
            </a:r>
            <a:r>
              <a:rPr lang="nb-NO" sz="3440" dirty="0">
                <a:latin typeface="Sketch Block Bold" panose="02000000000000000000" pitchFamily="50" charset="0"/>
              </a:rPr>
              <a:t>	Slutt</a:t>
            </a:r>
            <a:r>
              <a:rPr sz="3440" dirty="0">
                <a:latin typeface="Sketch Block Bold" panose="02000000000000000000" pitchFamily="50" charset="0"/>
              </a:rPr>
              <a:t> </a:t>
            </a:r>
          </a:p>
        </p:txBody>
      </p:sp>
      <p:sp>
        <p:nvSpPr>
          <p:cNvPr id="144" name="Shape 144"/>
          <p:cNvSpPr/>
          <p:nvPr/>
        </p:nvSpPr>
        <p:spPr>
          <a:xfrm>
            <a:off x="660400" y="456207"/>
            <a:ext cx="11684000" cy="14872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fontScale="92500"/>
          </a:bodyPr>
          <a:lstStyle>
            <a:lvl1pPr defTabSz="443991">
              <a:lnSpc>
                <a:spcPct val="90000"/>
              </a:lnSpc>
              <a:defRPr sz="9120">
                <a:solidFill>
                  <a:srgbClr val="EE7501"/>
                </a:solidFill>
              </a:defRPr>
            </a:lvl1pPr>
          </a:lstStyle>
          <a:p>
            <a:pPr lvl="0">
              <a:defRPr sz="1800">
                <a:solidFill>
                  <a:srgbClr val="000000"/>
                </a:solidFill>
              </a:defRPr>
            </a:pPr>
            <a:r>
              <a:rPr sz="9120" dirty="0">
                <a:solidFill>
                  <a:srgbClr val="EE7501"/>
                </a:solidFill>
                <a:latin typeface="Sketch Block Bold" panose="02000000000000000000" pitchFamily="50" charset="0"/>
              </a:rPr>
              <a:t>Workshop program</a:t>
            </a:r>
          </a:p>
        </p:txBody>
      </p:sp>
    </p:spTree>
    <p:extLst>
      <p:ext uri="{BB962C8B-B14F-4D97-AF65-F5344CB8AC3E}">
        <p14:creationId xmlns:p14="http://schemas.microsoft.com/office/powerpoint/2010/main" val="275703288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body" idx="1"/>
          </p:nvPr>
        </p:nvSpPr>
        <p:spPr>
          <a:xfrm>
            <a:off x="644745" y="0"/>
            <a:ext cx="11715310" cy="8868994"/>
          </a:xfrm>
          <a:prstGeom prst="rect">
            <a:avLst/>
          </a:prstGeom>
        </p:spPr>
        <p:txBody>
          <a:bodyPr anchor="ctr"/>
          <a:lstStyle/>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Mobbing</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Rykter og sladder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0E030A"/>
                </a:solidFill>
                <a:latin typeface="Sketch Block Bold" panose="02000000000000000000" pitchFamily="50" charset="0"/>
              </a:rPr>
              <a:t>Kolleger som alltid klager</a:t>
            </a:r>
            <a:endParaRPr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Min sjef</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Frykt for å miste jobben</a:t>
            </a:r>
            <a:endParaRPr sz="3000" dirty="0">
              <a:solidFill>
                <a:srgbClr val="FFFFFF"/>
              </a:solidFill>
              <a:latin typeface="Sketch Block Bold" panose="02000000000000000000" pitchFamily="50" charset="0"/>
            </a:endParaRPr>
          </a:p>
          <a:p>
            <a:pPr marR="45720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solidFill>
                  <a:srgbClr val="0E030A"/>
                </a:solidFill>
                <a:latin typeface="Sketch Block Bold" panose="02000000000000000000" pitchFamily="50" charset="0"/>
              </a:rPr>
              <a:t> </a:t>
            </a:r>
            <a:r>
              <a:rPr lang="nb-NO" sz="3000" dirty="0">
                <a:solidFill>
                  <a:schemeClr val="bg1"/>
                </a:solidFill>
                <a:latin typeface="Sketch Block Bold" panose="02000000000000000000" pitchFamily="50" charset="0"/>
              </a:rPr>
              <a:t>Å ha det for travelt</a:t>
            </a:r>
            <a:endParaRPr sz="3000" dirty="0">
              <a:solidFill>
                <a:schemeClr val="bg1"/>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Kjedsommelighet</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Store endringer på arbeidsplassen</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Negativitet mellom kolleger</a:t>
            </a:r>
            <a:endParaRPr sz="3000" dirty="0">
              <a:solidFill>
                <a:srgbClr val="FFFFFF"/>
              </a:solidFill>
              <a:latin typeface="Sketch Block Bold" panose="02000000000000000000" pitchFamily="50" charset="0"/>
            </a:endParaRPr>
          </a:p>
          <a:p>
            <a:pPr marR="45720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EE7501"/>
                </a:solidFill>
                <a:latin typeface="Sketch Block Bold" panose="02000000000000000000" pitchFamily="50" charset="0"/>
              </a:rPr>
              <a:t>Mangel på ros og anerkjennelse (38%)</a:t>
            </a:r>
            <a:endParaRPr lang="nb-NO"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enkel</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vanskelig</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Utilfredse kunder eller brukere</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latin typeface="Sketch Block Bold" panose="02000000000000000000" pitchFamily="50" charset="0"/>
              </a:rPr>
              <a:t>Negative </a:t>
            </a:r>
            <a:r>
              <a:rPr lang="nb-NO" sz="3000" dirty="0">
                <a:latin typeface="Sketch Block Bold" panose="02000000000000000000" pitchFamily="50" charset="0"/>
              </a:rPr>
              <a:t>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Utilfredshet med lønn, bonus </a:t>
            </a:r>
            <a:r>
              <a:rPr sz="3000" dirty="0">
                <a:latin typeface="Sketch Block Bold" panose="02000000000000000000" pitchFamily="50" charset="0"/>
              </a:rPr>
              <a:t>etc…</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Mangel på frynsegoder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Manglende hjelp fra 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EE7501"/>
                </a:solidFill>
                <a:latin typeface="Sketch Block Bold" panose="02000000000000000000" pitchFamily="50" charset="0"/>
              </a:rPr>
              <a:t>Ingen hjelp eller oppbakking fra nærmeste leder (28%)</a:t>
            </a:r>
            <a:endParaRPr sz="3000" dirty="0">
              <a:solidFill>
                <a:srgbClr val="EE7501"/>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Uklare rutiner eller politikk</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Dårlig fysisk arbeidsmiljø</a:t>
            </a:r>
            <a:endParaRPr sz="3000" dirty="0">
              <a:solidFill>
                <a:srgbClr val="FFFFFF"/>
              </a:solidFill>
              <a:latin typeface="Sketch Block Bold" panose="02000000000000000000" pitchFamily="50" charset="0"/>
            </a:endParaRPr>
          </a:p>
        </p:txBody>
      </p:sp>
    </p:spTree>
    <p:extLst>
      <p:ext uri="{BB962C8B-B14F-4D97-AF65-F5344CB8AC3E}">
        <p14:creationId xmlns:p14="http://schemas.microsoft.com/office/powerpoint/2010/main" val="39348157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body" idx="1"/>
          </p:nvPr>
        </p:nvSpPr>
        <p:spPr>
          <a:xfrm>
            <a:off x="644745" y="0"/>
            <a:ext cx="11715310" cy="8868994"/>
          </a:xfrm>
          <a:prstGeom prst="rect">
            <a:avLst/>
          </a:prstGeom>
        </p:spPr>
        <p:txBody>
          <a:bodyPr anchor="ctr"/>
          <a:lstStyle/>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Mobbing</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Rykter og sladder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EE7501"/>
                </a:solidFill>
                <a:latin typeface="Sketch Block Bold" panose="02000000000000000000" pitchFamily="50" charset="0"/>
              </a:rPr>
              <a:t>Kolleger som alltid klager (27%)</a:t>
            </a:r>
            <a:endParaRPr lang="nb-NO" sz="3000" dirty="0">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Min sjef</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Frykt for å miste jobben</a:t>
            </a:r>
            <a:endParaRPr sz="3000" dirty="0">
              <a:solidFill>
                <a:srgbClr val="FFFFFF"/>
              </a:solidFill>
              <a:latin typeface="Sketch Block Bold" panose="02000000000000000000" pitchFamily="50" charset="0"/>
            </a:endParaRPr>
          </a:p>
          <a:p>
            <a:pPr marR="45720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solidFill>
                  <a:srgbClr val="0E030A"/>
                </a:solidFill>
                <a:latin typeface="Sketch Block Bold" panose="02000000000000000000" pitchFamily="50" charset="0"/>
              </a:rPr>
              <a:t> </a:t>
            </a:r>
            <a:r>
              <a:rPr lang="nb-NO" sz="3000" dirty="0">
                <a:solidFill>
                  <a:schemeClr val="bg1"/>
                </a:solidFill>
                <a:latin typeface="Sketch Block Bold" panose="02000000000000000000" pitchFamily="50" charset="0"/>
              </a:rPr>
              <a:t>Å ha det for travelt</a:t>
            </a:r>
            <a:endParaRPr sz="3000" dirty="0">
              <a:solidFill>
                <a:schemeClr val="bg1"/>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Kjedsommelighet</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Store endringer på arbeidsplassen</a:t>
            </a:r>
            <a:r>
              <a:rPr sz="3000" dirty="0">
                <a:latin typeface="Sketch Block Bold" panose="02000000000000000000" pitchFamily="50" charset="0"/>
              </a:rPr>
              <a:t> </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Negativitet mellom kolleger</a:t>
            </a:r>
            <a:endParaRPr sz="3000" dirty="0">
              <a:solidFill>
                <a:srgbClr val="FFFFFF"/>
              </a:solidFill>
              <a:latin typeface="Sketch Block Bold" panose="02000000000000000000" pitchFamily="50" charset="0"/>
            </a:endParaRPr>
          </a:p>
          <a:p>
            <a:pPr marR="45720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EE7501"/>
                </a:solidFill>
                <a:latin typeface="Sketch Block Bold" panose="02000000000000000000" pitchFamily="50" charset="0"/>
              </a:rPr>
              <a:t>Mangel på ros og anerkjennelse (38%)</a:t>
            </a:r>
            <a:endParaRPr lang="nb-NO" sz="3000" dirty="0">
              <a:solidFill>
                <a:srgbClr val="0E030A"/>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enkel</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Jobben er for vanskelig</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Utilfredse kunder eller brukere</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sz="3000" dirty="0">
                <a:latin typeface="Sketch Block Bold" panose="02000000000000000000" pitchFamily="50" charset="0"/>
              </a:rPr>
              <a:t>Negative </a:t>
            </a:r>
            <a:r>
              <a:rPr lang="nb-NO" sz="3000" dirty="0">
                <a:latin typeface="Sketch Block Bold" panose="02000000000000000000" pitchFamily="50" charset="0"/>
              </a:rPr>
              <a:t>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Utilfredshet med lønn, bonus </a:t>
            </a:r>
            <a:r>
              <a:rPr sz="3000" dirty="0">
                <a:latin typeface="Sketch Block Bold" panose="02000000000000000000" pitchFamily="50" charset="0"/>
              </a:rPr>
              <a:t>etc…</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Mangel på frynsegoder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Manglende hjelp fra kolleger</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solidFill>
                  <a:srgbClr val="EE7501"/>
                </a:solidFill>
                <a:latin typeface="Sketch Block Bold" panose="02000000000000000000" pitchFamily="50" charset="0"/>
              </a:rPr>
              <a:t>Ingen hjelp eller oppbakking fra nærmeste leder (28%)</a:t>
            </a:r>
            <a:endParaRPr sz="3000" dirty="0">
              <a:solidFill>
                <a:srgbClr val="EE7501"/>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Uklare rutiner eller politikk</a:t>
            </a:r>
            <a:endParaRPr sz="3000" dirty="0">
              <a:solidFill>
                <a:srgbClr val="FFFFFF"/>
              </a:solidFill>
              <a:latin typeface="Sketch Block Bold" panose="02000000000000000000" pitchFamily="50" charset="0"/>
            </a:endParaRPr>
          </a:p>
          <a:p>
            <a:pPr marR="457200" lvl="0" algn="ctr" defTabSz="457200">
              <a:lnSpc>
                <a:spcPct val="90833"/>
              </a:lnSpc>
              <a:spcBef>
                <a:spcPts val="0"/>
              </a:spcBef>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uFillTx/>
              </a:defRPr>
            </a:pPr>
            <a:r>
              <a:rPr lang="nb-NO" sz="3000" dirty="0">
                <a:latin typeface="Sketch Block Bold" panose="02000000000000000000" pitchFamily="50" charset="0"/>
              </a:rPr>
              <a:t>Dårlig fysisk arbeidsmiljø</a:t>
            </a:r>
            <a:endParaRPr sz="3000" dirty="0">
              <a:solidFill>
                <a:srgbClr val="FFFFFF"/>
              </a:solidFill>
              <a:latin typeface="Sketch Block Bold" panose="02000000000000000000" pitchFamily="50" charset="0"/>
            </a:endParaRPr>
          </a:p>
        </p:txBody>
      </p:sp>
    </p:spTree>
    <p:extLst>
      <p:ext uri="{BB962C8B-B14F-4D97-AF65-F5344CB8AC3E}">
        <p14:creationId xmlns:p14="http://schemas.microsoft.com/office/powerpoint/2010/main" val="37672619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title"/>
          </p:nvPr>
        </p:nvSpPr>
        <p:spPr>
          <a:prstGeom prst="rect">
            <a:avLst/>
          </a:prstGeom>
        </p:spPr>
        <p:txBody>
          <a:bodyPr/>
          <a:lstStyle/>
          <a:p>
            <a:pPr lvl="0">
              <a:defRPr sz="1800">
                <a:solidFill>
                  <a:srgbClr val="000000"/>
                </a:solidFill>
              </a:defRPr>
            </a:pPr>
            <a:r>
              <a:rPr lang="nb-NO" sz="14000" dirty="0">
                <a:solidFill>
                  <a:srgbClr val="EE7501"/>
                </a:solidFill>
                <a:latin typeface="Sketch Block Bold" panose="02000000000000000000" pitchFamily="50" charset="0"/>
              </a:rPr>
              <a:t>Travel</a:t>
            </a:r>
            <a:r>
              <a:rPr lang="nb-NO" sz="14000" dirty="0">
                <a:solidFill>
                  <a:srgbClr val="0E030A"/>
                </a:solidFill>
                <a:latin typeface="Sketch Block Bold" panose="02000000000000000000" pitchFamily="50" charset="0"/>
              </a:rPr>
              <a:t>het</a:t>
            </a:r>
            <a:endParaRPr sz="14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73352563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Businessman_dead.png"/>
          <p:cNvPicPr/>
          <p:nvPr/>
        </p:nvPicPr>
        <p:blipFill>
          <a:blip r:embed="rId3">
            <a:extLst/>
          </a:blip>
          <a:stretch>
            <a:fillRect/>
          </a:stretch>
        </p:blipFill>
        <p:spPr>
          <a:xfrm>
            <a:off x="566067" y="706760"/>
            <a:ext cx="11872666" cy="7877864"/>
          </a:xfrm>
          <a:prstGeom prst="rect">
            <a:avLst/>
          </a:prstGeom>
          <a:ln w="12700">
            <a:miter lim="400000"/>
          </a:ln>
        </p:spPr>
      </p:pic>
    </p:spTree>
    <p:extLst>
      <p:ext uri="{BB962C8B-B14F-4D97-AF65-F5344CB8AC3E}">
        <p14:creationId xmlns:p14="http://schemas.microsoft.com/office/powerpoint/2010/main" val="5870044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Businessman_dead.png"/>
          <p:cNvPicPr/>
          <p:nvPr/>
        </p:nvPicPr>
        <p:blipFill>
          <a:blip r:embed="rId3">
            <a:alphaModFix amt="44528"/>
            <a:extLst/>
          </a:blip>
          <a:stretch>
            <a:fillRect/>
          </a:stretch>
        </p:blipFill>
        <p:spPr>
          <a:xfrm>
            <a:off x="1873416" y="1339626"/>
            <a:ext cx="9257968" cy="6142935"/>
          </a:xfrm>
          <a:prstGeom prst="rect">
            <a:avLst/>
          </a:prstGeom>
          <a:ln w="12700">
            <a:miter lim="400000"/>
          </a:ln>
        </p:spPr>
      </p:pic>
      <p:graphicFrame>
        <p:nvGraphicFramePr>
          <p:cNvPr id="456" name="Chart 456"/>
          <p:cNvGraphicFramePr/>
          <p:nvPr>
            <p:extLst/>
          </p:nvPr>
        </p:nvGraphicFramePr>
        <p:xfrm>
          <a:off x="603110" y="3087554"/>
          <a:ext cx="11798580" cy="5960042"/>
        </p:xfrm>
        <a:graphic>
          <a:graphicData uri="http://schemas.openxmlformats.org/drawingml/2006/chart">
            <c:chart xmlns:c="http://schemas.openxmlformats.org/drawingml/2006/chart" xmlns:r="http://schemas.openxmlformats.org/officeDocument/2006/relationships" r:id="rId4"/>
          </a:graphicData>
        </a:graphic>
      </p:graphicFrame>
      <p:sp>
        <p:nvSpPr>
          <p:cNvPr id="457" name="Shape 457"/>
          <p:cNvSpPr/>
          <p:nvPr/>
        </p:nvSpPr>
        <p:spPr>
          <a:xfrm>
            <a:off x="584640" y="580974"/>
            <a:ext cx="12160977" cy="1517304"/>
          </a:xfrm>
          <a:prstGeom prst="rect">
            <a:avLst/>
          </a:prstGeom>
          <a:ln w="12700">
            <a:miter lim="400000"/>
          </a:ln>
          <a:extLst>
            <a:ext uri="{C572A759-6A51-4108-AA02-DFA0A04FC94B}">
              <ma14:wrappingTextBoxFlag xmlns="" xmlns:ma14="http://schemas.microsoft.com/office/mac/drawingml/2011/main" val="1"/>
            </a:ext>
          </a:extLst>
        </p:spPr>
        <p:txBody>
          <a:bodyPr wrap="square" lIns="65515" tIns="65515" rIns="65515" bIns="65515" anchor="ctr">
            <a:spAutoFit/>
          </a:bodyPr>
          <a:lstStyle>
            <a:lvl1pPr algn="ctr" defTabSz="457200">
              <a:defRPr sz="9000">
                <a:latin typeface="+mn-lt"/>
                <a:ea typeface="+mn-ea"/>
                <a:cs typeface="+mn-cs"/>
                <a:sym typeface="Helvetica Light"/>
              </a:defRPr>
            </a:lvl1pPr>
          </a:lstStyle>
          <a:p>
            <a:pPr lvl="0">
              <a:defRPr sz="1800"/>
            </a:pPr>
            <a:r>
              <a:rPr lang="nb-NO" sz="9000" dirty="0">
                <a:latin typeface="Sketch Block Bold" panose="02000000000000000000" pitchFamily="50" charset="0"/>
              </a:rPr>
              <a:t>Hvor mange hjalp?</a:t>
            </a:r>
            <a:endParaRPr sz="9000" dirty="0">
              <a:latin typeface="Sketch Block Bold" panose="02000000000000000000" pitchFamily="50" charset="0"/>
            </a:endParaRPr>
          </a:p>
        </p:txBody>
      </p:sp>
    </p:spTree>
    <p:extLst>
      <p:ext uri="{BB962C8B-B14F-4D97-AF65-F5344CB8AC3E}">
        <p14:creationId xmlns:p14="http://schemas.microsoft.com/office/powerpoint/2010/main" val="31121453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45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456">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456">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fill="hold"/>
                                        <p:tgtEl>
                                          <p:spTgt spid="456">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6" grpId="0">
        <p:bldSub>
          <a:bldChart bld="category"/>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p:nvPr/>
        </p:nvSpPr>
        <p:spPr>
          <a:xfrm>
            <a:off x="1546769" y="8765495"/>
            <a:ext cx="9926421" cy="589639"/>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p>
            <a:pPr marL="39199" marR="39199" lvl="0"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pPr>
            <a:r>
              <a:rPr sz="2400" i="1" dirty="0">
                <a:uFill>
                  <a:solidFill/>
                </a:uFill>
                <a:latin typeface="+mn-lt"/>
                <a:ea typeface="+mn-ea"/>
                <a:cs typeface="+mn-cs"/>
                <a:sym typeface="Helvetica Light"/>
              </a:rPr>
              <a:t>Source: </a:t>
            </a:r>
            <a:r>
              <a:rPr sz="2400" i="1" u="sng" dirty="0">
                <a:uFill>
                  <a:solidFill/>
                </a:uFill>
                <a:latin typeface="+mn-lt"/>
                <a:ea typeface="+mn-ea"/>
                <a:cs typeface="+mn-cs"/>
                <a:sym typeface="Helvetica Light"/>
                <a:hlinkClick r:id="rId3"/>
              </a:rPr>
              <a:t>lostgarden.com</a:t>
            </a:r>
          </a:p>
        </p:txBody>
      </p:sp>
      <p:sp>
        <p:nvSpPr>
          <p:cNvPr id="462" name="Shape 462"/>
          <p:cNvSpPr/>
          <p:nvPr/>
        </p:nvSpPr>
        <p:spPr>
          <a:xfrm>
            <a:off x="548826" y="404996"/>
            <a:ext cx="12088468" cy="695541"/>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6000">
                <a:uFill>
                  <a:solidFill/>
                </a:uFill>
                <a:latin typeface="+mn-lt"/>
                <a:ea typeface="+mn-ea"/>
                <a:cs typeface="+mn-cs"/>
                <a:sym typeface="Helvetica Light"/>
              </a:defRPr>
            </a:lvl1pPr>
          </a:lstStyle>
          <a:p>
            <a:pPr lvl="0">
              <a:defRPr sz="1800">
                <a:uFillTx/>
              </a:defRPr>
            </a:pPr>
            <a:r>
              <a:rPr lang="nb-NO" sz="6000" dirty="0">
                <a:uFill>
                  <a:solidFill/>
                </a:uFill>
                <a:latin typeface="Sketch Block Bold" panose="02000000000000000000" pitchFamily="50" charset="0"/>
              </a:rPr>
              <a:t>Produktivitet &amp; «Overarbeid»</a:t>
            </a:r>
            <a:endParaRPr sz="6000" dirty="0">
              <a:uFill>
                <a:solidFill/>
              </a:uFill>
              <a:latin typeface="Sketch Block Bold" panose="02000000000000000000" pitchFamily="50" charset="0"/>
            </a:endParaRPr>
          </a:p>
        </p:txBody>
      </p:sp>
      <p:grpSp>
        <p:nvGrpSpPr>
          <p:cNvPr id="478" name="Group 478"/>
          <p:cNvGrpSpPr/>
          <p:nvPr/>
        </p:nvGrpSpPr>
        <p:grpSpPr>
          <a:xfrm>
            <a:off x="1133621" y="1559619"/>
            <a:ext cx="10854317" cy="6619285"/>
            <a:chOff x="-1" y="0"/>
            <a:chExt cx="10854316" cy="6619283"/>
          </a:xfrm>
        </p:grpSpPr>
        <p:sp>
          <p:nvSpPr>
            <p:cNvPr id="463" name="Shape 463"/>
            <p:cNvSpPr/>
            <p:nvPr/>
          </p:nvSpPr>
          <p:spPr>
            <a:xfrm>
              <a:off x="713736" y="0"/>
              <a:ext cx="9470927" cy="6084010"/>
            </a:xfrm>
            <a:prstGeom prst="rect">
              <a:avLst/>
            </a:prstGeom>
            <a:solidFill>
              <a:srgbClr val="F5F5F5"/>
            </a:solidFill>
            <a:ln w="25400" cap="flat">
              <a:solidFill>
                <a:srgbClr val="00A382"/>
              </a:solidFill>
              <a:prstDash val="solid"/>
              <a:miter lim="400000"/>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64" name="Shape 464"/>
            <p:cNvSpPr/>
            <p:nvPr/>
          </p:nvSpPr>
          <p:spPr>
            <a:xfrm>
              <a:off x="713736" y="297792"/>
              <a:ext cx="4287833" cy="26952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cubicBezTo>
                    <a:pt x="11306" y="119"/>
                    <a:pt x="17853" y="14281"/>
                    <a:pt x="21600" y="21421"/>
                  </a:cubicBezTo>
                </a:path>
              </a:pathLst>
            </a:custGeom>
            <a:solidFill>
              <a:srgbClr val="00BA63">
                <a:alpha val="25097"/>
              </a:srgbClr>
            </a:solidFill>
            <a:ln w="9525" cap="flat">
              <a:solidFill>
                <a:srgbClr val="00D2A9"/>
              </a:solidFill>
              <a:prstDash val="solid"/>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65" name="Shape 465"/>
            <p:cNvSpPr/>
            <p:nvPr/>
          </p:nvSpPr>
          <p:spPr>
            <a:xfrm rot="10800000">
              <a:off x="4901676" y="2993001"/>
              <a:ext cx="5282987" cy="24935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cubicBezTo>
                    <a:pt x="11306" y="119"/>
                    <a:pt x="17853" y="14281"/>
                    <a:pt x="21600" y="21421"/>
                  </a:cubicBezTo>
                </a:path>
              </a:pathLst>
            </a:custGeom>
            <a:solidFill>
              <a:srgbClr val="FF2600">
                <a:alpha val="23921"/>
              </a:srgbClr>
            </a:solidFill>
            <a:ln w="9525" cap="flat">
              <a:noFill/>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66" name="Shape 466"/>
            <p:cNvSpPr/>
            <p:nvPr/>
          </p:nvSpPr>
          <p:spPr>
            <a:xfrm flipV="1">
              <a:off x="713736" y="2993000"/>
              <a:ext cx="9470927" cy="1887"/>
            </a:xfrm>
            <a:prstGeom prst="line">
              <a:avLst/>
            </a:prstGeom>
            <a:noFill/>
            <a:ln w="50800" cap="flat">
              <a:solidFill>
                <a:srgbClr val="000000"/>
              </a:solidFill>
              <a:prstDash val="sysDash"/>
              <a:round/>
            </a:ln>
            <a:effectLst/>
          </p:spPr>
          <p:txBody>
            <a:bodyPr wrap="square" lIns="0" tIns="0" rIns="0" bIns="0" numCol="1" anchor="t">
              <a:noAutofit/>
            </a:bodyPr>
            <a:lstStyle/>
            <a:p>
              <a:pPr lvl="0" defTabSz="457200">
                <a:defRPr sz="1200"/>
              </a:pPr>
              <a:endParaRPr/>
            </a:p>
          </p:txBody>
        </p:sp>
        <p:sp>
          <p:nvSpPr>
            <p:cNvPr id="467" name="Shape 467"/>
            <p:cNvSpPr/>
            <p:nvPr/>
          </p:nvSpPr>
          <p:spPr>
            <a:xfrm rot="16200000">
              <a:off x="-1080263" y="2726601"/>
              <a:ext cx="2683901" cy="5233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400">
                  <a:uFill>
                    <a:solidFill/>
                  </a:uFill>
                  <a:latin typeface="+mn-lt"/>
                  <a:ea typeface="+mn-ea"/>
                  <a:cs typeface="+mn-cs"/>
                  <a:sym typeface="Helvetica Light"/>
                </a:defRPr>
              </a:lvl1pPr>
            </a:lstStyle>
            <a:p>
              <a:pPr lvl="0">
                <a:defRPr sz="1800">
                  <a:uFillTx/>
                </a:defRPr>
              </a:pPr>
              <a:r>
                <a:rPr lang="nb-NO" sz="2400" dirty="0">
                  <a:uFill>
                    <a:solidFill/>
                  </a:uFill>
                  <a:latin typeface="Sketch Block Bold" panose="02000000000000000000" pitchFamily="50" charset="0"/>
                </a:rPr>
                <a:t>Produktivitet</a:t>
              </a:r>
              <a:endParaRPr sz="2400" dirty="0">
                <a:uFill>
                  <a:solidFill/>
                </a:uFill>
                <a:latin typeface="Sketch Block Bold" panose="02000000000000000000" pitchFamily="50" charset="0"/>
              </a:endParaRPr>
            </a:p>
          </p:txBody>
        </p:sp>
        <p:sp>
          <p:nvSpPr>
            <p:cNvPr id="468" name="Shape 468"/>
            <p:cNvSpPr/>
            <p:nvPr/>
          </p:nvSpPr>
          <p:spPr>
            <a:xfrm>
              <a:off x="1199693" y="3343566"/>
              <a:ext cx="2578978"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a:uFill>
                    <a:solidFill/>
                  </a:uFill>
                </a:rPr>
                <a:t>40 hours a week</a:t>
              </a:r>
            </a:p>
          </p:txBody>
        </p:sp>
        <p:sp>
          <p:nvSpPr>
            <p:cNvPr id="469" name="Shape 469"/>
            <p:cNvSpPr/>
            <p:nvPr/>
          </p:nvSpPr>
          <p:spPr>
            <a:xfrm>
              <a:off x="2748967" y="250673"/>
              <a:ext cx="2578977"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a:uFill>
                    <a:solidFill/>
                  </a:uFill>
                </a:rPr>
                <a:t>60 hours a week</a:t>
              </a:r>
            </a:p>
          </p:txBody>
        </p:sp>
        <p:sp>
          <p:nvSpPr>
            <p:cNvPr id="470" name="Shape 470"/>
            <p:cNvSpPr/>
            <p:nvPr/>
          </p:nvSpPr>
          <p:spPr>
            <a:xfrm>
              <a:off x="694889" y="292138"/>
              <a:ext cx="9495429" cy="52000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35" y="168"/>
                    <a:pt x="7852" y="6708"/>
                    <a:pt x="9694" y="11188"/>
                  </a:cubicBezTo>
                  <a:cubicBezTo>
                    <a:pt x="11962" y="15565"/>
                    <a:pt x="16016" y="21445"/>
                    <a:pt x="21600" y="21600"/>
                  </a:cubicBezTo>
                </a:path>
              </a:pathLst>
            </a:custGeom>
            <a:noFill/>
            <a:ln w="57150" cap="flat">
              <a:solidFill>
                <a:srgbClr val="CE1C00"/>
              </a:solidFill>
              <a:prstDash val="sysDot"/>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71" name="Shape 471"/>
            <p:cNvSpPr/>
            <p:nvPr/>
          </p:nvSpPr>
          <p:spPr>
            <a:xfrm>
              <a:off x="2195653" y="6151861"/>
              <a:ext cx="1354691"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2 </a:t>
              </a:r>
              <a:r>
                <a:rPr lang="nb-NO" sz="2200" dirty="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2" name="Shape 472"/>
            <p:cNvSpPr/>
            <p:nvPr/>
          </p:nvSpPr>
          <p:spPr>
            <a:xfrm>
              <a:off x="4519141" y="6151861"/>
              <a:ext cx="1438502"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defRPr>
              </a:lvl1pPr>
            </a:lstStyle>
            <a:p>
              <a:pPr lvl="0">
                <a:defRPr sz="1800">
                  <a:uFillTx/>
                </a:defRPr>
              </a:pPr>
              <a:r>
                <a:rPr sz="2200" dirty="0">
                  <a:uFill>
                    <a:solidFill/>
                  </a:uFill>
                  <a:latin typeface="Sketch Block Bold" panose="02000000000000000000" pitchFamily="50" charset="0"/>
                </a:rPr>
                <a:t>4 </a:t>
              </a:r>
              <a:r>
                <a:rPr lang="nb-NO" sz="2200" dirty="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3" name="Shape 473"/>
            <p:cNvSpPr/>
            <p:nvPr/>
          </p:nvSpPr>
          <p:spPr>
            <a:xfrm>
              <a:off x="7011823" y="6151861"/>
              <a:ext cx="1276949"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6 </a:t>
              </a:r>
              <a:r>
                <a:rPr lang="nb-NO" sz="2200" dirty="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4" name="Shape 474"/>
            <p:cNvSpPr/>
            <p:nvPr/>
          </p:nvSpPr>
          <p:spPr>
            <a:xfrm>
              <a:off x="9517703" y="6151861"/>
              <a:ext cx="1336612"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8 </a:t>
              </a:r>
              <a:r>
                <a:rPr lang="nb-NO" sz="2200" dirty="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5" name="Shape 475"/>
            <p:cNvSpPr/>
            <p:nvPr/>
          </p:nvSpPr>
          <p:spPr>
            <a:xfrm>
              <a:off x="2210237" y="497576"/>
              <a:ext cx="497578" cy="4994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alpha val="47058"/>
              </a:srgbClr>
            </a:solidFill>
            <a:ln w="25400" cap="flat">
              <a:solidFill>
                <a:srgbClr val="00A382"/>
              </a:solidFill>
              <a:prstDash val="solid"/>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76" name="Shape 476"/>
            <p:cNvSpPr/>
            <p:nvPr/>
          </p:nvSpPr>
          <p:spPr>
            <a:xfrm>
              <a:off x="2210237" y="2731019"/>
              <a:ext cx="497578" cy="4975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BA63">
                <a:alpha val="56861"/>
              </a:srgbClr>
            </a:solidFill>
            <a:ln w="25400" cap="flat">
              <a:solidFill>
                <a:srgbClr val="00A382"/>
              </a:solidFill>
              <a:prstDash val="solid"/>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77" name="Shape 477"/>
            <p:cNvSpPr/>
            <p:nvPr/>
          </p:nvSpPr>
          <p:spPr>
            <a:xfrm>
              <a:off x="285540" y="6151861"/>
              <a:ext cx="831892" cy="4674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Start</a:t>
              </a:r>
            </a:p>
          </p:txBody>
        </p:sp>
      </p:grpSp>
    </p:spTree>
    <p:extLst>
      <p:ext uri="{BB962C8B-B14F-4D97-AF65-F5344CB8AC3E}">
        <p14:creationId xmlns:p14="http://schemas.microsoft.com/office/powerpoint/2010/main" val="419284605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855037" y="2311450"/>
            <a:ext cx="11713826" cy="1045432"/>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57620" marR="57620" algn="ctr"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6000">
                <a:solidFill>
                  <a:srgbClr val="0E030A"/>
                </a:solidFill>
                <a:uFill>
                  <a:solidFill>
                    <a:srgbClr val="FFFFFF"/>
                  </a:solidFill>
                </a:uFill>
                <a:latin typeface="+mn-lt"/>
                <a:ea typeface="+mn-ea"/>
                <a:cs typeface="+mn-cs"/>
                <a:sym typeface="Helvetica Light"/>
              </a:defRPr>
            </a:lvl1pPr>
          </a:lstStyle>
          <a:p>
            <a:pPr lvl="0">
              <a:defRPr sz="1800">
                <a:solidFill>
                  <a:srgbClr val="000000"/>
                </a:solidFill>
                <a:uFillTx/>
              </a:defRPr>
            </a:pPr>
            <a:r>
              <a:rPr sz="6000" dirty="0">
                <a:solidFill>
                  <a:srgbClr val="0E030A"/>
                </a:solidFill>
                <a:uFill>
                  <a:solidFill>
                    <a:srgbClr val="FFFFFF"/>
                  </a:solidFill>
                </a:uFill>
                <a:latin typeface="Sketch Block Bold" panose="02000000000000000000" pitchFamily="50" charset="0"/>
              </a:rPr>
              <a:t>G</a:t>
            </a:r>
            <a:r>
              <a:rPr lang="nb-NO" sz="6000" dirty="0">
                <a:solidFill>
                  <a:srgbClr val="0E030A"/>
                </a:solidFill>
                <a:uFill>
                  <a:solidFill>
                    <a:srgbClr val="FFFFFF"/>
                  </a:solidFill>
                </a:uFill>
                <a:latin typeface="Sketch Block Bold" panose="02000000000000000000" pitchFamily="50" charset="0"/>
              </a:rPr>
              <a:t>j</a:t>
            </a:r>
            <a:r>
              <a:rPr sz="6000" dirty="0" err="1">
                <a:solidFill>
                  <a:srgbClr val="0E030A"/>
                </a:solidFill>
                <a:uFill>
                  <a:solidFill>
                    <a:srgbClr val="FFFFFF"/>
                  </a:solidFill>
                </a:uFill>
                <a:latin typeface="Sketch Block Bold" panose="02000000000000000000" pitchFamily="50" charset="0"/>
              </a:rPr>
              <a:t>ør</a:t>
            </a:r>
            <a:r>
              <a:rPr sz="6000" dirty="0">
                <a:solidFill>
                  <a:srgbClr val="0E030A"/>
                </a:solidFill>
                <a:uFill>
                  <a:solidFill>
                    <a:srgbClr val="FFFFFF"/>
                  </a:solidFill>
                </a:uFill>
                <a:latin typeface="Sketch Block Bold" panose="02000000000000000000" pitchFamily="50" charset="0"/>
              </a:rPr>
              <a:t> di</a:t>
            </a:r>
            <a:r>
              <a:rPr lang="nb-NO" sz="6000" dirty="0">
                <a:solidFill>
                  <a:srgbClr val="0E030A"/>
                </a:solidFill>
                <a:uFill>
                  <a:solidFill>
                    <a:srgbClr val="FFFFFF"/>
                  </a:solidFill>
                </a:uFill>
                <a:latin typeface="Sketch Block Bold" panose="02000000000000000000" pitchFamily="50" charset="0"/>
              </a:rPr>
              <a:t>t</a:t>
            </a:r>
            <a:r>
              <a:rPr sz="6000" dirty="0">
                <a:solidFill>
                  <a:srgbClr val="0E030A"/>
                </a:solidFill>
                <a:uFill>
                  <a:solidFill>
                    <a:srgbClr val="FFFFFF"/>
                  </a:solidFill>
                </a:uFill>
                <a:latin typeface="Sketch Block Bold" panose="02000000000000000000" pitchFamily="50" charset="0"/>
              </a:rPr>
              <a:t>t </a:t>
            </a:r>
            <a:r>
              <a:rPr sz="6000" dirty="0" err="1">
                <a:solidFill>
                  <a:srgbClr val="0E030A"/>
                </a:solidFill>
                <a:uFill>
                  <a:solidFill>
                    <a:srgbClr val="FFFFFF"/>
                  </a:solidFill>
                </a:uFill>
                <a:latin typeface="Sketch Block Bold" panose="02000000000000000000" pitchFamily="50" charset="0"/>
              </a:rPr>
              <a:t>beste</a:t>
            </a:r>
            <a:endParaRPr sz="6000" dirty="0">
              <a:solidFill>
                <a:srgbClr val="0E030A"/>
              </a:solidFill>
              <a:uFill>
                <a:solidFill>
                  <a:srgbClr val="FFFFFF"/>
                </a:solidFill>
              </a:uFill>
              <a:latin typeface="Sketch Block Bold" panose="02000000000000000000" pitchFamily="50" charset="0"/>
            </a:endParaRPr>
          </a:p>
        </p:txBody>
      </p:sp>
      <p:sp>
        <p:nvSpPr>
          <p:cNvPr id="319" name="Shape 319"/>
          <p:cNvSpPr/>
          <p:nvPr/>
        </p:nvSpPr>
        <p:spPr>
          <a:xfrm>
            <a:off x="862512" y="3680718"/>
            <a:ext cx="11698876" cy="2902299"/>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p>
            <a:pPr marL="57620" marR="57620" lvl="0" algn="ctr"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sz="6000" dirty="0" err="1">
                <a:solidFill>
                  <a:srgbClr val="EE7501"/>
                </a:solidFill>
                <a:uFill>
                  <a:solidFill>
                    <a:srgbClr val="FFFFFF"/>
                  </a:solidFill>
                </a:uFill>
                <a:latin typeface="Sketch Block Bold" panose="02000000000000000000" pitchFamily="50" charset="0"/>
                <a:ea typeface="+mn-ea"/>
                <a:cs typeface="+mn-cs"/>
                <a:sym typeface="Helvetica Light"/>
              </a:rPr>
              <a:t>Fokuser</a:t>
            </a:r>
            <a:r>
              <a:rPr sz="6000" dirty="0">
                <a:uFill>
                  <a:solidFill>
                    <a:srgbClr val="FFFFFF"/>
                  </a:solidFill>
                </a:uFill>
                <a:latin typeface="Sketch Block Bold" panose="02000000000000000000" pitchFamily="50" charset="0"/>
                <a:ea typeface="+mn-ea"/>
                <a:cs typeface="+mn-cs"/>
                <a:sym typeface="Helvetica Light"/>
              </a:rPr>
              <a:t> </a:t>
            </a:r>
            <a:r>
              <a:rPr sz="6000" dirty="0" err="1">
                <a:uFill>
                  <a:solidFill>
                    <a:srgbClr val="FFFFFF"/>
                  </a:solidFill>
                </a:uFill>
                <a:latin typeface="Sketch Block Bold" panose="02000000000000000000" pitchFamily="50" charset="0"/>
                <a:ea typeface="+mn-ea"/>
                <a:cs typeface="+mn-cs"/>
                <a:sym typeface="Helvetica Light"/>
              </a:rPr>
              <a:t>på</a:t>
            </a:r>
            <a:r>
              <a:rPr sz="6000" dirty="0">
                <a:uFill>
                  <a:solidFill>
                    <a:srgbClr val="FFFFFF"/>
                  </a:solidFill>
                </a:uFill>
                <a:latin typeface="Sketch Block Bold" panose="02000000000000000000" pitchFamily="50" charset="0"/>
                <a:ea typeface="+mn-ea"/>
                <a:cs typeface="+mn-cs"/>
                <a:sym typeface="Helvetica Light"/>
              </a:rPr>
              <a:t> </a:t>
            </a:r>
            <a:r>
              <a:rPr sz="6000" dirty="0" err="1">
                <a:uFill>
                  <a:solidFill>
                    <a:srgbClr val="FFFFFF"/>
                  </a:solidFill>
                </a:uFill>
                <a:latin typeface="Sketch Block Bold" panose="02000000000000000000" pitchFamily="50" charset="0"/>
                <a:ea typeface="+mn-ea"/>
                <a:cs typeface="+mn-cs"/>
                <a:sym typeface="Helvetica Light"/>
              </a:rPr>
              <a:t>det</a:t>
            </a:r>
            <a:r>
              <a:rPr sz="6000" dirty="0">
                <a:uFill>
                  <a:solidFill>
                    <a:srgbClr val="FFFFFF"/>
                  </a:solidFill>
                </a:uFill>
                <a:latin typeface="Sketch Block Bold" panose="02000000000000000000" pitchFamily="50" charset="0"/>
                <a:ea typeface="+mn-ea"/>
                <a:cs typeface="+mn-cs"/>
                <a:sym typeface="Helvetica Light"/>
              </a:rPr>
              <a:t> du </a:t>
            </a:r>
            <a:r>
              <a:rPr sz="6000" dirty="0" err="1">
                <a:uFill>
                  <a:solidFill>
                    <a:srgbClr val="FFFFFF"/>
                  </a:solidFill>
                </a:uFill>
                <a:latin typeface="Sketch Block Bold" panose="02000000000000000000" pitchFamily="50" charset="0"/>
                <a:ea typeface="+mn-ea"/>
                <a:cs typeface="+mn-cs"/>
                <a:sym typeface="Helvetica Light"/>
              </a:rPr>
              <a:t>når</a:t>
            </a:r>
            <a:r>
              <a:rPr sz="6000" dirty="0">
                <a:uFill>
                  <a:solidFill>
                    <a:srgbClr val="FFFFFF"/>
                  </a:solidFill>
                </a:uFill>
                <a:latin typeface="Sketch Block Bold" panose="02000000000000000000" pitchFamily="50" charset="0"/>
                <a:ea typeface="+mn-ea"/>
                <a:cs typeface="+mn-cs"/>
                <a:sym typeface="Helvetica Light"/>
              </a:rPr>
              <a:t>, og la </a:t>
            </a:r>
            <a:r>
              <a:rPr sz="6000" dirty="0" err="1">
                <a:uFill>
                  <a:solidFill>
                    <a:srgbClr val="FFFFFF"/>
                  </a:solidFill>
                </a:uFill>
                <a:latin typeface="Sketch Block Bold" panose="02000000000000000000" pitchFamily="50" charset="0"/>
                <a:ea typeface="+mn-ea"/>
                <a:cs typeface="+mn-cs"/>
                <a:sym typeface="Helvetica Light"/>
              </a:rPr>
              <a:t>vær</a:t>
            </a:r>
            <a:r>
              <a:rPr sz="6000" dirty="0">
                <a:uFill>
                  <a:solidFill>
                    <a:srgbClr val="FFFFFF"/>
                  </a:solidFill>
                </a:uFill>
                <a:latin typeface="Sketch Block Bold" panose="02000000000000000000" pitchFamily="50" charset="0"/>
                <a:ea typeface="+mn-ea"/>
                <a:cs typeface="+mn-cs"/>
                <a:sym typeface="Helvetica Light"/>
              </a:rPr>
              <a:t> </a:t>
            </a:r>
            <a:r>
              <a:rPr lang="nb-NO" sz="6000" dirty="0">
                <a:uFill>
                  <a:solidFill>
                    <a:srgbClr val="FFFFFF"/>
                  </a:solidFill>
                </a:uFill>
                <a:latin typeface="Sketch Block Bold" panose="02000000000000000000" pitchFamily="50" charset="0"/>
                <a:ea typeface="+mn-ea"/>
                <a:cs typeface="+mn-cs"/>
                <a:sym typeface="Helvetica Light"/>
              </a:rPr>
              <a:t>å </a:t>
            </a:r>
            <a:r>
              <a:rPr sz="6000" dirty="0" err="1">
                <a:uFill>
                  <a:solidFill>
                    <a:srgbClr val="FFFFFF"/>
                  </a:solidFill>
                </a:uFill>
                <a:latin typeface="Sketch Block Bold" panose="02000000000000000000" pitchFamily="50" charset="0"/>
                <a:ea typeface="+mn-ea"/>
                <a:cs typeface="+mn-cs"/>
                <a:sym typeface="Helvetica Light"/>
              </a:rPr>
              <a:t>stresse</a:t>
            </a:r>
            <a:r>
              <a:rPr sz="6000" dirty="0">
                <a:uFill>
                  <a:solidFill>
                    <a:srgbClr val="FFFFFF"/>
                  </a:solidFill>
                </a:uFill>
                <a:latin typeface="Sketch Block Bold" panose="02000000000000000000" pitchFamily="50" charset="0"/>
                <a:ea typeface="+mn-ea"/>
                <a:cs typeface="+mn-cs"/>
                <a:sym typeface="Helvetica Light"/>
              </a:rPr>
              <a:t> over </a:t>
            </a:r>
            <a:r>
              <a:rPr sz="6000" dirty="0" err="1">
                <a:uFill>
                  <a:solidFill>
                    <a:srgbClr val="FFFFFF"/>
                  </a:solidFill>
                </a:uFill>
                <a:latin typeface="Sketch Block Bold" panose="02000000000000000000" pitchFamily="50" charset="0"/>
                <a:ea typeface="+mn-ea"/>
                <a:cs typeface="+mn-cs"/>
                <a:sym typeface="Helvetica Light"/>
              </a:rPr>
              <a:t>det</a:t>
            </a:r>
            <a:r>
              <a:rPr sz="6000" dirty="0">
                <a:uFill>
                  <a:solidFill>
                    <a:srgbClr val="FFFFFF"/>
                  </a:solidFill>
                </a:uFill>
                <a:latin typeface="Sketch Block Bold" panose="02000000000000000000" pitchFamily="50" charset="0"/>
                <a:ea typeface="+mn-ea"/>
                <a:cs typeface="+mn-cs"/>
                <a:sym typeface="Helvetica Light"/>
              </a:rPr>
              <a:t> du </a:t>
            </a:r>
            <a:r>
              <a:rPr sz="6000" dirty="0" err="1">
                <a:uFill>
                  <a:solidFill>
                    <a:srgbClr val="FFFFFF"/>
                  </a:solidFill>
                </a:uFill>
                <a:latin typeface="Sketch Block Bold" panose="02000000000000000000" pitchFamily="50" charset="0"/>
                <a:ea typeface="+mn-ea"/>
                <a:cs typeface="+mn-cs"/>
                <a:sym typeface="Helvetica Light"/>
              </a:rPr>
              <a:t>ikke</a:t>
            </a:r>
            <a:r>
              <a:rPr sz="6000" dirty="0">
                <a:uFill>
                  <a:solidFill>
                    <a:srgbClr val="FFFFFF"/>
                  </a:solidFill>
                </a:uFill>
                <a:latin typeface="Sketch Block Bold" panose="02000000000000000000" pitchFamily="50" charset="0"/>
                <a:ea typeface="+mn-ea"/>
                <a:cs typeface="+mn-cs"/>
                <a:sym typeface="Helvetica Light"/>
              </a:rPr>
              <a:t> </a:t>
            </a:r>
            <a:r>
              <a:rPr sz="6000" dirty="0" err="1">
                <a:uFill>
                  <a:solidFill>
                    <a:srgbClr val="FFFFFF"/>
                  </a:solidFill>
                </a:uFill>
                <a:latin typeface="Sketch Block Bold" panose="02000000000000000000" pitchFamily="50" charset="0"/>
                <a:ea typeface="+mn-ea"/>
                <a:cs typeface="+mn-cs"/>
                <a:sym typeface="Helvetica Light"/>
              </a:rPr>
              <a:t>når</a:t>
            </a:r>
            <a:r>
              <a:rPr sz="6000" dirty="0">
                <a:uFill>
                  <a:solidFill>
                    <a:srgbClr val="FFFFFF"/>
                  </a:solidFill>
                </a:uFill>
                <a:latin typeface="Sketch Block Bold" panose="02000000000000000000" pitchFamily="50" charset="0"/>
                <a:ea typeface="+mn-ea"/>
                <a:cs typeface="+mn-cs"/>
                <a:sym typeface="Helvetica Light"/>
              </a:rPr>
              <a:t>!</a:t>
            </a:r>
          </a:p>
        </p:txBody>
      </p:sp>
    </p:spTree>
    <p:extLst>
      <p:ext uri="{BB962C8B-B14F-4D97-AF65-F5344CB8AC3E}">
        <p14:creationId xmlns:p14="http://schemas.microsoft.com/office/powerpoint/2010/main" val="26010907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p:cNvSpPr>
          <p:nvPr>
            <p:ph type="body" idx="4294967295"/>
          </p:nvPr>
        </p:nvSpPr>
        <p:spPr>
          <a:xfrm>
            <a:off x="640278" y="0"/>
            <a:ext cx="11686922" cy="7468752"/>
          </a:xfrm>
          <a:prstGeom prst="rect">
            <a:avLst/>
          </a:prstGeom>
        </p:spPr>
        <p:txBody>
          <a:bodyPr anchor="ctr"/>
          <a:lstStyle/>
          <a:p>
            <a:pPr marL="0" lvl="0" indent="0" algn="ctr" defTabSz="584200">
              <a:lnSpc>
                <a:spcPct val="100000"/>
              </a:lnSpc>
              <a:spcBef>
                <a:spcPts val="0"/>
              </a:spcBef>
              <a:defRPr sz="1800">
                <a:uFillTx/>
              </a:defRPr>
            </a:pPr>
            <a:r>
              <a:rPr lang="nb-NO" sz="6000" dirty="0">
                <a:solidFill>
                  <a:srgbClr val="0E030A"/>
                </a:solidFill>
                <a:latin typeface="Sketch Block Bold" panose="02000000000000000000" pitchFamily="50" charset="0"/>
                <a:ea typeface="+mn-ea"/>
                <a:cs typeface="+mn-cs"/>
                <a:sym typeface="Helvetica Light"/>
              </a:rPr>
              <a:t>Hvordan kan dere gjøre jobben dere gjør </a:t>
            </a:r>
            <a:r>
              <a:rPr lang="nb-NO" sz="6000" dirty="0">
                <a:solidFill>
                  <a:srgbClr val="EE7501"/>
                </a:solidFill>
                <a:latin typeface="Sketch Block Bold" panose="02000000000000000000" pitchFamily="50" charset="0"/>
                <a:ea typeface="+mn-ea"/>
                <a:cs typeface="+mn-cs"/>
                <a:sym typeface="Helvetica Light"/>
              </a:rPr>
              <a:t>synlig,</a:t>
            </a:r>
            <a:r>
              <a:rPr sz="6000" dirty="0">
                <a:solidFill>
                  <a:srgbClr val="0E030A"/>
                </a:solidFill>
                <a:latin typeface="Sketch Block Bold" panose="02000000000000000000" pitchFamily="50" charset="0"/>
                <a:ea typeface="+mn-ea"/>
                <a:cs typeface="+mn-cs"/>
                <a:sym typeface="Helvetica Light"/>
              </a:rPr>
              <a:t> </a:t>
            </a:r>
            <a:r>
              <a:rPr lang="nb-NO" sz="6000" dirty="0">
                <a:solidFill>
                  <a:srgbClr val="0E030A"/>
                </a:solidFill>
                <a:latin typeface="Sketch Block Bold" panose="02000000000000000000" pitchFamily="50" charset="0"/>
                <a:ea typeface="+mn-ea"/>
                <a:cs typeface="+mn-cs"/>
                <a:sym typeface="Helvetica Light"/>
              </a:rPr>
              <a:t>fremfor å fokusere på jobben der ikke fikk gjort</a:t>
            </a:r>
            <a:r>
              <a:rPr sz="6000" dirty="0">
                <a:solidFill>
                  <a:srgbClr val="0E030A"/>
                </a:solidFill>
                <a:latin typeface="Sketch Block Bold" panose="02000000000000000000" pitchFamily="50" charset="0"/>
                <a:ea typeface="+mn-ea"/>
                <a:cs typeface="+mn-cs"/>
                <a:sym typeface="Helvetica Light"/>
              </a:rPr>
              <a:t>?</a:t>
            </a:r>
          </a:p>
        </p:txBody>
      </p:sp>
    </p:spTree>
    <p:extLst>
      <p:ext uri="{BB962C8B-B14F-4D97-AF65-F5344CB8AC3E}">
        <p14:creationId xmlns:p14="http://schemas.microsoft.com/office/powerpoint/2010/main" val="16607996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pPr lvl="0">
              <a:defRPr sz="1800">
                <a:solidFill>
                  <a:srgbClr val="000000"/>
                </a:solidFill>
              </a:defRPr>
            </a:pPr>
            <a:r>
              <a:rPr lang="nb-NO" sz="15000" dirty="0">
                <a:solidFill>
                  <a:srgbClr val="EE7501"/>
                </a:solidFill>
                <a:latin typeface="Sketch Block Bold" panose="02000000000000000000" pitchFamily="50" charset="0"/>
                <a:ea typeface="Helvetica"/>
                <a:cs typeface="Helvetica"/>
                <a:sym typeface="Helvetica"/>
              </a:rPr>
              <a:t>HVORFOR</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betyr det noe?</a:t>
            </a:r>
            <a:endParaRPr sz="8000" dirty="0">
              <a:latin typeface="Sketch Block Bold" panose="02000000000000000000" pitchFamily="50" charset="0"/>
            </a:endParaRPr>
          </a:p>
        </p:txBody>
      </p:sp>
    </p:spTree>
    <p:extLst>
      <p:ext uri="{BB962C8B-B14F-4D97-AF65-F5344CB8AC3E}">
        <p14:creationId xmlns:p14="http://schemas.microsoft.com/office/powerpoint/2010/main" val="40349364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p:cNvSpPr>
          <p:nvPr>
            <p:ph type="title"/>
          </p:nvPr>
        </p:nvSpPr>
        <p:spPr>
          <a:xfrm>
            <a:off x="632544" y="-313073"/>
            <a:ext cx="11702390" cy="8490613"/>
          </a:xfrm>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Arbeidsglede er bra for </a:t>
            </a:r>
            <a:r>
              <a:rPr lang="nb-NO" sz="10000" dirty="0">
                <a:solidFill>
                  <a:srgbClr val="EE7501"/>
                </a:solidFill>
                <a:latin typeface="Sketch Block Bold" panose="02000000000000000000" pitchFamily="50" charset="0"/>
              </a:rPr>
              <a:t>deg!</a:t>
            </a:r>
            <a:endParaRPr sz="10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4239414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651205" y="-14354"/>
            <a:ext cx="11702390" cy="9095914"/>
          </a:xfrm>
          <a:prstGeom prst="rect">
            <a:avLst/>
          </a:prstGeom>
        </p:spPr>
        <p:txBody>
          <a:bodyPr/>
          <a:lstStyle/>
          <a:p>
            <a:pPr lvl="0">
              <a:defRPr sz="1800">
                <a:solidFill>
                  <a:srgbClr val="000000"/>
                </a:solidFill>
              </a:defRPr>
            </a:pPr>
            <a:r>
              <a:rPr lang="nb-NO" sz="10000" dirty="0">
                <a:solidFill>
                  <a:srgbClr val="EE7502"/>
                </a:solidFill>
                <a:latin typeface="Sketch Block Bold" panose="02000000000000000000" pitchFamily="50" charset="0"/>
              </a:rPr>
              <a:t>Forskning</a:t>
            </a:r>
            <a:endParaRPr sz="10000" dirty="0">
              <a:solidFill>
                <a:srgbClr val="EE7502"/>
              </a:solidFill>
              <a:latin typeface="Sketch Block Bold" panose="02000000000000000000" pitchFamily="50" charset="0"/>
            </a:endParaRPr>
          </a:p>
          <a:p>
            <a:pPr lvl="0">
              <a:defRPr sz="1800">
                <a:solidFill>
                  <a:srgbClr val="000000"/>
                </a:solidFill>
              </a:defRPr>
            </a:pPr>
            <a:r>
              <a:rPr lang="nb-NO" sz="7500" dirty="0">
                <a:solidFill>
                  <a:srgbClr val="0E030A"/>
                </a:solidFill>
                <a:latin typeface="Sketch Block Bold" panose="02000000000000000000" pitchFamily="50" charset="0"/>
              </a:rPr>
              <a:t>Psykologi</a:t>
            </a:r>
            <a:endParaRPr sz="7500" dirty="0">
              <a:solidFill>
                <a:srgbClr val="0E030A"/>
              </a:solidFill>
              <a:latin typeface="Sketch Block Bold" panose="02000000000000000000" pitchFamily="50" charset="0"/>
            </a:endParaRPr>
          </a:p>
          <a:p>
            <a:pPr lvl="0">
              <a:defRPr sz="1800">
                <a:solidFill>
                  <a:srgbClr val="000000"/>
                </a:solidFill>
              </a:defRPr>
            </a:pPr>
            <a:r>
              <a:rPr sz="7500" dirty="0">
                <a:solidFill>
                  <a:srgbClr val="0E030A"/>
                </a:solidFill>
                <a:latin typeface="Sketch Block Bold" panose="02000000000000000000" pitchFamily="50" charset="0"/>
              </a:rPr>
              <a:t>So</a:t>
            </a:r>
            <a:r>
              <a:rPr lang="nb-NO" sz="7500" dirty="0">
                <a:solidFill>
                  <a:srgbClr val="0E030A"/>
                </a:solidFill>
                <a:latin typeface="Sketch Block Bold" panose="02000000000000000000" pitchFamily="50" charset="0"/>
              </a:rPr>
              <a:t>s</a:t>
            </a:r>
            <a:r>
              <a:rPr sz="7500" dirty="0" err="1">
                <a:solidFill>
                  <a:srgbClr val="0E030A"/>
                </a:solidFill>
                <a:latin typeface="Sketch Block Bold" panose="02000000000000000000" pitchFamily="50" charset="0"/>
              </a:rPr>
              <a:t>iolog</a:t>
            </a:r>
            <a:r>
              <a:rPr lang="nb-NO" sz="7500" dirty="0">
                <a:solidFill>
                  <a:srgbClr val="0E030A"/>
                </a:solidFill>
                <a:latin typeface="Sketch Block Bold" panose="02000000000000000000" pitchFamily="50" charset="0"/>
              </a:rPr>
              <a:t>i</a:t>
            </a:r>
            <a:endParaRPr sz="7500" dirty="0">
              <a:solidFill>
                <a:srgbClr val="0E030A"/>
              </a:solidFill>
              <a:latin typeface="Sketch Block Bold" panose="02000000000000000000" pitchFamily="50" charset="0"/>
            </a:endParaRPr>
          </a:p>
          <a:p>
            <a:pPr lvl="0">
              <a:defRPr sz="1800">
                <a:solidFill>
                  <a:srgbClr val="000000"/>
                </a:solidFill>
              </a:defRPr>
            </a:pPr>
            <a:r>
              <a:rPr sz="7500" dirty="0">
                <a:solidFill>
                  <a:srgbClr val="0E030A"/>
                </a:solidFill>
                <a:latin typeface="Sketch Block Bold" panose="02000000000000000000" pitchFamily="50" charset="0"/>
              </a:rPr>
              <a:t>Ne</a:t>
            </a:r>
            <a:r>
              <a:rPr lang="nb-NO" sz="7500" dirty="0" err="1">
                <a:solidFill>
                  <a:srgbClr val="0E030A"/>
                </a:solidFill>
                <a:latin typeface="Sketch Block Bold" panose="02000000000000000000" pitchFamily="50" charset="0"/>
              </a:rPr>
              <a:t>vrologi</a:t>
            </a:r>
            <a:br>
              <a:rPr sz="7500" dirty="0">
                <a:solidFill>
                  <a:srgbClr val="0E030A"/>
                </a:solidFill>
                <a:latin typeface="Sketch Block Bold" panose="02000000000000000000" pitchFamily="50" charset="0"/>
              </a:rPr>
            </a:br>
            <a:r>
              <a:rPr lang="nb-NO" sz="7500" dirty="0">
                <a:solidFill>
                  <a:srgbClr val="0E030A"/>
                </a:solidFill>
                <a:latin typeface="Sketch Block Bold" panose="02000000000000000000" pitchFamily="50" charset="0"/>
              </a:rPr>
              <a:t>Ledelse</a:t>
            </a:r>
            <a:endParaRPr sz="75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0460737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651205" y="4167"/>
            <a:ext cx="11702390" cy="8483138"/>
          </a:xfrm>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Tid</a:t>
            </a:r>
            <a:endParaRPr sz="10000" dirty="0">
              <a:solidFill>
                <a:srgbClr val="0E030A"/>
              </a:solidFill>
              <a:latin typeface="Sketch Block Bold" panose="02000000000000000000" pitchFamily="50" charset="0"/>
            </a:endParaRPr>
          </a:p>
          <a:p>
            <a:pPr lvl="0">
              <a:defRPr sz="1800">
                <a:solidFill>
                  <a:srgbClr val="000000"/>
                </a:solidFill>
              </a:defRPr>
            </a:pPr>
            <a:r>
              <a:rPr lang="nb-NO" sz="10000" dirty="0">
                <a:solidFill>
                  <a:srgbClr val="0E030A"/>
                </a:solidFill>
                <a:latin typeface="Sketch Block Bold" panose="02000000000000000000" pitchFamily="50" charset="0"/>
              </a:rPr>
              <a:t>Helse</a:t>
            </a:r>
            <a:r>
              <a:rPr sz="10000" dirty="0">
                <a:solidFill>
                  <a:srgbClr val="0E030A"/>
                </a:solidFill>
                <a:latin typeface="Sketch Block Bold" panose="02000000000000000000" pitchFamily="50" charset="0"/>
              </a:rPr>
              <a:t> </a:t>
            </a:r>
          </a:p>
          <a:p>
            <a:pPr lvl="0">
              <a:defRPr sz="1800">
                <a:solidFill>
                  <a:srgbClr val="000000"/>
                </a:solidFill>
              </a:defRPr>
            </a:pPr>
            <a:r>
              <a:rPr lang="nb-NO" sz="10000" dirty="0">
                <a:latin typeface="Sketch Block Bold" panose="02000000000000000000" pitchFamily="50" charset="0"/>
              </a:rPr>
              <a:t>Livet</a:t>
            </a:r>
            <a:endParaRPr sz="10000" dirty="0">
              <a:latin typeface="Sketch Block Bold" panose="02000000000000000000" pitchFamily="50" charset="0"/>
            </a:endParaRPr>
          </a:p>
          <a:p>
            <a:pPr lvl="0">
              <a:defRPr sz="1800">
                <a:solidFill>
                  <a:srgbClr val="000000"/>
                </a:solidFill>
              </a:defRPr>
            </a:pPr>
            <a:r>
              <a:rPr lang="nb-NO" sz="10000" dirty="0">
                <a:latin typeface="Sketch Block Bold" panose="02000000000000000000" pitchFamily="50" charset="0"/>
              </a:rPr>
              <a:t>Suksess</a:t>
            </a:r>
            <a:endParaRPr sz="10000" dirty="0">
              <a:latin typeface="Sketch Block Bold" panose="02000000000000000000" pitchFamily="50" charset="0"/>
            </a:endParaRPr>
          </a:p>
        </p:txBody>
      </p:sp>
    </p:spTree>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p:cNvSpPr>
          <p:nvPr>
            <p:ph type="body" idx="1"/>
          </p:nvPr>
        </p:nvSpPr>
        <p:spPr>
          <a:xfrm>
            <a:off x="640278" y="-467116"/>
            <a:ext cx="11686922" cy="9081141"/>
          </a:xfrm>
          <a:prstGeom prst="rect">
            <a:avLst/>
          </a:prstGeom>
        </p:spPr>
        <p:txBody>
          <a:bodyPr/>
          <a:lstStyle/>
          <a:p>
            <a:pPr lvl="0">
              <a:defRPr sz="1800">
                <a:uFillTx/>
              </a:defRPr>
            </a:pPr>
            <a:r>
              <a:rPr sz="3200" dirty="0">
                <a:uFill>
                  <a:solidFill/>
                </a:uFill>
                <a:latin typeface="Sketch Block Bold" panose="02000000000000000000" pitchFamily="50" charset="0"/>
              </a:rPr>
              <a:t>Articles</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The relationship between job satisfaction and health: a meta-analysis</a:t>
            </a: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E. B. </a:t>
            </a:r>
            <a:r>
              <a:rPr sz="2800" dirty="0" err="1">
                <a:uFill>
                  <a:solidFill/>
                </a:uFill>
                <a:latin typeface="Sketch Block Bold" panose="02000000000000000000" pitchFamily="50" charset="0"/>
                <a:ea typeface="+mn-ea"/>
                <a:cs typeface="+mn-cs"/>
                <a:sym typeface="Helvetica Light"/>
              </a:rPr>
              <a:t>Faragher</a:t>
            </a:r>
            <a:r>
              <a:rPr sz="2800" dirty="0">
                <a:uFill>
                  <a:solidFill/>
                </a:uFill>
                <a:latin typeface="Sketch Block Bold" panose="02000000000000000000" pitchFamily="50" charset="0"/>
                <a:ea typeface="+mn-ea"/>
                <a:cs typeface="+mn-cs"/>
                <a:sym typeface="Helvetica Light"/>
              </a:rPr>
              <a:t>, M. Cass &amp; C. L. Cooper</a:t>
            </a: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a:t>
            </a:r>
            <a:r>
              <a:rPr sz="2800" dirty="0" err="1">
                <a:uFill>
                  <a:solidFill/>
                </a:uFill>
                <a:latin typeface="Sketch Block Bold" panose="02000000000000000000" pitchFamily="50" charset="0"/>
                <a:ea typeface="+mn-ea"/>
                <a:cs typeface="+mn-cs"/>
                <a:sym typeface="Helvetica Light"/>
              </a:rPr>
              <a:t>Occup</a:t>
            </a:r>
            <a:r>
              <a:rPr sz="2800" dirty="0">
                <a:uFill>
                  <a:solidFill/>
                </a:uFill>
                <a:latin typeface="Sketch Block Bold" panose="02000000000000000000" pitchFamily="50" charset="0"/>
                <a:ea typeface="+mn-ea"/>
                <a:cs typeface="+mn-cs"/>
                <a:sym typeface="Helvetica Light"/>
              </a:rPr>
              <a:t>. Environ. Med. 2005;62;105-112, doi:10.1136/oem.2002.006734)</a:t>
            </a:r>
          </a:p>
          <a:p>
            <a:pPr lvl="0">
              <a:spcBef>
                <a:spcPts val="500"/>
              </a:spcBef>
              <a:buFont typeface="Arial"/>
              <a:defRPr sz="1800">
                <a:uFillTx/>
              </a:defRPr>
            </a:pPr>
            <a:endParaRPr sz="2800" dirty="0">
              <a:uFill>
                <a:solidFill/>
              </a:uFill>
              <a:latin typeface="Sketch Block Bold" panose="02000000000000000000" pitchFamily="50" charset="0"/>
              <a:ea typeface="+mn-ea"/>
              <a:cs typeface="+mn-cs"/>
              <a:sym typeface="Helvetica Light"/>
            </a:endParaRP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A meta-analysis of the relationships between individual job satisfaction and individual performance</a:t>
            </a: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M. M.  Petty, Gail W. McGee &amp; Jerry W. </a:t>
            </a:r>
            <a:r>
              <a:rPr sz="2800" dirty="0" err="1">
                <a:uFill>
                  <a:solidFill/>
                </a:uFill>
                <a:latin typeface="Sketch Block Bold" panose="02000000000000000000" pitchFamily="50" charset="0"/>
                <a:ea typeface="+mn-ea"/>
                <a:cs typeface="+mn-cs"/>
                <a:sym typeface="Helvetica Light"/>
              </a:rPr>
              <a:t>Cavender</a:t>
            </a:r>
            <a:endParaRPr sz="2800" dirty="0">
              <a:uFill>
                <a:solidFill/>
              </a:uFill>
              <a:latin typeface="Sketch Block Bold" panose="02000000000000000000" pitchFamily="50" charset="0"/>
              <a:ea typeface="+mn-ea"/>
              <a:cs typeface="+mn-cs"/>
              <a:sym typeface="Helvetica Light"/>
            </a:endParaRPr>
          </a:p>
          <a:p>
            <a:pPr lvl="0">
              <a:spcBef>
                <a:spcPts val="500"/>
              </a:spcBef>
              <a:buFont typeface="Arial"/>
              <a:defRPr sz="1800">
                <a:uFillTx/>
              </a:defRPr>
            </a:pPr>
            <a:r>
              <a:rPr sz="2800" dirty="0">
                <a:uFill>
                  <a:solidFill/>
                </a:uFill>
                <a:latin typeface="Sketch Block Bold" panose="02000000000000000000" pitchFamily="50" charset="0"/>
                <a:ea typeface="+mn-ea"/>
                <a:cs typeface="+mn-cs"/>
                <a:sym typeface="Helvetica Light"/>
              </a:rPr>
              <a:t>(Academy of Management Review, 1984, Vol. 9, No. 4)</a:t>
            </a:r>
          </a:p>
          <a:p>
            <a:pPr lvl="0">
              <a:spcBef>
                <a:spcPts val="500"/>
              </a:spcBef>
              <a:buFont typeface="Trebuchet MS"/>
              <a:defRPr sz="1800">
                <a:uFillTx/>
              </a:defRPr>
            </a:pPr>
            <a:endParaRPr sz="2800" dirty="0">
              <a:uFill>
                <a:solidFill/>
              </a:uFill>
              <a:latin typeface="Sketch Block Bold" panose="02000000000000000000" pitchFamily="50" charset="0"/>
              <a:ea typeface="+mn-ea"/>
              <a:cs typeface="+mn-cs"/>
              <a:sym typeface="Helvetica Light"/>
            </a:endParaRP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A meta-analytic examination of the relationship between job satisfaction and subjective well-being</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Nathan A. Bowling, Kevin J. </a:t>
            </a:r>
            <a:r>
              <a:rPr sz="2800" dirty="0" err="1">
                <a:uFill>
                  <a:solidFill/>
                </a:uFill>
                <a:latin typeface="Sketch Block Bold" panose="02000000000000000000" pitchFamily="50" charset="0"/>
                <a:ea typeface="+mn-ea"/>
                <a:cs typeface="+mn-cs"/>
                <a:sym typeface="Helvetica Light"/>
              </a:rPr>
              <a:t>Eschleman</a:t>
            </a:r>
            <a:r>
              <a:rPr sz="2800" dirty="0">
                <a:uFill>
                  <a:solidFill/>
                </a:uFill>
                <a:latin typeface="Sketch Block Bold" panose="02000000000000000000" pitchFamily="50" charset="0"/>
                <a:ea typeface="+mn-ea"/>
                <a:cs typeface="+mn-cs"/>
                <a:sym typeface="Helvetica Light"/>
              </a:rPr>
              <a:t> &amp; </a:t>
            </a:r>
            <a:r>
              <a:rPr sz="2800" dirty="0" err="1">
                <a:uFill>
                  <a:solidFill/>
                </a:uFill>
                <a:latin typeface="Sketch Block Bold" panose="02000000000000000000" pitchFamily="50" charset="0"/>
                <a:ea typeface="+mn-ea"/>
                <a:cs typeface="+mn-cs"/>
                <a:sym typeface="Helvetica Light"/>
              </a:rPr>
              <a:t>Qiang</a:t>
            </a:r>
            <a:r>
              <a:rPr sz="2800" dirty="0">
                <a:uFill>
                  <a:solidFill/>
                </a:uFill>
                <a:latin typeface="Sketch Block Bold" panose="02000000000000000000" pitchFamily="50" charset="0"/>
                <a:ea typeface="+mn-ea"/>
                <a:cs typeface="+mn-cs"/>
                <a:sym typeface="Helvetica Light"/>
              </a:rPr>
              <a:t> Wang</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(Journal of Occupational and Organizational Psychology </a:t>
            </a:r>
          </a:p>
          <a:p>
            <a:pPr lvl="0">
              <a:spcBef>
                <a:spcPts val="500"/>
              </a:spcBef>
              <a:buFont typeface="Trebuchet MS"/>
              <a:defRPr sz="1800">
                <a:uFillTx/>
              </a:defRPr>
            </a:pPr>
            <a:r>
              <a:rPr sz="2800" dirty="0">
                <a:uFill>
                  <a:solidFill/>
                </a:uFill>
                <a:latin typeface="Sketch Block Bold" panose="02000000000000000000" pitchFamily="50" charset="0"/>
                <a:ea typeface="+mn-ea"/>
                <a:cs typeface="+mn-cs"/>
                <a:sym typeface="Helvetica Light"/>
              </a:rPr>
              <a:t>- Volume 83, Issue 4, pages 915–934, December 2010)</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p:cNvSpPr>
          <p:nvPr>
            <p:ph type="body" idx="1"/>
          </p:nvPr>
        </p:nvSpPr>
        <p:spPr>
          <a:xfrm>
            <a:off x="453665" y="243521"/>
            <a:ext cx="12142661" cy="8903009"/>
          </a:xfrm>
          <a:prstGeom prst="rect">
            <a:avLst/>
          </a:prstGeom>
        </p:spPr>
        <p:txBody>
          <a:bodyPr/>
          <a:lstStyle/>
          <a:p>
            <a:pPr lvl="0" algn="ctr">
              <a:lnSpc>
                <a:spcPct val="50000"/>
              </a:lnSpc>
              <a:buClr>
                <a:srgbClr val="000000"/>
              </a:buClr>
              <a:defRPr sz="1800">
                <a:uFillTx/>
              </a:defRPr>
            </a:pPr>
            <a:r>
              <a:rPr lang="nb-NO" sz="4500" dirty="0">
                <a:solidFill>
                  <a:srgbClr val="0E030A"/>
                </a:solidFill>
                <a:uFill>
                  <a:solidFill/>
                </a:uFill>
                <a:latin typeface="Sketch Block Bold" panose="02000000000000000000" pitchFamily="50" charset="0"/>
                <a:ea typeface="+mn-ea"/>
                <a:cs typeface="+mn-cs"/>
                <a:sym typeface="Helvetica Light"/>
              </a:rPr>
              <a:t>Arbeidsglede gjør deg </a:t>
            </a:r>
            <a:r>
              <a:rPr lang="nb-NO" sz="4500" dirty="0">
                <a:solidFill>
                  <a:srgbClr val="EE7501"/>
                </a:solidFill>
                <a:uFill>
                  <a:solidFill/>
                </a:uFill>
                <a:latin typeface="Sketch Block Bold" panose="02000000000000000000" pitchFamily="50" charset="0"/>
                <a:ea typeface="+mn-ea"/>
                <a:cs typeface="+mn-cs"/>
                <a:sym typeface="Helvetica Light"/>
              </a:rPr>
              <a:t>mer suksessfull</a:t>
            </a:r>
            <a:r>
              <a:rPr sz="4500" dirty="0">
                <a:solidFill>
                  <a:srgbClr val="0E030A"/>
                </a:solidFill>
                <a:uFill>
                  <a:solidFill/>
                </a:uFill>
                <a:latin typeface="Sketch Block Bold" panose="02000000000000000000" pitchFamily="50" charset="0"/>
                <a:ea typeface="+mn-ea"/>
                <a:cs typeface="+mn-cs"/>
                <a:sym typeface="Helvetica Light"/>
              </a:rPr>
              <a:t> </a:t>
            </a:r>
          </a:p>
          <a:p>
            <a:pPr lvl="0" algn="ctr">
              <a:lnSpc>
                <a:spcPct val="30000"/>
              </a:lnSpc>
              <a:spcBef>
                <a:spcPts val="1100"/>
              </a:spcBef>
              <a:buClr>
                <a:srgbClr val="000000"/>
              </a:buClr>
              <a:defRPr sz="1800">
                <a:uFillTx/>
              </a:defRPr>
            </a:pPr>
            <a:endParaRPr sz="45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produktiv</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kreativ</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hjelpsom</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I stand til å gi bedre service</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fokusert på kvalitet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Bedre</a:t>
            </a:r>
            <a:r>
              <a:rPr sz="3000" dirty="0">
                <a:solidFill>
                  <a:srgbClr val="0E030A"/>
                </a:solidFill>
                <a:uFill>
                  <a:solidFill/>
                </a:uFill>
                <a:latin typeface="Sketch Block Bold" panose="02000000000000000000" pitchFamily="50" charset="0"/>
                <a:ea typeface="+mn-ea"/>
                <a:cs typeface="+mn-cs"/>
                <a:sym typeface="Helvetica Light"/>
              </a:rPr>
              <a:t> team-players</a:t>
            </a: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åpen</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sympatisk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empatisk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motstandsdyktig</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salg</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optimistisk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motivert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engasjert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Mer energi/energisk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Lære fortere</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a:solidFill>
                  <a:srgbClr val="0E030A"/>
                </a:solidFill>
                <a:uFill>
                  <a:solidFill/>
                </a:uFill>
                <a:latin typeface="Sketch Block Bold" panose="02000000000000000000" pitchFamily="50" charset="0"/>
                <a:ea typeface="+mn-ea"/>
                <a:cs typeface="+mn-cs"/>
                <a:sym typeface="Helvetica Light"/>
              </a:rPr>
              <a:t>Bedre leder</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70000"/>
              </a:lnSpc>
              <a:buClr>
                <a:srgbClr val="000000"/>
              </a:buClr>
              <a:defRPr sz="1800">
                <a:uFillTx/>
              </a:defRPr>
            </a:pPr>
            <a:endParaRPr sz="3500" dirty="0">
              <a:solidFill>
                <a:srgbClr val="0E030A"/>
              </a:solidFill>
              <a:uFill>
                <a:solidFill/>
              </a:uFill>
              <a:latin typeface="+mn-lt"/>
              <a:ea typeface="+mn-ea"/>
              <a:cs typeface="+mn-cs"/>
              <a:sym typeface="Helvetica Light"/>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pping Flight Attendant from Southwest Airli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1093" y="615820"/>
            <a:ext cx="11445553" cy="8584164"/>
          </a:xfrm>
          <a:prstGeom prst="rect">
            <a:avLst/>
          </a:prstGeom>
        </p:spPr>
      </p:pic>
    </p:spTree>
    <p:extLst>
      <p:ext uri="{BB962C8B-B14F-4D97-AF65-F5344CB8AC3E}">
        <p14:creationId xmlns:p14="http://schemas.microsoft.com/office/powerpoint/2010/main" val="21617350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p:cNvSpPr>
          <p:nvPr>
            <p:ph type="body" idx="1"/>
          </p:nvPr>
        </p:nvSpPr>
        <p:spPr>
          <a:xfrm>
            <a:off x="653823" y="573691"/>
            <a:ext cx="11686922" cy="838201"/>
          </a:xfrm>
          <a:prstGeom prst="rect">
            <a:avLst/>
          </a:prstGeom>
        </p:spPr>
        <p:txBody>
          <a:bodyPr/>
          <a:lstStyle>
            <a:lvl1pPr algn="ctr">
              <a:spcBef>
                <a:spcPts val="0"/>
              </a:spcBef>
              <a:defRPr sz="5500"/>
            </a:lvl1pPr>
          </a:lstStyle>
          <a:p>
            <a:pPr lvl="0">
              <a:defRPr sz="1800">
                <a:uFillTx/>
              </a:defRPr>
            </a:pPr>
            <a:r>
              <a:rPr lang="nb-NO" sz="5500" dirty="0">
                <a:uFill>
                  <a:solidFill/>
                </a:uFill>
                <a:latin typeface="Sketch Block Bold" panose="02000000000000000000" pitchFamily="50" charset="0"/>
              </a:rPr>
              <a:t>Glade medarbeidere</a:t>
            </a:r>
            <a:endParaRPr sz="5500" dirty="0">
              <a:uFill>
                <a:solidFill/>
              </a:uFill>
              <a:latin typeface="Sketch Block Bold" panose="02000000000000000000" pitchFamily="50" charset="0"/>
            </a:endParaRPr>
          </a:p>
        </p:txBody>
      </p:sp>
      <p:sp>
        <p:nvSpPr>
          <p:cNvPr id="518" name="Shape 518"/>
          <p:cNvSpPr/>
          <p:nvPr/>
        </p:nvSpPr>
        <p:spPr>
          <a:xfrm rot="5400000">
            <a:off x="6091523" y="1278219"/>
            <a:ext cx="838201" cy="985840"/>
          </a:xfrm>
          <a:prstGeom prst="rightArrow">
            <a:avLst>
              <a:gd name="adj1" fmla="val 36521"/>
              <a:gd name="adj2" fmla="val 55897"/>
            </a:avLst>
          </a:prstGeom>
          <a:blipFill>
            <a:blip r:embed="rId3"/>
          </a:blipFill>
          <a:ln w="12700">
            <a:miter lim="400000"/>
          </a:ln>
        </p:spPr>
        <p:txBody>
          <a:bodyPr lIns="0" tIns="0" rIns="0" bIns="0" anchor="ctr"/>
          <a:lstStyle/>
          <a:p>
            <a:pPr lvl="0" algn="r">
              <a:defRPr>
                <a:solidFill>
                  <a:srgbClr val="EE7501"/>
                </a:solidFill>
                <a:latin typeface="+mn-lt"/>
                <a:ea typeface="+mn-ea"/>
                <a:cs typeface="+mn-cs"/>
                <a:sym typeface="Helvetica Light"/>
              </a:defRPr>
            </a:pPr>
            <a:endParaRPr/>
          </a:p>
        </p:txBody>
      </p:sp>
      <p:sp>
        <p:nvSpPr>
          <p:cNvPr id="519" name="Shape 519"/>
          <p:cNvSpPr/>
          <p:nvPr/>
        </p:nvSpPr>
        <p:spPr>
          <a:xfrm>
            <a:off x="656381" y="3807373"/>
            <a:ext cx="11686922" cy="838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defTabSz="449262">
              <a:lnSpc>
                <a:spcPct val="93000"/>
              </a:lnSpc>
              <a:buFont typeface="Times New Roman"/>
              <a:defRPr sz="5500">
                <a:uFill>
                  <a:solidFill/>
                </a:uFill>
                <a:latin typeface="+mn-lt"/>
                <a:ea typeface="+mn-ea"/>
                <a:cs typeface="+mn-cs"/>
                <a:sym typeface="Helvetica Light"/>
              </a:defRPr>
            </a:lvl1pPr>
          </a:lstStyle>
          <a:p>
            <a:pPr lvl="0">
              <a:defRPr sz="1800">
                <a:uFillTx/>
              </a:defRPr>
            </a:pPr>
            <a:r>
              <a:rPr lang="nb-NO" sz="5500" dirty="0">
                <a:uFill>
                  <a:solidFill/>
                </a:uFill>
                <a:latin typeface="Sketch Block Bold" panose="02000000000000000000" pitchFamily="50" charset="0"/>
              </a:rPr>
              <a:t>Glade kunder</a:t>
            </a:r>
            <a:endParaRPr sz="5500" dirty="0">
              <a:uFill>
                <a:solidFill/>
              </a:uFill>
              <a:latin typeface="Sketch Block Bold" panose="02000000000000000000" pitchFamily="50" charset="0"/>
            </a:endParaRPr>
          </a:p>
        </p:txBody>
      </p:sp>
      <p:sp>
        <p:nvSpPr>
          <p:cNvPr id="520" name="Shape 520"/>
          <p:cNvSpPr/>
          <p:nvPr/>
        </p:nvSpPr>
        <p:spPr>
          <a:xfrm>
            <a:off x="657660" y="5386642"/>
            <a:ext cx="11686922" cy="838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defTabSz="449262">
              <a:lnSpc>
                <a:spcPct val="93000"/>
              </a:lnSpc>
              <a:buFont typeface="Times New Roman"/>
              <a:defRPr sz="5500">
                <a:uFill>
                  <a:solidFill/>
                </a:uFill>
                <a:latin typeface="+mn-lt"/>
                <a:ea typeface="+mn-ea"/>
                <a:cs typeface="+mn-cs"/>
                <a:sym typeface="Helvetica Light"/>
              </a:defRPr>
            </a:lvl1pPr>
          </a:lstStyle>
          <a:p>
            <a:pPr lvl="0">
              <a:defRPr sz="1800">
                <a:uFillTx/>
              </a:defRPr>
            </a:pPr>
            <a:r>
              <a:rPr lang="nb-NO" sz="5500" dirty="0">
                <a:uFill>
                  <a:solidFill/>
                </a:uFill>
                <a:latin typeface="Sketch Block Bold" panose="02000000000000000000" pitchFamily="50" charset="0"/>
              </a:rPr>
              <a:t>Lojale kunder</a:t>
            </a:r>
            <a:endParaRPr sz="5500" dirty="0">
              <a:uFill>
                <a:solidFill/>
              </a:uFill>
              <a:latin typeface="Sketch Block Bold" panose="02000000000000000000" pitchFamily="50" charset="0"/>
            </a:endParaRPr>
          </a:p>
        </p:txBody>
      </p:sp>
      <p:sp>
        <p:nvSpPr>
          <p:cNvPr id="521" name="Shape 521"/>
          <p:cNvSpPr/>
          <p:nvPr/>
        </p:nvSpPr>
        <p:spPr>
          <a:xfrm>
            <a:off x="658939" y="7003233"/>
            <a:ext cx="11686922" cy="8805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defTabSz="449262">
              <a:lnSpc>
                <a:spcPct val="93000"/>
              </a:lnSpc>
              <a:buFont typeface="Times New Roman"/>
              <a:defRPr sz="5500">
                <a:uFill>
                  <a:solidFill/>
                </a:uFill>
                <a:latin typeface="+mn-lt"/>
                <a:ea typeface="+mn-ea"/>
                <a:cs typeface="+mn-cs"/>
                <a:sym typeface="Helvetica Light"/>
              </a:defRPr>
            </a:lvl1pPr>
          </a:lstStyle>
          <a:p>
            <a:pPr lvl="0">
              <a:defRPr sz="1800">
                <a:uFillTx/>
              </a:defRPr>
            </a:pPr>
            <a:r>
              <a:rPr lang="nb-NO" sz="5500" dirty="0">
                <a:uFill>
                  <a:solidFill/>
                </a:uFill>
                <a:latin typeface="Sketch Block Bold" panose="02000000000000000000" pitchFamily="50" charset="0"/>
              </a:rPr>
              <a:t>Overskudd &amp; vekst</a:t>
            </a:r>
            <a:endParaRPr sz="5500" dirty="0">
              <a:uFill>
                <a:solidFill/>
              </a:uFill>
              <a:latin typeface="Sketch Block Bold" panose="02000000000000000000" pitchFamily="50" charset="0"/>
            </a:endParaRPr>
          </a:p>
        </p:txBody>
      </p:sp>
      <p:sp>
        <p:nvSpPr>
          <p:cNvPr id="522" name="Shape 522"/>
          <p:cNvSpPr/>
          <p:nvPr/>
        </p:nvSpPr>
        <p:spPr>
          <a:xfrm>
            <a:off x="655102" y="2190782"/>
            <a:ext cx="11686922" cy="838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defTabSz="449262">
              <a:lnSpc>
                <a:spcPct val="93000"/>
              </a:lnSpc>
              <a:buFont typeface="Times New Roman"/>
              <a:defRPr sz="5500">
                <a:uFill>
                  <a:solidFill/>
                </a:uFill>
                <a:latin typeface="+mn-lt"/>
                <a:ea typeface="+mn-ea"/>
                <a:cs typeface="+mn-cs"/>
                <a:sym typeface="Helvetica Light"/>
              </a:defRPr>
            </a:lvl1pPr>
          </a:lstStyle>
          <a:p>
            <a:pPr lvl="0">
              <a:defRPr sz="1800">
                <a:uFillTx/>
              </a:defRPr>
            </a:pPr>
            <a:r>
              <a:rPr lang="nb-NO" sz="5500" dirty="0">
                <a:uFill>
                  <a:solidFill/>
                </a:uFill>
                <a:latin typeface="Sketch Block Bold" panose="02000000000000000000" pitchFamily="50" charset="0"/>
              </a:rPr>
              <a:t>Fantastisk service</a:t>
            </a:r>
            <a:endParaRPr sz="5500" dirty="0">
              <a:uFill>
                <a:solidFill/>
              </a:uFill>
              <a:latin typeface="Sketch Block Bold" panose="02000000000000000000" pitchFamily="50" charset="0"/>
            </a:endParaRPr>
          </a:p>
        </p:txBody>
      </p:sp>
      <p:sp>
        <p:nvSpPr>
          <p:cNvPr id="523" name="Shape 523"/>
          <p:cNvSpPr/>
          <p:nvPr/>
        </p:nvSpPr>
        <p:spPr>
          <a:xfrm>
            <a:off x="2665821" y="7751341"/>
            <a:ext cx="7689606" cy="135934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ctr" defTabSz="589638">
              <a:lnSpc>
                <a:spcPts val="5300"/>
              </a:lnSpc>
              <a:spcBef>
                <a:spcPts val="2000"/>
              </a:spcBef>
              <a:defRPr sz="1800"/>
            </a:pPr>
            <a:r>
              <a:rPr sz="2200" i="1" dirty="0">
                <a:latin typeface="+mn-lt"/>
                <a:ea typeface="+mn-ea"/>
                <a:cs typeface="+mn-cs"/>
                <a:sym typeface="Helvetica Light"/>
              </a:rPr>
              <a:t>Source: The Service Profit Chain</a:t>
            </a:r>
            <a:br>
              <a:rPr sz="2200" i="1" dirty="0">
                <a:latin typeface="+mn-lt"/>
                <a:ea typeface="+mn-ea"/>
                <a:cs typeface="+mn-cs"/>
                <a:sym typeface="Helvetica Light"/>
              </a:rPr>
            </a:br>
            <a:r>
              <a:rPr sz="2200" i="1" dirty="0">
                <a:latin typeface="+mn-lt"/>
                <a:ea typeface="+mn-ea"/>
                <a:cs typeface="+mn-cs"/>
                <a:sym typeface="Helvetica Light"/>
              </a:rPr>
              <a:t>James L. </a:t>
            </a:r>
            <a:r>
              <a:rPr sz="2200" i="1" dirty="0" err="1">
                <a:latin typeface="+mn-lt"/>
                <a:ea typeface="+mn-ea"/>
                <a:cs typeface="+mn-cs"/>
                <a:sym typeface="Helvetica Light"/>
              </a:rPr>
              <a:t>Heskett</a:t>
            </a:r>
            <a:r>
              <a:rPr sz="2200" i="1" dirty="0">
                <a:latin typeface="+mn-lt"/>
                <a:ea typeface="+mn-ea"/>
                <a:cs typeface="+mn-cs"/>
                <a:sym typeface="Helvetica Light"/>
              </a:rPr>
              <a:t>, W. Earl </a:t>
            </a:r>
            <a:r>
              <a:rPr sz="2200" i="1" dirty="0" err="1">
                <a:latin typeface="+mn-lt"/>
                <a:ea typeface="+mn-ea"/>
                <a:cs typeface="+mn-cs"/>
                <a:sym typeface="Helvetica Light"/>
              </a:rPr>
              <a:t>Sasser</a:t>
            </a:r>
            <a:r>
              <a:rPr sz="2200" i="1" dirty="0">
                <a:latin typeface="+mn-lt"/>
                <a:ea typeface="+mn-ea"/>
                <a:cs typeface="+mn-cs"/>
                <a:sym typeface="Helvetica Light"/>
              </a:rPr>
              <a:t>, Jr Leonard A. </a:t>
            </a:r>
            <a:r>
              <a:rPr sz="2200" i="1" dirty="0" err="1">
                <a:latin typeface="+mn-lt"/>
                <a:ea typeface="+mn-ea"/>
                <a:cs typeface="+mn-cs"/>
                <a:sym typeface="Helvetica Light"/>
              </a:rPr>
              <a:t>Schleisinger</a:t>
            </a:r>
            <a:endParaRPr sz="2200" i="1" dirty="0">
              <a:latin typeface="+mn-lt"/>
              <a:ea typeface="+mn-ea"/>
              <a:cs typeface="+mn-cs"/>
              <a:sym typeface="Helvetica Light"/>
            </a:endParaRPr>
          </a:p>
        </p:txBody>
      </p:sp>
      <p:sp>
        <p:nvSpPr>
          <p:cNvPr id="524" name="Shape 524"/>
          <p:cNvSpPr/>
          <p:nvPr/>
        </p:nvSpPr>
        <p:spPr>
          <a:xfrm rot="5400000">
            <a:off x="6083300" y="2928340"/>
            <a:ext cx="838200" cy="985839"/>
          </a:xfrm>
          <a:prstGeom prst="rightArrow">
            <a:avLst>
              <a:gd name="adj1" fmla="val 36521"/>
              <a:gd name="adj2" fmla="val 55897"/>
            </a:avLst>
          </a:prstGeom>
          <a:blipFill>
            <a:blip r:embed="rId3"/>
          </a:blipFill>
          <a:ln w="12700">
            <a:miter lim="400000"/>
          </a:ln>
        </p:spPr>
        <p:txBody>
          <a:bodyPr lIns="0" tIns="0" rIns="0" bIns="0" anchor="ctr"/>
          <a:lstStyle/>
          <a:p>
            <a:pPr lvl="0" algn="r">
              <a:defRPr>
                <a:solidFill>
                  <a:srgbClr val="EE7501"/>
                </a:solidFill>
                <a:latin typeface="+mn-lt"/>
                <a:ea typeface="+mn-ea"/>
                <a:cs typeface="+mn-cs"/>
                <a:sym typeface="Helvetica Light"/>
              </a:defRPr>
            </a:pPr>
            <a:endParaRPr/>
          </a:p>
        </p:txBody>
      </p:sp>
      <p:sp>
        <p:nvSpPr>
          <p:cNvPr id="525" name="Shape 525"/>
          <p:cNvSpPr/>
          <p:nvPr/>
        </p:nvSpPr>
        <p:spPr>
          <a:xfrm rot="5400000">
            <a:off x="6091523" y="4479972"/>
            <a:ext cx="838201" cy="985839"/>
          </a:xfrm>
          <a:prstGeom prst="rightArrow">
            <a:avLst>
              <a:gd name="adj1" fmla="val 36521"/>
              <a:gd name="adj2" fmla="val 55897"/>
            </a:avLst>
          </a:prstGeom>
          <a:blipFill>
            <a:blip r:embed="rId3"/>
          </a:blipFill>
          <a:ln w="12700">
            <a:miter lim="400000"/>
          </a:ln>
        </p:spPr>
        <p:txBody>
          <a:bodyPr lIns="0" tIns="0" rIns="0" bIns="0" anchor="ctr"/>
          <a:lstStyle/>
          <a:p>
            <a:pPr lvl="0" algn="r">
              <a:defRPr>
                <a:solidFill>
                  <a:srgbClr val="EE7501"/>
                </a:solidFill>
                <a:latin typeface="+mn-lt"/>
                <a:ea typeface="+mn-ea"/>
                <a:cs typeface="+mn-cs"/>
                <a:sym typeface="Helvetica Light"/>
              </a:defRPr>
            </a:pPr>
            <a:endParaRPr/>
          </a:p>
        </p:txBody>
      </p:sp>
      <p:sp>
        <p:nvSpPr>
          <p:cNvPr id="526" name="Shape 526"/>
          <p:cNvSpPr/>
          <p:nvPr/>
        </p:nvSpPr>
        <p:spPr>
          <a:xfrm rot="5400000">
            <a:off x="6091523" y="6099509"/>
            <a:ext cx="838201" cy="985839"/>
          </a:xfrm>
          <a:prstGeom prst="rightArrow">
            <a:avLst>
              <a:gd name="adj1" fmla="val 36521"/>
              <a:gd name="adj2" fmla="val 55897"/>
            </a:avLst>
          </a:prstGeom>
          <a:blipFill>
            <a:blip r:embed="rId3"/>
          </a:blipFill>
          <a:ln w="12700">
            <a:miter lim="400000"/>
          </a:ln>
        </p:spPr>
        <p:txBody>
          <a:bodyPr lIns="0" tIns="0" rIns="0" bIns="0" anchor="ctr"/>
          <a:lstStyle/>
          <a:p>
            <a:pPr lvl="0" algn="r">
              <a:defRPr>
                <a:solidFill>
                  <a:srgbClr val="EE7501"/>
                </a:solidFill>
                <a:latin typeface="+mn-lt"/>
                <a:ea typeface="+mn-ea"/>
                <a:cs typeface="+mn-cs"/>
                <a:sym typeface="Helvetica Light"/>
              </a:defRPr>
            </a:pPr>
            <a:endParaRPr/>
          </a:p>
        </p:txBody>
      </p:sp>
    </p:spTree>
    <p:extLst>
      <p:ext uri="{BB962C8B-B14F-4D97-AF65-F5344CB8AC3E}">
        <p14:creationId xmlns:p14="http://schemas.microsoft.com/office/powerpoint/2010/main" val="120221517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52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5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2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5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52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advAuto="0"/>
      <p:bldP spid="519" grpId="0" animBg="1" advAuto="0"/>
      <p:bldP spid="520" grpId="0" animBg="1" advAuto="0"/>
      <p:bldP spid="521" grpId="0" animBg="1" advAuto="0"/>
      <p:bldP spid="522" grpId="0" animBg="1" advAuto="0"/>
      <p:bldP spid="524" grpId="0" animBg="1" advAuto="0"/>
      <p:bldP spid="525" grpId="0" animBg="1" advAuto="0"/>
      <p:bldP spid="526"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p:nvPr/>
        </p:nvSpPr>
        <p:spPr>
          <a:xfrm>
            <a:off x="1546769" y="8765495"/>
            <a:ext cx="9926421" cy="589639"/>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2400" i="1">
                <a:uFill>
                  <a:solidFill/>
                </a:uFill>
                <a:latin typeface="+mn-lt"/>
                <a:ea typeface="+mn-ea"/>
                <a:cs typeface="+mn-cs"/>
                <a:sym typeface="Helvetica Light"/>
              </a:defRPr>
            </a:lvl1pPr>
          </a:lstStyle>
          <a:p>
            <a:pPr lvl="0">
              <a:defRPr sz="1800" i="0">
                <a:uFillTx/>
              </a:defRPr>
            </a:pPr>
            <a:r>
              <a:rPr sz="2400" i="1">
                <a:uFill>
                  <a:solidFill/>
                </a:uFill>
              </a:rPr>
              <a:t>Source: Russell Investment Group / Great Place To Work</a:t>
            </a:r>
          </a:p>
        </p:txBody>
      </p:sp>
      <p:sp>
        <p:nvSpPr>
          <p:cNvPr id="532" name="Shape 532"/>
          <p:cNvSpPr/>
          <p:nvPr/>
        </p:nvSpPr>
        <p:spPr>
          <a:xfrm>
            <a:off x="5290407" y="7573678"/>
            <a:ext cx="2063136" cy="512032"/>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2500">
                <a:uFill>
                  <a:solidFill/>
                </a:uFill>
                <a:latin typeface="+mn-lt"/>
                <a:ea typeface="+mn-ea"/>
                <a:cs typeface="+mn-cs"/>
                <a:sym typeface="Helvetica Light"/>
              </a:defRPr>
            </a:lvl1pPr>
          </a:lstStyle>
          <a:p>
            <a:pPr lvl="0">
              <a:defRPr sz="1800">
                <a:uFillTx/>
              </a:defRPr>
            </a:pPr>
            <a:r>
              <a:rPr sz="2500">
                <a:uFill>
                  <a:solidFill/>
                </a:uFill>
              </a:rPr>
              <a:t>1997 - 2012</a:t>
            </a:r>
          </a:p>
        </p:txBody>
      </p:sp>
      <p:pic>
        <p:nvPicPr>
          <p:cNvPr id="533" name="ComparativeCumulateStockMarketReturns_graf.png"/>
          <p:cNvPicPr/>
          <p:nvPr/>
        </p:nvPicPr>
        <p:blipFill>
          <a:blip r:embed="rId3">
            <a:extLst/>
          </a:blip>
          <a:stretch>
            <a:fillRect/>
          </a:stretch>
        </p:blipFill>
        <p:spPr>
          <a:xfrm>
            <a:off x="1102404" y="2235129"/>
            <a:ext cx="10795002" cy="5298852"/>
          </a:xfrm>
          <a:prstGeom prst="rect">
            <a:avLst/>
          </a:prstGeom>
          <a:ln w="12700">
            <a:miter lim="400000"/>
          </a:ln>
        </p:spPr>
      </p:pic>
      <p:sp>
        <p:nvSpPr>
          <p:cNvPr id="534" name="Shape 534"/>
          <p:cNvSpPr/>
          <p:nvPr/>
        </p:nvSpPr>
        <p:spPr>
          <a:xfrm>
            <a:off x="1120371" y="1052361"/>
            <a:ext cx="10403208" cy="740632"/>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4000">
                <a:uFill>
                  <a:solidFill/>
                </a:uFill>
              </a:defRPr>
            </a:lvl1pPr>
          </a:lstStyle>
          <a:p>
            <a:pPr lvl="0">
              <a:defRPr sz="1800">
                <a:uFillTx/>
              </a:defRPr>
            </a:pPr>
            <a:r>
              <a:rPr sz="4000">
                <a:uFill>
                  <a:solidFill/>
                </a:uFill>
              </a:rPr>
              <a:t>Comparative Cumulate Stock Market Returns</a:t>
            </a:r>
          </a:p>
        </p:txBody>
      </p:sp>
    </p:spTree>
    <p:extLst>
      <p:ext uri="{BB962C8B-B14F-4D97-AF65-F5344CB8AC3E}">
        <p14:creationId xmlns:p14="http://schemas.microsoft.com/office/powerpoint/2010/main" val="208963204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Vækst 2.jpg"/>
          <p:cNvPicPr/>
          <p:nvPr/>
        </p:nvPicPr>
        <p:blipFill>
          <a:blip r:embed="rId2">
            <a:extLst/>
          </a:blip>
          <a:stretch>
            <a:fillRect/>
          </a:stretch>
        </p:blipFill>
        <p:spPr>
          <a:xfrm>
            <a:off x="0" y="0"/>
            <a:ext cx="13004800" cy="9753600"/>
          </a:xfrm>
          <a:prstGeom prst="rect">
            <a:avLst/>
          </a:prstGeom>
          <a:ln w="12700">
            <a:miter lim="400000"/>
          </a:ln>
        </p:spPr>
      </p:pic>
      <p:sp>
        <p:nvSpPr>
          <p:cNvPr id="500" name="Shape 500"/>
          <p:cNvSpPr>
            <a:spLocks noGrp="1"/>
          </p:cNvSpPr>
          <p:nvPr>
            <p:ph type="body" idx="1"/>
          </p:nvPr>
        </p:nvSpPr>
        <p:spPr>
          <a:xfrm>
            <a:off x="1091129" y="3014496"/>
            <a:ext cx="10822541" cy="3724608"/>
          </a:xfrm>
          <a:prstGeom prst="rect">
            <a:avLst/>
          </a:prstGeom>
        </p:spPr>
        <p:txBody>
          <a:bodyPr anchor="ctr"/>
          <a:lstStyle/>
          <a:p>
            <a:pPr lvl="0" algn="ctr" defTabSz="584200">
              <a:lnSpc>
                <a:spcPct val="100000"/>
              </a:lnSpc>
              <a:spcBef>
                <a:spcPts val="0"/>
              </a:spcBef>
              <a:defRPr sz="1800">
                <a:uFillTx/>
              </a:defRPr>
            </a:pPr>
            <a:r>
              <a:rPr lang="nb-NO" sz="8000" dirty="0">
                <a:solidFill>
                  <a:srgbClr val="FFFFFF"/>
                </a:solidFill>
                <a:latin typeface="Sketch Block Bold" panose="02000000000000000000" pitchFamily="50" charset="0"/>
              </a:rPr>
              <a:t>Glade arbeidsplasser klarer seg </a:t>
            </a:r>
            <a:r>
              <a:rPr lang="nb-NO" sz="8000" dirty="0">
                <a:solidFill>
                  <a:srgbClr val="EE7501"/>
                </a:solidFill>
                <a:latin typeface="Sketch Block Bold" panose="02000000000000000000" pitchFamily="50" charset="0"/>
              </a:rPr>
              <a:t>bedre</a:t>
            </a:r>
            <a:endParaRPr sz="8000" dirty="0">
              <a:solidFill>
                <a:srgbClr val="FFFFFF"/>
              </a:solidFill>
              <a:latin typeface="Sketch Block Bold" panose="02000000000000000000" pitchFamily="50" charset="0"/>
            </a:endParaRPr>
          </a:p>
        </p:txBody>
      </p:sp>
    </p:spTree>
    <p:extLst>
      <p:ext uri="{BB962C8B-B14F-4D97-AF65-F5344CB8AC3E}">
        <p14:creationId xmlns:p14="http://schemas.microsoft.com/office/powerpoint/2010/main" val="9689280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p:cNvSpPr>
          <p:nvPr>
            <p:ph type="body" idx="1"/>
          </p:nvPr>
        </p:nvSpPr>
        <p:spPr>
          <a:xfrm>
            <a:off x="658939" y="-9414"/>
            <a:ext cx="11686922" cy="9109780"/>
          </a:xfrm>
          <a:prstGeom prst="rect">
            <a:avLst/>
          </a:prstGeom>
        </p:spPr>
        <p:txBody>
          <a:bodyPr lIns="0" tIns="0" rIns="0" bIns="0"/>
          <a:lstStyle/>
          <a:p>
            <a:pPr lvl="0">
              <a:defRPr sz="1800">
                <a:uFillTx/>
              </a:defRPr>
            </a:pPr>
            <a:r>
              <a:rPr sz="3200" dirty="0">
                <a:uFill>
                  <a:solidFill/>
                </a:uFill>
                <a:latin typeface="Sketch Block Bold" panose="02000000000000000000" pitchFamily="50" charset="0"/>
              </a:rPr>
              <a:t>Articles</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Well-being in the workplace and its relationship to business outcomes</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James K Harter, Frank L Schmidt &amp; Corey L M Keyes</a:t>
            </a:r>
          </a:p>
          <a:p>
            <a:pPr lvl="0">
              <a:spcBef>
                <a:spcPts val="500"/>
              </a:spcBef>
              <a:buFont typeface="Trebuchet MS"/>
              <a:defRPr sz="1800">
                <a:uFillTx/>
              </a:defRPr>
            </a:pPr>
            <a:endParaRPr sz="3200" dirty="0">
              <a:uFill>
                <a:solidFill/>
              </a:uFill>
              <a:latin typeface="Sketch Block Bold" panose="02000000000000000000" pitchFamily="50" charset="0"/>
              <a:ea typeface="+mn-ea"/>
              <a:cs typeface="+mn-cs"/>
              <a:sym typeface="Helvetica Light"/>
            </a:endParaRPr>
          </a:p>
          <a:p>
            <a:pPr lvl="0">
              <a:spcBef>
                <a:spcPts val="500"/>
              </a:spcBef>
              <a:defRPr sz="1800">
                <a:uFillTx/>
              </a:defRPr>
            </a:pPr>
            <a:r>
              <a:rPr sz="3200" dirty="0">
                <a:uFill>
                  <a:solidFill/>
                </a:uFill>
                <a:latin typeface="Sketch Block Bold" panose="02000000000000000000" pitchFamily="50" charset="0"/>
                <a:ea typeface="+mn-ea"/>
                <a:cs typeface="+mn-cs"/>
                <a:sym typeface="Helvetica Light"/>
              </a:rPr>
              <a:t>The Benefits of Frequent Positive Affect: Does Happiness Lead to Success?</a:t>
            </a:r>
          </a:p>
          <a:p>
            <a:pPr lvl="0">
              <a:spcBef>
                <a:spcPts val="500"/>
              </a:spcBef>
              <a:defRPr sz="1800">
                <a:uFillTx/>
              </a:defRPr>
            </a:pPr>
            <a:r>
              <a:rPr sz="3200" dirty="0">
                <a:uFill>
                  <a:solidFill/>
                </a:uFill>
                <a:latin typeface="Sketch Block Bold" panose="02000000000000000000" pitchFamily="50" charset="0"/>
                <a:ea typeface="+mn-ea"/>
                <a:cs typeface="+mn-cs"/>
                <a:sym typeface="Helvetica Light"/>
              </a:rPr>
              <a:t>Sonja </a:t>
            </a:r>
            <a:r>
              <a:rPr sz="3200" dirty="0" err="1">
                <a:uFill>
                  <a:solidFill/>
                </a:uFill>
                <a:latin typeface="Sketch Block Bold" panose="02000000000000000000" pitchFamily="50" charset="0"/>
                <a:ea typeface="+mn-ea"/>
                <a:cs typeface="+mn-cs"/>
                <a:sym typeface="Helvetica Light"/>
              </a:rPr>
              <a:t>Lyubomirsky</a:t>
            </a:r>
            <a:r>
              <a:rPr sz="3200" dirty="0">
                <a:uFill>
                  <a:solidFill/>
                </a:uFill>
                <a:latin typeface="Sketch Block Bold" panose="02000000000000000000" pitchFamily="50" charset="0"/>
                <a:ea typeface="+mn-ea"/>
                <a:cs typeface="+mn-cs"/>
                <a:sym typeface="Helvetica Light"/>
              </a:rPr>
              <a:t>, Laura King &amp; Ed </a:t>
            </a:r>
            <a:r>
              <a:rPr sz="3200" dirty="0" err="1">
                <a:uFill>
                  <a:solidFill/>
                </a:uFill>
                <a:latin typeface="Sketch Block Bold" panose="02000000000000000000" pitchFamily="50" charset="0"/>
                <a:ea typeface="+mn-ea"/>
                <a:cs typeface="+mn-cs"/>
                <a:sym typeface="Helvetica Light"/>
              </a:rPr>
              <a:t>Diener</a:t>
            </a:r>
            <a:endParaRPr sz="3200" dirty="0">
              <a:uFill>
                <a:solidFill/>
              </a:uFill>
              <a:latin typeface="Sketch Block Bold" panose="02000000000000000000" pitchFamily="50" charset="0"/>
              <a:ea typeface="+mn-ea"/>
              <a:cs typeface="+mn-cs"/>
              <a:sym typeface="Helvetica Light"/>
            </a:endParaRPr>
          </a:p>
          <a:p>
            <a:pPr lvl="0">
              <a:spcBef>
                <a:spcPts val="500"/>
              </a:spcBef>
              <a:defRPr sz="1800">
                <a:uFillTx/>
              </a:defRPr>
            </a:pPr>
            <a:r>
              <a:rPr sz="3200" dirty="0">
                <a:uFill>
                  <a:solidFill/>
                </a:uFill>
                <a:latin typeface="Sketch Block Bold" panose="02000000000000000000" pitchFamily="50" charset="0"/>
                <a:ea typeface="+mn-ea"/>
                <a:cs typeface="+mn-cs"/>
                <a:sym typeface="Helvetica Light"/>
              </a:rPr>
              <a:t>(American Psychological Association, 2005)</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p:cNvSpPr>
          <p:nvPr>
            <p:ph type="body" idx="1"/>
          </p:nvPr>
        </p:nvSpPr>
        <p:spPr>
          <a:xfrm>
            <a:off x="658939" y="-10043"/>
            <a:ext cx="11686922" cy="9125258"/>
          </a:xfrm>
          <a:prstGeom prst="rect">
            <a:avLst/>
          </a:prstGeom>
        </p:spPr>
        <p:txBody>
          <a:bodyPr lIns="0" tIns="0" rIns="0" bIns="0"/>
          <a:lstStyle/>
          <a:p>
            <a:pPr lvl="0">
              <a:buFont typeface="Trebuchet MS"/>
              <a:defRPr sz="1800">
                <a:uFillTx/>
              </a:defRPr>
            </a:pPr>
            <a:r>
              <a:rPr sz="3200" dirty="0">
                <a:uFill>
                  <a:solidFill/>
                </a:uFill>
                <a:latin typeface="Sketch Block Bold" panose="02000000000000000000" pitchFamily="50" charset="0"/>
              </a:rPr>
              <a:t>Books</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The happiness Advantage</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Shawn </a:t>
            </a:r>
            <a:r>
              <a:rPr sz="3200" dirty="0" err="1">
                <a:uFill>
                  <a:solidFill/>
                </a:uFill>
                <a:latin typeface="Sketch Block Bold" panose="02000000000000000000" pitchFamily="50" charset="0"/>
                <a:ea typeface="+mn-ea"/>
                <a:cs typeface="+mn-cs"/>
                <a:sym typeface="Helvetica Light"/>
              </a:rPr>
              <a:t>Achor</a:t>
            </a:r>
            <a:endParaRPr sz="3200" dirty="0">
              <a:uFill>
                <a:solidFill/>
              </a:uFill>
              <a:latin typeface="Sketch Block Bold" panose="02000000000000000000" pitchFamily="50" charset="0"/>
              <a:ea typeface="+mn-ea"/>
              <a:cs typeface="+mn-cs"/>
              <a:sym typeface="Helvetica Light"/>
            </a:endParaRP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Crown Business, 2010</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ISBN: 978-0307591548</a:t>
            </a:r>
          </a:p>
          <a:p>
            <a:pPr lvl="0">
              <a:spcBef>
                <a:spcPts val="500"/>
              </a:spcBef>
              <a:buFont typeface="Trebuchet MS"/>
              <a:defRPr sz="1800">
                <a:uFillTx/>
              </a:defRPr>
            </a:pPr>
            <a:endParaRPr sz="3200" dirty="0">
              <a:uFill>
                <a:solidFill/>
              </a:uFill>
              <a:latin typeface="Sketch Block Bold" panose="02000000000000000000" pitchFamily="50" charset="0"/>
              <a:ea typeface="+mn-ea"/>
              <a:cs typeface="+mn-cs"/>
              <a:sym typeface="Helvetica Light"/>
            </a:endParaRP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The Service Profit Chain</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James L. </a:t>
            </a:r>
            <a:r>
              <a:rPr sz="3200" dirty="0" err="1">
                <a:uFill>
                  <a:solidFill/>
                </a:uFill>
                <a:latin typeface="Sketch Block Bold" panose="02000000000000000000" pitchFamily="50" charset="0"/>
                <a:ea typeface="+mn-ea"/>
                <a:cs typeface="+mn-cs"/>
                <a:sym typeface="Helvetica Light"/>
              </a:rPr>
              <a:t>Heskett</a:t>
            </a:r>
            <a:r>
              <a:rPr sz="3200" dirty="0">
                <a:uFill>
                  <a:solidFill/>
                </a:uFill>
                <a:latin typeface="Sketch Block Bold" panose="02000000000000000000" pitchFamily="50" charset="0"/>
                <a:ea typeface="+mn-ea"/>
                <a:cs typeface="+mn-cs"/>
                <a:sym typeface="Helvetica Light"/>
              </a:rPr>
              <a:t>, W. Earl </a:t>
            </a:r>
            <a:r>
              <a:rPr sz="3200" dirty="0" err="1">
                <a:uFill>
                  <a:solidFill/>
                </a:uFill>
                <a:latin typeface="Sketch Block Bold" panose="02000000000000000000" pitchFamily="50" charset="0"/>
                <a:ea typeface="+mn-ea"/>
                <a:cs typeface="+mn-cs"/>
                <a:sym typeface="Helvetica Light"/>
              </a:rPr>
              <a:t>Sasser</a:t>
            </a:r>
            <a:r>
              <a:rPr sz="3200" dirty="0">
                <a:uFill>
                  <a:solidFill/>
                </a:uFill>
                <a:latin typeface="Sketch Block Bold" panose="02000000000000000000" pitchFamily="50" charset="0"/>
                <a:ea typeface="+mn-ea"/>
                <a:cs typeface="+mn-cs"/>
                <a:sym typeface="Helvetica Light"/>
              </a:rPr>
              <a:t> Jnr, Leonard A. Schlesinger</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Simon &amp; Schuster, 1997</a:t>
            </a:r>
          </a:p>
          <a:p>
            <a:pPr lvl="0">
              <a:spcBef>
                <a:spcPts val="500"/>
              </a:spcBef>
              <a:buFont typeface="Trebuchet MS"/>
              <a:defRPr sz="1800">
                <a:uFillTx/>
              </a:defRPr>
            </a:pPr>
            <a:r>
              <a:rPr sz="3200" dirty="0">
                <a:uFill>
                  <a:solidFill/>
                </a:uFill>
                <a:latin typeface="Sketch Block Bold" panose="02000000000000000000" pitchFamily="50" charset="0"/>
                <a:ea typeface="+mn-ea"/>
                <a:cs typeface="+mn-cs"/>
                <a:sym typeface="Helvetica Light"/>
              </a:rPr>
              <a:t>ISBN: 978-0684832562</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title"/>
          </p:nvPr>
        </p:nvSpPr>
        <p:spPr>
          <a:prstGeom prst="rect">
            <a:avLst/>
          </a:prstGeom>
        </p:spPr>
        <p:txBody>
          <a:bodyPr/>
          <a:lstStyle/>
          <a:p>
            <a:pPr lvl="0">
              <a:defRPr sz="1800">
                <a:solidFill>
                  <a:srgbClr val="000000"/>
                </a:solidFill>
              </a:defRPr>
            </a:pPr>
            <a:r>
              <a:rPr sz="15000" dirty="0">
                <a:solidFill>
                  <a:srgbClr val="EE7501"/>
                </a:solidFill>
                <a:latin typeface="Sketch Block Bold" panose="02000000000000000000" pitchFamily="50" charset="0"/>
                <a:ea typeface="Helvetica"/>
                <a:cs typeface="Helvetica"/>
                <a:sym typeface="Helvetica"/>
              </a:rPr>
              <a:t>H</a:t>
            </a:r>
            <a:r>
              <a:rPr lang="nb-NO" sz="15000" dirty="0">
                <a:solidFill>
                  <a:srgbClr val="EE7501"/>
                </a:solidFill>
                <a:latin typeface="Sketch Block Bold" panose="02000000000000000000" pitchFamily="50" charset="0"/>
                <a:ea typeface="Helvetica"/>
                <a:cs typeface="Helvetica"/>
                <a:sym typeface="Helvetica"/>
              </a:rPr>
              <a:t>VORDAN</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skaper man gladere arbeidsplasser?</a:t>
            </a:r>
            <a:endParaRPr sz="8000" dirty="0">
              <a:latin typeface="Sketch Block Bold" panose="02000000000000000000" pitchFamily="50"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0E0E0">
                <a:alpha val="0"/>
              </a:srgbClr>
            </a:gs>
            <a:gs pos="100000">
              <a:srgbClr val="FFFFFF"/>
            </a:gs>
          </a:gsLst>
          <a:lin ang="2700000" scaled="0"/>
        </a:gradFill>
        <a:effectLst/>
      </p:bgPr>
    </p:bg>
    <p:spTree>
      <p:nvGrpSpPr>
        <p:cNvPr id="1" name=""/>
        <p:cNvGrpSpPr/>
        <p:nvPr/>
      </p:nvGrpSpPr>
      <p:grpSpPr>
        <a:xfrm>
          <a:off x="0" y="0"/>
          <a:ext cx="0" cy="0"/>
          <a:chOff x="0" y="0"/>
          <a:chExt cx="0" cy="0"/>
        </a:xfrm>
      </p:grpSpPr>
      <p:sp>
        <p:nvSpPr>
          <p:cNvPr id="169" name="Shape 169"/>
          <p:cNvSpPr/>
          <p:nvPr/>
        </p:nvSpPr>
        <p:spPr>
          <a:xfrm>
            <a:off x="-1337735" y="9082285"/>
            <a:ext cx="15189203" cy="2150535"/>
          </a:xfrm>
          <a:prstGeom prst="rect">
            <a:avLst/>
          </a:prstGeom>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0" name="Hænder_op2-small-filtered.jpeg"/>
          <p:cNvPicPr/>
          <p:nvPr/>
        </p:nvPicPr>
        <p:blipFill>
          <a:blip r:embed="rId3">
            <a:extLst/>
          </a:blip>
          <a:stretch>
            <a:fillRect/>
          </a:stretch>
        </p:blipFill>
        <p:spPr>
          <a:xfrm>
            <a:off x="-3886352" y="-1879577"/>
            <a:ext cx="18431488" cy="12289159"/>
          </a:xfrm>
          <a:prstGeom prst="rect">
            <a:avLst/>
          </a:prstGeom>
          <a:ln w="25400">
            <a:miter lim="400000"/>
          </a:ln>
          <a:effectLst>
            <a:reflection stA="82330" endPos="40000" dir="5400000" sy="-100000" algn="bl" rotWithShape="0"/>
          </a:effectLst>
        </p:spPr>
      </p:pic>
      <p:sp>
        <p:nvSpPr>
          <p:cNvPr id="171" name="Shape 171"/>
          <p:cNvSpPr>
            <a:spLocks noGrp="1"/>
          </p:cNvSpPr>
          <p:nvPr>
            <p:ph type="title" idx="4294967295"/>
          </p:nvPr>
        </p:nvSpPr>
        <p:spPr>
          <a:xfrm>
            <a:off x="-121644" y="40135"/>
            <a:ext cx="12757020" cy="8449734"/>
          </a:xfrm>
          <a:prstGeom prst="rect">
            <a:avLst/>
          </a:prstGeom>
        </p:spPr>
        <p:txBody>
          <a:bodyPr>
            <a:normAutofit/>
          </a:bodyPr>
          <a:lstStyle/>
          <a:p>
            <a:pPr lvl="0" algn="ctr" defTabSz="584200">
              <a:lnSpc>
                <a:spcPct val="90000"/>
              </a:lnSpc>
              <a:defRPr sz="1800">
                <a:uFillTx/>
              </a:defRPr>
            </a:pPr>
            <a:r>
              <a:rPr lang="nb-NO" sz="23000" dirty="0">
                <a:solidFill>
                  <a:srgbClr val="EE7501"/>
                </a:solidFill>
                <a:latin typeface="Sketch Block Bold" panose="02000000000000000000" pitchFamily="50" charset="0"/>
                <a:ea typeface="Helvetica"/>
                <a:cs typeface="Helvetica"/>
                <a:sym typeface="Helvetica"/>
              </a:rPr>
              <a:t>SPØR</a:t>
            </a:r>
            <a:r>
              <a:rPr sz="18000" dirty="0">
                <a:solidFill>
                  <a:srgbClr val="EE7501"/>
                </a:solidFill>
                <a:latin typeface="Sketch Block Bold" panose="02000000000000000000" pitchFamily="50" charset="0"/>
                <a:ea typeface="Helvetica"/>
                <a:cs typeface="Helvetica"/>
                <a:sym typeface="Helvetica"/>
              </a:rPr>
              <a:t> </a:t>
            </a:r>
          </a:p>
          <a:p>
            <a:pPr lvl="0" algn="ctr" defTabSz="584200">
              <a:lnSpc>
                <a:spcPct val="90000"/>
              </a:lnSpc>
              <a:defRPr sz="1800">
                <a:uFillTx/>
              </a:defRPr>
            </a:pPr>
            <a:r>
              <a:rPr lang="nb-NO" sz="8000" dirty="0">
                <a:solidFill>
                  <a:srgbClr val="FFFFFF"/>
                </a:solidFill>
                <a:latin typeface="Sketch Block Bold" panose="02000000000000000000" pitchFamily="50" charset="0"/>
                <a:ea typeface="+mn-ea"/>
                <a:cs typeface="+mn-cs"/>
                <a:sym typeface="Helvetica Light"/>
              </a:rPr>
              <a:t>M</a:t>
            </a:r>
            <a:r>
              <a:rPr sz="8000" dirty="0">
                <a:solidFill>
                  <a:srgbClr val="FFFFFF"/>
                </a:solidFill>
                <a:latin typeface="Sketch Block Bold" panose="02000000000000000000" pitchFamily="50" charset="0"/>
                <a:ea typeface="+mn-ea"/>
                <a:cs typeface="+mn-cs"/>
                <a:sym typeface="Helvetica Light"/>
              </a:rPr>
              <a:t>e</a:t>
            </a:r>
            <a:r>
              <a:rPr lang="nb-NO" sz="8000" dirty="0">
                <a:solidFill>
                  <a:srgbClr val="FFFFFF"/>
                </a:solidFill>
                <a:latin typeface="Sketch Block Bold" panose="02000000000000000000" pitchFamily="50" charset="0"/>
                <a:ea typeface="+mn-ea"/>
                <a:cs typeface="+mn-cs"/>
                <a:sym typeface="Helvetica Light"/>
              </a:rPr>
              <a:t>g om hva som helst</a:t>
            </a:r>
            <a:endParaRPr sz="8000" dirty="0">
              <a:solidFill>
                <a:srgbClr val="FFFFFF"/>
              </a:solidFill>
              <a:latin typeface="Sketch Block Bold" panose="02000000000000000000" pitchFamily="50" charset="0"/>
              <a:ea typeface="+mn-ea"/>
              <a:cs typeface="+mn-cs"/>
              <a:sym typeface="Helvetica Light"/>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Arbeidsglede er noe vi </a:t>
            </a:r>
            <a:r>
              <a:rPr lang="nb-NO" sz="10000" dirty="0">
                <a:solidFill>
                  <a:srgbClr val="EE7501"/>
                </a:solidFill>
                <a:latin typeface="Sketch Block Bold" panose="02000000000000000000" pitchFamily="50" charset="0"/>
              </a:rPr>
              <a:t>gjør!</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91703810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title"/>
          </p:nvPr>
        </p:nvSpPr>
        <p:spPr>
          <a:xfrm>
            <a:off x="651205" y="-1154845"/>
            <a:ext cx="11702390" cy="9084074"/>
          </a:xfrm>
          <a:prstGeom prst="rect">
            <a:avLst/>
          </a:prstGeom>
        </p:spPr>
        <p:txBody>
          <a:bodyPr/>
          <a:lstStyle/>
          <a:p>
            <a:pPr lvl="0">
              <a:defRPr sz="1800">
                <a:solidFill>
                  <a:srgbClr val="000000"/>
                </a:solidFill>
              </a:defRPr>
            </a:pPr>
            <a:r>
              <a:rPr sz="10000" dirty="0">
                <a:solidFill>
                  <a:srgbClr val="EE7501"/>
                </a:solidFill>
                <a:latin typeface="Sketch Block Bold" panose="02000000000000000000" pitchFamily="50" charset="0"/>
              </a:rPr>
              <a:t>Stop</a:t>
            </a:r>
            <a:r>
              <a:rPr lang="nb-NO" sz="10000" dirty="0">
                <a:solidFill>
                  <a:srgbClr val="EE7501"/>
                </a:solidFill>
                <a:latin typeface="Sketch Block Bold" panose="02000000000000000000" pitchFamily="50" charset="0"/>
              </a:rPr>
              <a:t>p</a:t>
            </a:r>
            <a:r>
              <a:rPr sz="10000" dirty="0">
                <a:solidFill>
                  <a:srgbClr val="0E030A"/>
                </a:solidFill>
                <a:latin typeface="Sketch Block Bold" panose="02000000000000000000" pitchFamily="50" charset="0"/>
              </a:rPr>
              <a:t> </a:t>
            </a:r>
          </a:p>
          <a:p>
            <a:pPr lvl="0">
              <a:defRPr sz="1800">
                <a:solidFill>
                  <a:srgbClr val="000000"/>
                </a:solidFill>
              </a:defRPr>
            </a:pPr>
            <a:r>
              <a:rPr sz="10000" dirty="0" err="1">
                <a:solidFill>
                  <a:srgbClr val="0E030A"/>
                </a:solidFill>
                <a:latin typeface="Sketch Block Bold" panose="02000000000000000000" pitchFamily="50" charset="0"/>
              </a:rPr>
              <a:t>negativ</a:t>
            </a:r>
            <a:r>
              <a:rPr sz="10000" dirty="0">
                <a:solidFill>
                  <a:srgbClr val="0E030A"/>
                </a:solidFill>
                <a:latin typeface="Sketch Block Bold" panose="02000000000000000000" pitchFamily="50" charset="0"/>
              </a:rPr>
              <a:t> </a:t>
            </a:r>
            <a:r>
              <a:rPr lang="nb-NO" sz="10000" dirty="0">
                <a:solidFill>
                  <a:srgbClr val="0E030A"/>
                </a:solidFill>
                <a:latin typeface="Sketch Block Bold" panose="02000000000000000000" pitchFamily="50" charset="0"/>
              </a:rPr>
              <a:t>oppførsel/atferd</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65594874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title"/>
          </p:nvPr>
        </p:nvSpPr>
        <p:spPr>
          <a:prstGeom prst="rect">
            <a:avLst/>
          </a:prstGeom>
        </p:spPr>
        <p:txBody>
          <a:bodyPr/>
          <a:lstStyle/>
          <a:p>
            <a:pPr lvl="0">
              <a:defRPr sz="1800">
                <a:solidFill>
                  <a:srgbClr val="000000"/>
                </a:solidFill>
              </a:defRPr>
            </a:pPr>
            <a:r>
              <a:rPr lang="nb-NO" sz="8000" dirty="0">
                <a:solidFill>
                  <a:srgbClr val="0E030A"/>
                </a:solidFill>
                <a:latin typeface="Sketch Block Bold" panose="02000000000000000000" pitchFamily="50" charset="0"/>
              </a:rPr>
              <a:t>Ta</a:t>
            </a:r>
            <a:r>
              <a:rPr sz="8000" dirty="0">
                <a:solidFill>
                  <a:srgbClr val="0E030A"/>
                </a:solidFill>
                <a:latin typeface="Sketch Block Bold" panose="02000000000000000000" pitchFamily="50" charset="0"/>
              </a:rPr>
              <a:t> </a:t>
            </a:r>
            <a:r>
              <a:rPr lang="nb-NO" sz="8000" dirty="0">
                <a:solidFill>
                  <a:srgbClr val="EE7501"/>
                </a:solidFill>
                <a:latin typeface="Sketch Block Bold" panose="02000000000000000000" pitchFamily="50" charset="0"/>
              </a:rPr>
              <a:t>ansvar</a:t>
            </a:r>
            <a:r>
              <a:rPr sz="8000" dirty="0">
                <a:solidFill>
                  <a:srgbClr val="0E030A"/>
                </a:solidFill>
                <a:latin typeface="Sketch Block Bold" panose="02000000000000000000" pitchFamily="50" charset="0"/>
              </a:rPr>
              <a:t> for </a:t>
            </a:r>
            <a:r>
              <a:rPr lang="nb-NO" sz="8000" dirty="0">
                <a:solidFill>
                  <a:srgbClr val="0E030A"/>
                </a:solidFill>
                <a:latin typeface="Sketch Block Bold" panose="02000000000000000000" pitchFamily="50" charset="0"/>
              </a:rPr>
              <a:t>din arbeidsglede</a:t>
            </a:r>
            <a:endParaRPr sz="8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95019388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p:cNvSpPr>
          <p:nvPr>
            <p:ph type="title"/>
          </p:nvPr>
        </p:nvSpPr>
        <p:spPr>
          <a:xfrm>
            <a:off x="651205" y="-2514"/>
            <a:ext cx="11702390" cy="8459855"/>
          </a:xfrm>
          <a:prstGeom prst="rect">
            <a:avLst/>
          </a:prstGeom>
        </p:spPr>
        <p:txBody>
          <a:bodyPr/>
          <a:lstStyle/>
          <a:p>
            <a:pPr lvl="0">
              <a:defRPr sz="1800">
                <a:solidFill>
                  <a:srgbClr val="000000"/>
                </a:solidFill>
              </a:defRPr>
            </a:pPr>
            <a:r>
              <a:rPr lang="nb-NO" sz="10000" dirty="0">
                <a:solidFill>
                  <a:srgbClr val="EE7501"/>
                </a:solidFill>
                <a:latin typeface="Sketch Block Bold" panose="02000000000000000000" pitchFamily="50" charset="0"/>
              </a:rPr>
              <a:t>MEG</a:t>
            </a:r>
            <a:r>
              <a:rPr sz="10000" dirty="0">
                <a:solidFill>
                  <a:srgbClr val="0E030A"/>
                </a:solidFill>
                <a:latin typeface="Sketch Block Bold" panose="02000000000000000000" pitchFamily="50" charset="0"/>
              </a:rPr>
              <a:t> </a:t>
            </a:r>
            <a:r>
              <a:rPr lang="nb-NO" sz="10000" dirty="0">
                <a:solidFill>
                  <a:srgbClr val="0E030A"/>
                </a:solidFill>
                <a:latin typeface="Sketch Block Bold" panose="02000000000000000000" pitchFamily="50" charset="0"/>
              </a:rPr>
              <a:t>tid</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340574976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746844" y="2548248"/>
            <a:ext cx="11702390" cy="2911389"/>
          </a:xfrm>
          <a:prstGeom prst="rect">
            <a:avLst/>
          </a:prstGeom>
        </p:spPr>
        <p:txBody>
          <a:bodyPr/>
          <a:lstStyle/>
          <a:p>
            <a:pPr lvl="0">
              <a:defRPr sz="1800">
                <a:solidFill>
                  <a:srgbClr val="000000"/>
                </a:solidFill>
              </a:defRPr>
            </a:pPr>
            <a:r>
              <a:rPr lang="nb-NO" sz="9600" dirty="0">
                <a:solidFill>
                  <a:srgbClr val="0E030A"/>
                </a:solidFill>
                <a:latin typeface="Sketch Block Bold" panose="02000000000000000000" pitchFamily="50" charset="0"/>
              </a:rPr>
              <a:t>Vær </a:t>
            </a:r>
            <a:r>
              <a:rPr lang="nb-NO" sz="9600" dirty="0">
                <a:solidFill>
                  <a:srgbClr val="F38900"/>
                </a:solidFill>
                <a:latin typeface="Sketch Block Bold" panose="02000000000000000000" pitchFamily="50" charset="0"/>
              </a:rPr>
              <a:t>glad</a:t>
            </a:r>
            <a:r>
              <a:rPr lang="nb-NO" sz="9600" dirty="0">
                <a:solidFill>
                  <a:srgbClr val="0E030A"/>
                </a:solidFill>
                <a:latin typeface="Sketch Block Bold" panose="02000000000000000000" pitchFamily="50" charset="0"/>
              </a:rPr>
              <a:t> og </a:t>
            </a:r>
            <a:r>
              <a:rPr lang="nb-NO" sz="9600" dirty="0">
                <a:solidFill>
                  <a:srgbClr val="EE7501"/>
                </a:solidFill>
                <a:latin typeface="Sketch Block Bold" panose="02000000000000000000" pitchFamily="50" charset="0"/>
              </a:rPr>
              <a:t>optimistisk </a:t>
            </a:r>
            <a:r>
              <a:rPr lang="nb-NO" sz="9600" dirty="0">
                <a:solidFill>
                  <a:schemeClr val="bg1"/>
                </a:solidFill>
                <a:latin typeface="Sketch Block Bold" panose="02000000000000000000" pitchFamily="50" charset="0"/>
              </a:rPr>
              <a:t>s</a:t>
            </a:r>
            <a:r>
              <a:rPr sz="9600" dirty="0">
                <a:solidFill>
                  <a:schemeClr val="bg1"/>
                </a:solidFill>
                <a:latin typeface="Sketch Block Bold" panose="02000000000000000000" pitchFamily="50" charset="0"/>
              </a:rPr>
              <a:t>el</a:t>
            </a:r>
            <a:r>
              <a:rPr lang="nb-NO" sz="9600" dirty="0">
                <a:solidFill>
                  <a:schemeClr val="bg1"/>
                </a:solidFill>
                <a:latin typeface="Sketch Block Bold" panose="02000000000000000000" pitchFamily="50" charset="0"/>
              </a:rPr>
              <a:t>v!</a:t>
            </a:r>
            <a:endParaRPr sz="96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54405390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pPr lvl="0">
              <a:defRPr sz="1800"/>
            </a:pPr>
            <a:r>
              <a:rPr sz="6000"/>
              <a:t>Arlette Bentzen</a:t>
            </a:r>
          </a:p>
        </p:txBody>
      </p:sp>
      <p:sp>
        <p:nvSpPr>
          <p:cNvPr id="342" name="Shape 342"/>
          <p:cNvSpPr>
            <a:spLocks noGrp="1"/>
          </p:cNvSpPr>
          <p:nvPr>
            <p:ph type="body" idx="1"/>
          </p:nvPr>
        </p:nvSpPr>
        <p:spPr>
          <a:prstGeom prst="rect">
            <a:avLst/>
          </a:prstGeom>
        </p:spPr>
        <p:txBody>
          <a:bodyPr/>
          <a:lstStyle/>
          <a:p>
            <a:pPr lvl="0">
              <a:defRPr sz="1800">
                <a:uFillTx/>
              </a:defRPr>
            </a:pPr>
            <a:r>
              <a:rPr sz="4000">
                <a:uFill>
                  <a:solidFill/>
                </a:uFill>
              </a:rPr>
              <a:t>Kom til Arbejdsglæde nu i 2010</a:t>
            </a:r>
          </a:p>
          <a:p>
            <a:pPr lvl="0">
              <a:defRPr sz="1800">
                <a:uFillTx/>
              </a:defRPr>
            </a:pPr>
            <a:endParaRPr sz="4000">
              <a:uFill>
                <a:solidFill/>
              </a:uFill>
            </a:endParaRPr>
          </a:p>
          <a:p>
            <a:pPr lvl="0">
              <a:defRPr sz="1800">
                <a:uFillTx/>
              </a:defRPr>
            </a:pPr>
            <a:r>
              <a:rPr sz="4000">
                <a:uFill>
                  <a:solidFill/>
                </a:uFill>
              </a:rPr>
              <a:t>Rejsekonsulent, souschef, selvstændig. </a:t>
            </a:r>
          </a:p>
          <a:p>
            <a:pPr lvl="0">
              <a:defRPr sz="1800">
                <a:uFillTx/>
              </a:defRPr>
            </a:pPr>
            <a:endParaRPr sz="4000">
              <a:uFill>
                <a:solidFill/>
              </a:uFill>
            </a:endParaRPr>
          </a:p>
          <a:p>
            <a:pPr lvl="0">
              <a:defRPr sz="1800">
                <a:uFillTx/>
              </a:defRPr>
            </a:pPr>
            <a:r>
              <a:rPr sz="4000">
                <a:uFill>
                  <a:solidFill/>
                </a:uFill>
              </a:rPr>
              <a:t>Danseinstruktør, skiløber, yogafan og musikelsker. </a:t>
            </a:r>
          </a:p>
        </p:txBody>
      </p:sp>
      <p:pic>
        <p:nvPicPr>
          <p:cNvPr id="343" name="ingvarKamprat.jpg"/>
          <p:cNvPicPr/>
          <p:nvPr/>
        </p:nvPicPr>
        <p:blipFill>
          <a:blip r:embed="rId3">
            <a:extLst/>
          </a:blip>
          <a:srcRect t="3445" b="3445"/>
          <a:stretch>
            <a:fillRect/>
          </a:stretch>
        </p:blipFill>
        <p:spPr>
          <a:xfrm>
            <a:off x="-2073804" y="-1"/>
            <a:ext cx="15705279" cy="9753412"/>
          </a:xfrm>
          <a:prstGeom prst="rect">
            <a:avLst/>
          </a:prstGeom>
          <a:ln w="12700">
            <a:miter lim="400000"/>
          </a:ln>
        </p:spPr>
      </p:pic>
      <p:sp>
        <p:nvSpPr>
          <p:cNvPr id="344" name="Shape 344"/>
          <p:cNvSpPr/>
          <p:nvPr/>
        </p:nvSpPr>
        <p:spPr>
          <a:xfrm>
            <a:off x="666657" y="741143"/>
            <a:ext cx="6571550" cy="84296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pPr>
            <a:r>
              <a:rPr sz="3600" i="1" dirty="0">
                <a:solidFill>
                  <a:srgbClr val="FFFFFF"/>
                </a:solidFill>
                <a:latin typeface="Sketch Block Bold" panose="02000000000000000000" pitchFamily="50" charset="0"/>
                <a:ea typeface="+mn-ea"/>
                <a:cs typeface="+mn-cs"/>
                <a:sym typeface="Helvetica Light"/>
              </a:rPr>
              <a:t>“</a:t>
            </a:r>
            <a:r>
              <a:rPr sz="4400" i="1" dirty="0">
                <a:solidFill>
                  <a:srgbClr val="FFFFFF"/>
                </a:solidFill>
                <a:latin typeface="Sketch Block Bold" panose="02000000000000000000" pitchFamily="50" charset="0"/>
                <a:ea typeface="+mn-ea"/>
                <a:cs typeface="+mn-cs"/>
                <a:sym typeface="Helvetica Light"/>
              </a:rPr>
              <a:t>Work should always be fun for all colleagues. We all only have one life. A third of life is work. Without </a:t>
            </a:r>
            <a:r>
              <a:rPr sz="4400" i="1" dirty="0">
                <a:solidFill>
                  <a:srgbClr val="EE7501"/>
                </a:solidFill>
                <a:latin typeface="Sketch Block Bold" panose="02000000000000000000" pitchFamily="50" charset="0"/>
                <a:ea typeface="+mn-ea"/>
                <a:cs typeface="+mn-cs"/>
                <a:sym typeface="Helvetica Light"/>
              </a:rPr>
              <a:t>fun </a:t>
            </a:r>
            <a:r>
              <a:rPr sz="4400" i="1" dirty="0">
                <a:solidFill>
                  <a:srgbClr val="FFFFFF"/>
                </a:solidFill>
                <a:latin typeface="Sketch Block Bold" panose="02000000000000000000" pitchFamily="50" charset="0"/>
                <a:ea typeface="+mn-ea"/>
                <a:cs typeface="+mn-cs"/>
                <a:sym typeface="Helvetica Light"/>
              </a:rPr>
              <a:t>work becomes hell.”</a:t>
            </a:r>
            <a:endParaRPr sz="4400" dirty="0">
              <a:solidFill>
                <a:srgbClr val="F8F8F8"/>
              </a:solidFill>
              <a:latin typeface="Sketch Block Bold" panose="02000000000000000000" pitchFamily="50" charset="0"/>
            </a:endParaRPr>
          </a:p>
          <a:p>
            <a:pPr lvl="0">
              <a:defRPr sz="1800"/>
            </a:pPr>
            <a:endParaRPr sz="4400" dirty="0">
              <a:solidFill>
                <a:srgbClr val="FFFFFF"/>
              </a:solidFill>
              <a:latin typeface="Sketch Block Bold" panose="02000000000000000000" pitchFamily="50" charset="0"/>
              <a:ea typeface="+mn-ea"/>
              <a:cs typeface="+mn-cs"/>
              <a:sym typeface="Helvetica Light"/>
            </a:endParaRPr>
          </a:p>
          <a:p>
            <a:pPr lvl="0">
              <a:defRPr sz="1800"/>
            </a:pPr>
            <a:r>
              <a:rPr sz="4400" dirty="0">
                <a:solidFill>
                  <a:srgbClr val="FFFFFF"/>
                </a:solidFill>
                <a:latin typeface="Sketch Block Bold" panose="02000000000000000000" pitchFamily="50" charset="0"/>
                <a:ea typeface="+mn-ea"/>
                <a:cs typeface="+mn-cs"/>
                <a:sym typeface="Helvetica Light"/>
              </a:rPr>
              <a:t>- Ingvar </a:t>
            </a:r>
            <a:r>
              <a:rPr sz="4400" dirty="0" err="1">
                <a:solidFill>
                  <a:srgbClr val="FFFFFF"/>
                </a:solidFill>
                <a:latin typeface="Sketch Block Bold" panose="02000000000000000000" pitchFamily="50" charset="0"/>
                <a:ea typeface="+mn-ea"/>
                <a:cs typeface="+mn-cs"/>
                <a:sym typeface="Helvetica Light"/>
              </a:rPr>
              <a:t>Kamprad</a:t>
            </a:r>
            <a:r>
              <a:rPr sz="4400" dirty="0">
                <a:solidFill>
                  <a:srgbClr val="FFFFFF"/>
                </a:solidFill>
                <a:latin typeface="Sketch Block Bold" panose="02000000000000000000" pitchFamily="50" charset="0"/>
                <a:ea typeface="+mn-ea"/>
                <a:cs typeface="+mn-cs"/>
                <a:sym typeface="Helvetica Light"/>
              </a:rPr>
              <a:t>, IKEA</a:t>
            </a:r>
          </a:p>
        </p:txBody>
      </p:sp>
    </p:spTree>
    <p:extLst>
      <p:ext uri="{BB962C8B-B14F-4D97-AF65-F5344CB8AC3E}">
        <p14:creationId xmlns:p14="http://schemas.microsoft.com/office/powerpoint/2010/main" val="307836243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p:cNvSpPr>
          <p:nvPr>
            <p:ph type="title"/>
          </p:nvPr>
        </p:nvSpPr>
        <p:spPr>
          <a:xfrm>
            <a:off x="651205" y="-2514"/>
            <a:ext cx="11702390" cy="8449536"/>
          </a:xfrm>
          <a:prstGeom prst="rect">
            <a:avLst/>
          </a:prstGeom>
        </p:spPr>
        <p:txBody>
          <a:bodyPr/>
          <a:lstStyle/>
          <a:p>
            <a:pPr lvl="0">
              <a:defRPr sz="1800">
                <a:solidFill>
                  <a:srgbClr val="000000"/>
                </a:solidFill>
              </a:defRPr>
            </a:pPr>
            <a:r>
              <a:rPr lang="nb-NO" sz="10000" dirty="0">
                <a:solidFill>
                  <a:srgbClr val="0E030A"/>
                </a:solidFill>
                <a:latin typeface="Sketch Block Bold" panose="02000000000000000000" pitchFamily="50" charset="0"/>
              </a:rPr>
              <a:t>Husk </a:t>
            </a:r>
            <a:r>
              <a:rPr sz="10000" dirty="0">
                <a:solidFill>
                  <a:srgbClr val="0E030A"/>
                </a:solidFill>
                <a:latin typeface="Sketch Block Bold" panose="02000000000000000000" pitchFamily="50" charset="0"/>
              </a:rPr>
              <a:t>3</a:t>
            </a:r>
            <a:r>
              <a:rPr sz="10000" dirty="0">
                <a:solidFill>
                  <a:srgbClr val="EE7501"/>
                </a:solidFill>
                <a:latin typeface="Sketch Block Bold" panose="02000000000000000000" pitchFamily="50" charset="0"/>
              </a:rPr>
              <a:t> </a:t>
            </a:r>
          </a:p>
          <a:p>
            <a:pPr lvl="0">
              <a:defRPr sz="1800">
                <a:solidFill>
                  <a:srgbClr val="000000"/>
                </a:solidFill>
              </a:defRPr>
            </a:pPr>
            <a:r>
              <a:rPr lang="nb-NO" sz="10000" dirty="0">
                <a:solidFill>
                  <a:srgbClr val="EE7501"/>
                </a:solidFill>
                <a:latin typeface="Sketch Block Bold" panose="02000000000000000000" pitchFamily="50" charset="0"/>
              </a:rPr>
              <a:t>G</a:t>
            </a:r>
            <a:r>
              <a:rPr sz="10000" dirty="0">
                <a:solidFill>
                  <a:srgbClr val="EE7501"/>
                </a:solidFill>
                <a:latin typeface="Sketch Block Bold" panose="02000000000000000000" pitchFamily="50" charset="0"/>
              </a:rPr>
              <a:t>o</a:t>
            </a:r>
            <a:r>
              <a:rPr lang="nb-NO" sz="10000" dirty="0">
                <a:solidFill>
                  <a:srgbClr val="EE7501"/>
                </a:solidFill>
                <a:latin typeface="Sketch Block Bold" panose="02000000000000000000" pitchFamily="50" charset="0"/>
              </a:rPr>
              <a:t>de ting</a:t>
            </a:r>
            <a:endParaRPr sz="10000" dirty="0">
              <a:solidFill>
                <a:srgbClr val="EE7501"/>
              </a:solidFill>
              <a:latin typeface="Sketch Block Bold" panose="02000000000000000000" pitchFamily="50" charset="0"/>
            </a:endParaRPr>
          </a:p>
          <a:p>
            <a:pPr lvl="0">
              <a:defRPr sz="1800">
                <a:solidFill>
                  <a:srgbClr val="000000"/>
                </a:solidFill>
              </a:defRPr>
            </a:pPr>
            <a:r>
              <a:rPr lang="nb-NO" sz="10000" dirty="0">
                <a:solidFill>
                  <a:srgbClr val="0E030A"/>
                </a:solidFill>
                <a:latin typeface="Sketch Block Bold" panose="02000000000000000000" pitchFamily="50" charset="0"/>
              </a:rPr>
              <a:t>hver dag</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58858969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p:cNvSpPr>
          <p:nvPr>
            <p:ph type="title"/>
          </p:nvPr>
        </p:nvSpPr>
        <p:spPr>
          <a:xfrm>
            <a:off x="651205" y="46302"/>
            <a:ext cx="11702390" cy="8407534"/>
          </a:xfrm>
          <a:prstGeom prst="rect">
            <a:avLst/>
          </a:prstGeom>
        </p:spPr>
        <p:txBody>
          <a:bodyPr/>
          <a:lstStyle/>
          <a:p>
            <a:pPr lvl="0">
              <a:defRPr sz="1800">
                <a:solidFill>
                  <a:srgbClr val="000000"/>
                </a:solidFill>
              </a:defRPr>
            </a:pPr>
            <a:r>
              <a:rPr lang="nb-NO" sz="8000" dirty="0">
                <a:solidFill>
                  <a:srgbClr val="EE7501"/>
                </a:solidFill>
                <a:latin typeface="Sketch Block Bold" panose="02000000000000000000" pitchFamily="50" charset="0"/>
              </a:rPr>
              <a:t>Feir </a:t>
            </a:r>
            <a:r>
              <a:rPr lang="nb-NO" sz="8000" dirty="0">
                <a:latin typeface="Sketch Block Bold" panose="02000000000000000000" pitchFamily="50" charset="0"/>
              </a:rPr>
              <a:t>dine seire</a:t>
            </a:r>
            <a:r>
              <a:rPr sz="8000" dirty="0">
                <a:latin typeface="Sketch Block Bold" panose="02000000000000000000" pitchFamily="50" charset="0"/>
              </a:rPr>
              <a:t>- </a:t>
            </a:r>
            <a:r>
              <a:rPr lang="nb-NO" sz="8000" dirty="0">
                <a:latin typeface="Sketch Block Bold" panose="02000000000000000000" pitchFamily="50" charset="0"/>
              </a:rPr>
              <a:t>både store og små</a:t>
            </a:r>
            <a:endParaRPr sz="8000" dirty="0">
              <a:latin typeface="Sketch Block Bold" panose="02000000000000000000" pitchFamily="50" charset="0"/>
            </a:endParaRPr>
          </a:p>
        </p:txBody>
      </p:sp>
    </p:spTree>
    <p:extLst>
      <p:ext uri="{BB962C8B-B14F-4D97-AF65-F5344CB8AC3E}">
        <p14:creationId xmlns:p14="http://schemas.microsoft.com/office/powerpoint/2010/main" val="219899040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asted-image.tif"/>
          <p:cNvPicPr/>
          <p:nvPr/>
        </p:nvPicPr>
        <p:blipFill>
          <a:blip r:embed="rId3">
            <a:extLst/>
          </a:blip>
          <a:stretch>
            <a:fillRect/>
          </a:stretch>
        </p:blipFill>
        <p:spPr>
          <a:xfrm>
            <a:off x="0" y="0"/>
            <a:ext cx="13004800" cy="9753600"/>
          </a:xfrm>
          <a:prstGeom prst="rect">
            <a:avLst/>
          </a:prstGeom>
          <a:ln w="12700">
            <a:miter lim="400000"/>
          </a:ln>
        </p:spPr>
      </p:pic>
    </p:spTree>
    <p:extLst>
      <p:ext uri="{BB962C8B-B14F-4D97-AF65-F5344CB8AC3E}">
        <p14:creationId xmlns:p14="http://schemas.microsoft.com/office/powerpoint/2010/main" val="121956874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p:cNvSpPr>
          <p:nvPr>
            <p:ph type="title"/>
          </p:nvPr>
        </p:nvSpPr>
        <p:spPr>
          <a:xfrm>
            <a:off x="654214" y="2939043"/>
            <a:ext cx="11702390" cy="2901319"/>
          </a:xfrm>
          <a:prstGeom prst="rect">
            <a:avLst/>
          </a:prstGeom>
        </p:spPr>
        <p:txBody>
          <a:bodyPr/>
          <a:lstStyle/>
          <a:p>
            <a:pPr lvl="0">
              <a:defRPr sz="1800">
                <a:solidFill>
                  <a:srgbClr val="000000"/>
                </a:solidFill>
              </a:defRPr>
            </a:pPr>
            <a:r>
              <a:rPr lang="nb-NO" sz="9600" dirty="0">
                <a:solidFill>
                  <a:srgbClr val="0E030A"/>
                </a:solidFill>
                <a:latin typeface="Sketch Block Bold" panose="02000000000000000000" pitchFamily="50" charset="0"/>
              </a:rPr>
              <a:t>Uventet </a:t>
            </a:r>
            <a:r>
              <a:rPr lang="nb-NO" sz="9600" dirty="0">
                <a:solidFill>
                  <a:srgbClr val="F38900"/>
                </a:solidFill>
                <a:latin typeface="Sketch Block Bold" panose="02000000000000000000" pitchFamily="50" charset="0"/>
              </a:rPr>
              <a:t>vennlighet</a:t>
            </a:r>
            <a:br>
              <a:rPr lang="nb-NO" sz="8000" dirty="0">
                <a:solidFill>
                  <a:srgbClr val="0E030A"/>
                </a:solidFill>
                <a:latin typeface="Sketch Block Bold" panose="02000000000000000000" pitchFamily="50" charset="0"/>
              </a:rPr>
            </a:br>
            <a:endParaRPr sz="8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33659807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0"/>
            <a:ext cx="9332323" cy="8235776"/>
          </a:xfrm>
          <a:prstGeom prst="rect">
            <a:avLst/>
          </a:prstGeom>
        </p:spPr>
      </p:pic>
      <p:sp>
        <p:nvSpPr>
          <p:cNvPr id="2" name="TekstSylinder 1"/>
          <p:cNvSpPr txBox="1"/>
          <p:nvPr/>
        </p:nvSpPr>
        <p:spPr>
          <a:xfrm>
            <a:off x="2877243" y="8429740"/>
            <a:ext cx="843628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3200" b="0" i="0" u="none" strike="noStrike" cap="none" spc="0" normalizeH="0" baseline="0" dirty="0">
                <a:ln>
                  <a:noFill/>
                </a:ln>
                <a:solidFill>
                  <a:srgbClr val="000000"/>
                </a:solidFill>
                <a:effectLst/>
                <a:uFillTx/>
                <a:latin typeface="Sketch Block Bold" panose="02000000000000000000" pitchFamily="50" charset="0"/>
                <a:sym typeface="Helvetica"/>
              </a:rPr>
              <a:t>www.merefremgang.no/gratis-ebok </a:t>
            </a:r>
          </a:p>
        </p:txBody>
      </p:sp>
    </p:spTree>
    <p:extLst>
      <p:ext uri="{BB962C8B-B14F-4D97-AF65-F5344CB8AC3E}">
        <p14:creationId xmlns:p14="http://schemas.microsoft.com/office/powerpoint/2010/main" val="95444948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dmorgen-video.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9310" y="992946"/>
            <a:ext cx="12946180" cy="7767708"/>
          </a:xfrm>
          <a:prstGeom prst="rect">
            <a:avLst/>
          </a:prstGeom>
        </p:spPr>
      </p:pic>
    </p:spTree>
    <p:extLst>
      <p:ext uri="{BB962C8B-B14F-4D97-AF65-F5344CB8AC3E}">
        <p14:creationId xmlns:p14="http://schemas.microsoft.com/office/powerpoint/2010/main" val="24590406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71"/>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08233" y="2184665"/>
            <a:ext cx="11702390" cy="3730632"/>
          </a:xfrm>
          <a:prstGeom prst="rect">
            <a:avLst/>
          </a:prstGeom>
        </p:spPr>
        <p:txBody>
          <a:bodyPr/>
          <a:lstStyle/>
          <a:p>
            <a:pPr lvl="0">
              <a:defRPr sz="1800">
                <a:solidFill>
                  <a:srgbClr val="000000"/>
                </a:solidFill>
              </a:defRPr>
            </a:pPr>
            <a:r>
              <a:rPr lang="nb-NO" sz="8000" dirty="0">
                <a:solidFill>
                  <a:srgbClr val="F38900"/>
                </a:solidFill>
                <a:latin typeface="Sketch Block Bold" panose="02000000000000000000" pitchFamily="50" charset="0"/>
              </a:rPr>
              <a:t>Ros</a:t>
            </a:r>
            <a:r>
              <a:rPr lang="nb-NO" sz="8000" dirty="0">
                <a:solidFill>
                  <a:srgbClr val="0E030A"/>
                </a:solidFill>
                <a:latin typeface="Sketch Block Bold" panose="02000000000000000000" pitchFamily="50" charset="0"/>
              </a:rPr>
              <a:t> og </a:t>
            </a:r>
            <a:r>
              <a:rPr lang="nb-NO" sz="8000" dirty="0">
                <a:solidFill>
                  <a:srgbClr val="EE7501"/>
                </a:solidFill>
                <a:latin typeface="Sketch Block Bold" panose="02000000000000000000" pitchFamily="50" charset="0"/>
              </a:rPr>
              <a:t>anerkjennelse </a:t>
            </a:r>
            <a:endParaRPr sz="80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324436977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732485" y="-910233"/>
            <a:ext cx="11702390" cy="8483138"/>
          </a:xfrm>
          <a:prstGeom prst="rect">
            <a:avLst/>
          </a:prstGeom>
        </p:spPr>
        <p:txBody>
          <a:bodyPr/>
          <a:lstStyle/>
          <a:p>
            <a:pPr lvl="0" algn="l">
              <a:defRPr sz="1800">
                <a:solidFill>
                  <a:srgbClr val="000000"/>
                </a:solidFill>
              </a:defRPr>
            </a:pPr>
            <a:r>
              <a:rPr lang="nb-NO" sz="5400" dirty="0">
                <a:solidFill>
                  <a:srgbClr val="0E030A"/>
                </a:solidFill>
                <a:latin typeface="Sketch Block Bold" panose="02000000000000000000" pitchFamily="50" charset="0"/>
              </a:rPr>
              <a:t>1. Anerkjennelse </a:t>
            </a:r>
            <a:r>
              <a:rPr lang="nb-NO" sz="5400" dirty="0">
                <a:solidFill>
                  <a:srgbClr val="F38900"/>
                </a:solidFill>
                <a:latin typeface="Sketch Block Bold" panose="02000000000000000000" pitchFamily="50" charset="0"/>
              </a:rPr>
              <a:t>føles</a:t>
            </a:r>
            <a:r>
              <a:rPr lang="nb-NO" sz="5400" dirty="0">
                <a:solidFill>
                  <a:srgbClr val="0E030A"/>
                </a:solidFill>
                <a:latin typeface="Sketch Block Bold" panose="02000000000000000000" pitchFamily="50" charset="0"/>
              </a:rPr>
              <a:t> godt</a:t>
            </a:r>
            <a:br>
              <a:rPr lang="nb-NO" sz="5400" dirty="0">
                <a:solidFill>
                  <a:srgbClr val="0E030A"/>
                </a:solidFill>
                <a:latin typeface="Sketch Block Bold" panose="02000000000000000000" pitchFamily="50" charset="0"/>
              </a:rPr>
            </a:br>
            <a:br>
              <a:rPr lang="nb-NO" sz="5400" dirty="0">
                <a:solidFill>
                  <a:srgbClr val="0E030A"/>
                </a:solidFill>
                <a:latin typeface="Sketch Block Bold" panose="02000000000000000000" pitchFamily="50" charset="0"/>
              </a:rPr>
            </a:br>
            <a:r>
              <a:rPr lang="nb-NO" sz="5400" dirty="0">
                <a:solidFill>
                  <a:srgbClr val="0E030A"/>
                </a:solidFill>
                <a:latin typeface="Sketch Block Bold" panose="02000000000000000000" pitchFamily="50" charset="0"/>
              </a:rPr>
              <a:t>2. Ros viser at jobben vi gjør er </a:t>
            </a:r>
            <a:r>
              <a:rPr lang="nb-NO" sz="5400" dirty="0">
                <a:solidFill>
                  <a:srgbClr val="F38900"/>
                </a:solidFill>
                <a:latin typeface="Sketch Block Bold" panose="02000000000000000000" pitchFamily="50" charset="0"/>
              </a:rPr>
              <a:t>viktig</a:t>
            </a:r>
            <a:r>
              <a:rPr lang="nb-NO" sz="5400" dirty="0">
                <a:solidFill>
                  <a:srgbClr val="0E030A"/>
                </a:solidFill>
                <a:latin typeface="Sketch Block Bold" panose="02000000000000000000" pitchFamily="50" charset="0"/>
              </a:rPr>
              <a:t> og at vi gjør en </a:t>
            </a:r>
            <a:r>
              <a:rPr lang="nb-NO" sz="5400" dirty="0">
                <a:solidFill>
                  <a:srgbClr val="F38900"/>
                </a:solidFill>
                <a:latin typeface="Sketch Block Bold" panose="02000000000000000000" pitchFamily="50" charset="0"/>
              </a:rPr>
              <a:t>forskjell</a:t>
            </a:r>
            <a:br>
              <a:rPr lang="nb-NO" sz="5400" dirty="0">
                <a:solidFill>
                  <a:srgbClr val="F38900"/>
                </a:solidFill>
                <a:latin typeface="Sketch Block Bold" panose="02000000000000000000" pitchFamily="50" charset="0"/>
              </a:rPr>
            </a:br>
            <a:br>
              <a:rPr lang="nb-NO" sz="5400" dirty="0">
                <a:solidFill>
                  <a:srgbClr val="F38900"/>
                </a:solidFill>
                <a:latin typeface="Sketch Block Bold" panose="02000000000000000000" pitchFamily="50" charset="0"/>
              </a:rPr>
            </a:br>
            <a:r>
              <a:rPr lang="nb-NO" sz="5400" dirty="0">
                <a:solidFill>
                  <a:schemeClr val="bg1"/>
                </a:solidFill>
                <a:latin typeface="Sketch Block Bold" panose="02000000000000000000" pitchFamily="50" charset="0"/>
              </a:rPr>
              <a:t>3.</a:t>
            </a:r>
            <a:r>
              <a:rPr lang="nb-NO" sz="5400" dirty="0">
                <a:solidFill>
                  <a:srgbClr val="F38900"/>
                </a:solidFill>
                <a:latin typeface="Sketch Block Bold" panose="02000000000000000000" pitchFamily="50" charset="0"/>
              </a:rPr>
              <a:t> Ros</a:t>
            </a:r>
            <a:r>
              <a:rPr lang="nb-NO" sz="5400" dirty="0">
                <a:solidFill>
                  <a:schemeClr val="bg1"/>
                </a:solidFill>
                <a:latin typeface="Sketch Block Bold" panose="02000000000000000000" pitchFamily="50" charset="0"/>
              </a:rPr>
              <a:t> skaper bedre relasjoner</a:t>
            </a:r>
            <a:endParaRPr sz="10000" dirty="0">
              <a:latin typeface="Sketch Block Bold" panose="02000000000000000000" pitchFamily="50" charset="0"/>
            </a:endParaRPr>
          </a:p>
        </p:txBody>
      </p:sp>
    </p:spTree>
    <p:extLst>
      <p:ext uri="{BB962C8B-B14F-4D97-AF65-F5344CB8AC3E}">
        <p14:creationId xmlns:p14="http://schemas.microsoft.com/office/powerpoint/2010/main" val="2794320477"/>
      </p:ext>
    </p:extLst>
  </p:cSld>
  <p:clrMapOvr>
    <a:masterClrMapping/>
  </p:clrMapOvr>
  <p:transition spd="slow">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746844" y="774337"/>
            <a:ext cx="12257956" cy="6353717"/>
          </a:xfrm>
          <a:prstGeom prst="rect">
            <a:avLst/>
          </a:prstGeom>
        </p:spPr>
        <p:txBody>
          <a:bodyPr/>
          <a:lstStyle/>
          <a:p>
            <a:pPr algn="l"/>
            <a:br>
              <a:rPr lang="nb-NO" sz="8000" dirty="0">
                <a:solidFill>
                  <a:srgbClr val="0E030A"/>
                </a:solidFill>
                <a:latin typeface="Sketch Block Bold" panose="02000000000000000000" pitchFamily="50" charset="0"/>
              </a:rPr>
            </a:br>
            <a:br>
              <a:rPr lang="nb-NO" sz="8000" dirty="0">
                <a:solidFill>
                  <a:srgbClr val="0E030A"/>
                </a:solidFill>
                <a:latin typeface="Sketch Block Bold" panose="02000000000000000000" pitchFamily="50" charset="0"/>
              </a:rPr>
            </a:br>
            <a:r>
              <a:rPr lang="nb-NO" sz="8000" dirty="0">
                <a:solidFill>
                  <a:srgbClr val="0E030A"/>
                </a:solidFill>
                <a:latin typeface="Sketch Block Bold" panose="02000000000000000000" pitchFamily="50" charset="0"/>
              </a:rPr>
              <a:t>Hva gjør </a:t>
            </a:r>
            <a:r>
              <a:rPr lang="nb-NO" sz="8000" dirty="0">
                <a:solidFill>
                  <a:srgbClr val="F38900"/>
                </a:solidFill>
                <a:latin typeface="Sketch Block Bold" panose="02000000000000000000" pitchFamily="50" charset="0"/>
              </a:rPr>
              <a:t>ros</a:t>
            </a:r>
            <a:r>
              <a:rPr lang="nb-NO" sz="8000" dirty="0">
                <a:solidFill>
                  <a:srgbClr val="0E030A"/>
                </a:solidFill>
                <a:latin typeface="Sketch Block Bold" panose="02000000000000000000" pitchFamily="50" charset="0"/>
              </a:rPr>
              <a:t> ved oss i en arbeidssituasjon?</a:t>
            </a:r>
            <a:br>
              <a:rPr lang="nb-NO" sz="8000" dirty="0">
                <a:solidFill>
                  <a:srgbClr val="0E030A"/>
                </a:solidFill>
                <a:latin typeface="Sketch Block Bold" panose="02000000000000000000" pitchFamily="50" charset="0"/>
              </a:rPr>
            </a:br>
            <a:br>
              <a:rPr lang="nb-NO" sz="8000" dirty="0">
                <a:solidFill>
                  <a:srgbClr val="0E030A"/>
                </a:solidFill>
                <a:latin typeface="Sketch Block Bold" panose="02000000000000000000" pitchFamily="50" charset="0"/>
              </a:rPr>
            </a:br>
            <a:br>
              <a:rPr lang="nb-NO" sz="8000" dirty="0">
                <a:solidFill>
                  <a:srgbClr val="0E030A"/>
                </a:solidFill>
                <a:latin typeface="Sketch Block Bold" panose="02000000000000000000" pitchFamily="50" charset="0"/>
              </a:rPr>
            </a:br>
            <a:endParaRPr sz="20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418244222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4632960" y="737751"/>
            <a:ext cx="6116320"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8800" b="0" i="0" u="none" strike="noStrike" cap="none" spc="0" normalizeH="0" baseline="0" dirty="0">
                <a:ln>
                  <a:noFill/>
                </a:ln>
                <a:solidFill>
                  <a:srgbClr val="EE7501"/>
                </a:solidFill>
                <a:effectLst/>
                <a:uFillTx/>
                <a:latin typeface="Sketch Block Bold" panose="02000000000000000000" pitchFamily="50" charset="0"/>
                <a:sym typeface="Helvetica"/>
              </a:rPr>
              <a:t>3</a:t>
            </a:r>
            <a:r>
              <a:rPr kumimoji="0" lang="nb-NO" sz="8800" b="0" i="0" u="none" strike="noStrike" cap="none" spc="0" normalizeH="0" baseline="0" dirty="0">
                <a:ln>
                  <a:noFill/>
                </a:ln>
                <a:solidFill>
                  <a:srgbClr val="000000"/>
                </a:solidFill>
                <a:effectLst/>
                <a:uFillTx/>
                <a:latin typeface="Sketch Block Bold" panose="02000000000000000000" pitchFamily="50" charset="0"/>
                <a:sym typeface="Helvetica"/>
              </a:rPr>
              <a:t> min.</a:t>
            </a:r>
          </a:p>
        </p:txBody>
      </p:sp>
      <p:sp>
        <p:nvSpPr>
          <p:cNvPr id="4" name="TekstSylinder 3"/>
          <p:cNvSpPr txBox="1"/>
          <p:nvPr/>
        </p:nvSpPr>
        <p:spPr>
          <a:xfrm>
            <a:off x="0" y="9022079"/>
            <a:ext cx="1320800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latinLnBrk="1" hangingPunct="0"/>
            <a:r>
              <a:rPr lang="nb-NO" sz="1600" dirty="0">
                <a:solidFill>
                  <a:srgbClr val="000000"/>
                </a:solidFill>
                <a:hlinkClick r:id="rId3"/>
              </a:rPr>
              <a:t>https://www.ted.com/talks/dan_pink_on_motivation?utm_source=tedcomshare&amp;utm_medium=referral&amp;utm_campaign=tedspread</a:t>
            </a:r>
            <a:r>
              <a:rPr lang="nb-NO" sz="1600" dirty="0">
                <a:solidFill>
                  <a:srgbClr val="000000"/>
                </a:solidFill>
              </a:rPr>
              <a:t> </a:t>
            </a:r>
          </a:p>
          <a:p>
            <a:pPr algn="ctr" rtl="0" latinLnBrk="1" hangingPunct="0"/>
            <a:r>
              <a:rPr lang="nb-NO" sz="1600" dirty="0">
                <a:solidFill>
                  <a:srgbClr val="000000"/>
                </a:solidFill>
                <a:hlinkClick r:id="rId4"/>
              </a:rPr>
              <a:t>https://en.wikipedia.org/wiki/Candle_problem</a:t>
            </a:r>
            <a:r>
              <a:rPr lang="nb-NO" sz="1600" dirty="0">
                <a:solidFill>
                  <a:srgbClr val="000000"/>
                </a:solidFill>
              </a:rPr>
              <a:t> </a:t>
            </a:r>
          </a:p>
          <a:p>
            <a:pPr algn="l" rtl="0" latinLnBrk="1" hangingPunct="0"/>
            <a:endParaRPr lang="nb-NO" sz="1600" dirty="0">
              <a:solidFill>
                <a:srgbClr val="000000"/>
              </a:solidFill>
            </a:endParaRPr>
          </a:p>
        </p:txBody>
      </p:sp>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74" y="2321772"/>
            <a:ext cx="10058400" cy="5664040"/>
          </a:xfrm>
          <a:prstGeom prst="rect">
            <a:avLst/>
          </a:prstGeom>
        </p:spPr>
      </p:pic>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6063" y="2321772"/>
            <a:ext cx="6328423" cy="6134130"/>
          </a:xfrm>
          <a:prstGeom prst="rect">
            <a:avLst/>
          </a:prstGeom>
        </p:spPr>
      </p:pic>
    </p:spTree>
    <p:extLst>
      <p:ext uri="{BB962C8B-B14F-4D97-AF65-F5344CB8AC3E}">
        <p14:creationId xmlns:p14="http://schemas.microsoft.com/office/powerpoint/2010/main" val="2068751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24924" y="1755768"/>
            <a:ext cx="11702390" cy="3730632"/>
          </a:xfrm>
          <a:prstGeom prst="rect">
            <a:avLst/>
          </a:prstGeom>
        </p:spPr>
        <p:txBody>
          <a:bodyPr/>
          <a:lstStyle/>
          <a:p>
            <a:pPr algn="l"/>
            <a:r>
              <a:rPr lang="nb-NO" sz="4000" i="1" dirty="0">
                <a:solidFill>
                  <a:schemeClr val="bg1"/>
                </a:solidFill>
                <a:latin typeface="Sketch Block Bold" panose="02000000000000000000" pitchFamily="50" charset="0"/>
                <a:ea typeface="Lucida Grande"/>
                <a:cs typeface="Lucida Grande"/>
                <a:sym typeface="Lucida Grande"/>
              </a:rPr>
              <a:t>«Du er ikke redd for å være intelligent. Du er en vidunderlig rollemodell for alle de kloke og velformulerte kvinnene i verden, fordi du viser dem at det er helt OK å være klok og å la andre se det. Jeg kan huske en gang hvor du vant en diskusjon i undervisningen og det inspirerte meg.»</a:t>
            </a:r>
          </a:p>
        </p:txBody>
      </p:sp>
    </p:spTree>
    <p:extLst>
      <p:ext uri="{BB962C8B-B14F-4D97-AF65-F5344CB8AC3E}">
        <p14:creationId xmlns:p14="http://schemas.microsoft.com/office/powerpoint/2010/main" val="98772606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929808" y="2263768"/>
            <a:ext cx="3703236" cy="3730632"/>
          </a:xfrm>
          <a:prstGeom prst="rect">
            <a:avLst/>
          </a:prstGeom>
        </p:spPr>
        <p:txBody>
          <a:bodyPr/>
          <a:lstStyle/>
          <a:p>
            <a:pPr algn="l"/>
            <a:r>
              <a:rPr lang="nb-NO" sz="9600" i="1" dirty="0">
                <a:latin typeface="Sketch Block Bold" panose="02000000000000000000" pitchFamily="50" charset="0"/>
                <a:ea typeface="Lucida Grande"/>
                <a:cs typeface="Lucida Grande"/>
                <a:sym typeface="Lucida Grande"/>
              </a:rPr>
              <a:t>51 %</a:t>
            </a:r>
          </a:p>
        </p:txBody>
      </p:sp>
      <p:sp>
        <p:nvSpPr>
          <p:cNvPr id="3" name="Shape 564"/>
          <p:cNvSpPr txBox="1">
            <a:spLocks/>
          </p:cNvSpPr>
          <p:nvPr/>
        </p:nvSpPr>
        <p:spPr>
          <a:xfrm>
            <a:off x="8524240" y="2263768"/>
            <a:ext cx="3703236" cy="373063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ctr" defTabSz="584200">
              <a:lnSpc>
                <a:spcPct val="100000"/>
              </a:lnSpc>
              <a:defRPr sz="10000">
                <a:solidFill>
                  <a:srgbClr val="EE7501"/>
                </a:solidFill>
                <a:uFillTx/>
                <a:latin typeface="+mn-lt"/>
                <a:ea typeface="+mn-ea"/>
                <a:cs typeface="+mn-cs"/>
                <a:sym typeface="Helvetica Light"/>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a:lstStyle>
          <a:p>
            <a:pPr algn="l"/>
            <a:r>
              <a:rPr lang="nb-NO" sz="9600" i="1" dirty="0">
                <a:latin typeface="Sketch Block Bold" panose="02000000000000000000" pitchFamily="50" charset="0"/>
                <a:ea typeface="Lucida Grande"/>
                <a:cs typeface="Lucida Grande"/>
                <a:sym typeface="Lucida Grande"/>
              </a:rPr>
              <a:t>19 %</a:t>
            </a:r>
          </a:p>
        </p:txBody>
      </p:sp>
      <p:sp>
        <p:nvSpPr>
          <p:cNvPr id="4" name="Shape 564"/>
          <p:cNvSpPr txBox="1">
            <a:spLocks/>
          </p:cNvSpPr>
          <p:nvPr/>
        </p:nvSpPr>
        <p:spPr>
          <a:xfrm>
            <a:off x="5019124" y="2263768"/>
            <a:ext cx="3703236" cy="373063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ctr" defTabSz="584200">
              <a:lnSpc>
                <a:spcPct val="100000"/>
              </a:lnSpc>
              <a:defRPr sz="10000">
                <a:solidFill>
                  <a:srgbClr val="EE7501"/>
                </a:solidFill>
                <a:uFillTx/>
                <a:latin typeface="+mn-lt"/>
                <a:ea typeface="+mn-ea"/>
                <a:cs typeface="+mn-cs"/>
                <a:sym typeface="Helvetica Light"/>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a:lstStyle>
          <a:p>
            <a:pPr algn="l"/>
            <a:r>
              <a:rPr lang="nb-NO" sz="9600" i="1" dirty="0">
                <a:solidFill>
                  <a:schemeClr val="bg1"/>
                </a:solidFill>
                <a:latin typeface="Sketch Block Bold" panose="02000000000000000000" pitchFamily="50" charset="0"/>
                <a:ea typeface="Lucida Grande"/>
                <a:cs typeface="Lucida Grande"/>
                <a:sym typeface="Lucida Grande"/>
              </a:rPr>
              <a:t>VS.</a:t>
            </a:r>
          </a:p>
        </p:txBody>
      </p:sp>
      <p:sp>
        <p:nvSpPr>
          <p:cNvPr id="2" name="TekstSylinder 1"/>
          <p:cNvSpPr txBox="1"/>
          <p:nvPr/>
        </p:nvSpPr>
        <p:spPr>
          <a:xfrm>
            <a:off x="142240" y="8144847"/>
            <a:ext cx="10769600"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nb-NO" sz="2000" dirty="0">
                <a:solidFill>
                  <a:schemeClr val="bg1"/>
                </a:solidFill>
                <a:latin typeface="Sketch Block Bold" panose="02000000000000000000" pitchFamily="50" charset="0"/>
              </a:rPr>
              <a:t>Harvard Business School</a:t>
            </a:r>
            <a:br>
              <a:rPr lang="nb-NO" sz="2000" dirty="0">
                <a:solidFill>
                  <a:schemeClr val="bg1"/>
                </a:solidFill>
                <a:latin typeface="Sketch Block Bold" panose="02000000000000000000" pitchFamily="50" charset="0"/>
              </a:rPr>
            </a:br>
            <a:r>
              <a:rPr lang="en-US" sz="2000" i="1" dirty="0"/>
              <a:t>«How Best-Self Activation Influences Emotions, </a:t>
            </a:r>
            <a:r>
              <a:rPr lang="nb-NO" sz="2000" i="1" dirty="0" err="1"/>
              <a:t>Physiology</a:t>
            </a:r>
            <a:r>
              <a:rPr lang="nb-NO" sz="2000" i="1" dirty="0"/>
              <a:t> and </a:t>
            </a:r>
            <a:r>
              <a:rPr lang="nb-NO" sz="2000" i="1" dirty="0" err="1"/>
              <a:t>Employment</a:t>
            </a:r>
            <a:r>
              <a:rPr lang="nb-NO" sz="2000" i="1" dirty="0"/>
              <a:t> Relationships»,</a:t>
            </a:r>
            <a:endParaRPr kumimoji="0" lang="nb-NO" sz="2000" b="0"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371552440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73547" y="1890751"/>
            <a:ext cx="11702390" cy="3730632"/>
          </a:xfrm>
          <a:prstGeom prst="rect">
            <a:avLst/>
          </a:prstGeom>
        </p:spPr>
        <p:txBody>
          <a:bodyPr/>
          <a:lstStyle/>
          <a:p>
            <a:pPr lvl="0">
              <a:defRPr sz="1800">
                <a:solidFill>
                  <a:srgbClr val="000000"/>
                </a:solidFill>
              </a:defRPr>
            </a:pPr>
            <a:r>
              <a:rPr lang="nb-NO" sz="9600" dirty="0">
                <a:solidFill>
                  <a:srgbClr val="F38900"/>
                </a:solidFill>
                <a:latin typeface="Sketch Block Bold" panose="02000000000000000000" pitchFamily="50" charset="0"/>
              </a:rPr>
              <a:t>Rose</a:t>
            </a:r>
            <a:r>
              <a:rPr lang="nb-NO" sz="9600" dirty="0">
                <a:solidFill>
                  <a:srgbClr val="0E030A"/>
                </a:solidFill>
                <a:latin typeface="Sketch Block Bold" panose="02000000000000000000" pitchFamily="50" charset="0"/>
              </a:rPr>
              <a:t>bamsen!</a:t>
            </a:r>
            <a:endParaRPr sz="9600" dirty="0">
              <a:solidFill>
                <a:schemeClr val="bg1"/>
              </a:solidFill>
              <a:latin typeface="Sketch Block Bold" panose="02000000000000000000" pitchFamily="50" charset="0"/>
            </a:endParaRPr>
          </a:p>
        </p:txBody>
      </p:sp>
    </p:spTree>
    <p:extLst>
      <p:ext uri="{BB962C8B-B14F-4D97-AF65-F5344CB8AC3E}">
        <p14:creationId xmlns:p14="http://schemas.microsoft.com/office/powerpoint/2010/main" val="262342053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 y="0"/>
            <a:ext cx="13164820" cy="9753600"/>
          </a:xfrm>
          <a:prstGeom prst="rect">
            <a:avLst/>
          </a:prstGeom>
        </p:spPr>
      </p:pic>
    </p:spTree>
    <p:extLst>
      <p:ext uri="{BB962C8B-B14F-4D97-AF65-F5344CB8AC3E}">
        <p14:creationId xmlns:p14="http://schemas.microsoft.com/office/powerpoint/2010/main" val="182071706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04"/>
          <p:cNvSpPr txBox="1">
            <a:spLocks/>
          </p:cNvSpPr>
          <p:nvPr/>
        </p:nvSpPr>
        <p:spPr>
          <a:xfrm>
            <a:off x="663451" y="0"/>
            <a:ext cx="11715222" cy="41347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742950" indent="-285750" defTabSz="449262">
              <a:lnSpc>
                <a:spcPct val="93000"/>
              </a:lnSpc>
              <a:spcBef>
                <a:spcPts val="1100"/>
              </a:spcBef>
              <a:buFont typeface="Times New Roman"/>
              <a:defRPr sz="3600">
                <a:uFill>
                  <a:solidFill/>
                </a:uFill>
                <a:latin typeface="+mj-lt"/>
                <a:ea typeface="+mj-ea"/>
                <a:cs typeface="+mj-cs"/>
                <a:sym typeface="Arial"/>
              </a:defRPr>
            </a:lvl2pPr>
            <a:lvl3pPr marL="1143000" indent="-228600" defTabSz="449262">
              <a:lnSpc>
                <a:spcPct val="93000"/>
              </a:lnSpc>
              <a:spcBef>
                <a:spcPts val="800"/>
              </a:spcBef>
              <a:buFont typeface="Times New Roman"/>
              <a:defRPr sz="3000">
                <a:uFill>
                  <a:solidFill/>
                </a:uFill>
                <a:latin typeface="+mj-lt"/>
                <a:ea typeface="+mj-ea"/>
                <a:cs typeface="+mj-cs"/>
                <a:sym typeface="Arial"/>
              </a:defRPr>
            </a:lvl3pPr>
            <a:lvl4pPr marL="1600200" indent="-228600" defTabSz="449262">
              <a:lnSpc>
                <a:spcPct val="93000"/>
              </a:lnSpc>
              <a:spcBef>
                <a:spcPts val="500"/>
              </a:spcBef>
              <a:buFont typeface="Times New Roman"/>
              <a:defRPr sz="2400">
                <a:uFill>
                  <a:solidFill/>
                </a:uFill>
                <a:latin typeface="+mj-lt"/>
                <a:ea typeface="+mj-ea"/>
                <a:cs typeface="+mj-cs"/>
                <a:sym typeface="Arial"/>
              </a:defRPr>
            </a:lvl4pPr>
            <a:lvl5pPr marL="2057400" indent="-228600" defTabSz="449262">
              <a:lnSpc>
                <a:spcPct val="93000"/>
              </a:lnSpc>
              <a:spcBef>
                <a:spcPts val="200"/>
              </a:spcBef>
              <a:buFont typeface="Times New Roman"/>
              <a:defRPr sz="24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a:lstStyle>
          <a:p>
            <a:pPr marL="0" indent="0" algn="ctr" defTabSz="584200">
              <a:lnSpc>
                <a:spcPct val="90000"/>
              </a:lnSpc>
              <a:spcBef>
                <a:spcPts val="0"/>
              </a:spcBef>
              <a:buFontTx/>
              <a:buNone/>
              <a:defRPr sz="1800">
                <a:uFillTx/>
              </a:defRPr>
            </a:pPr>
            <a:r>
              <a:rPr lang="nb-NO" sz="6000">
                <a:solidFill>
                  <a:srgbClr val="0E030A"/>
                </a:solidFill>
                <a:uFillTx/>
                <a:latin typeface="Sketch Block Bold" panose="02000000000000000000" pitchFamily="50" charset="0"/>
                <a:ea typeface="+mn-ea"/>
                <a:cs typeface="+mn-cs"/>
                <a:sym typeface="Helvetica Light"/>
              </a:rPr>
              <a:t>Hva kan DU </a:t>
            </a:r>
            <a:r>
              <a:rPr lang="nb-NO" sz="6000">
                <a:solidFill>
                  <a:srgbClr val="EE7501"/>
                </a:solidFill>
                <a:uFillTx/>
                <a:latin typeface="Sketch Block Bold" panose="02000000000000000000" pitchFamily="50" charset="0"/>
                <a:ea typeface="+mn-ea"/>
                <a:cs typeface="+mn-cs"/>
                <a:sym typeface="Helvetica Light"/>
              </a:rPr>
              <a:t>gjøre</a:t>
            </a:r>
            <a:r>
              <a:rPr lang="nb-NO" sz="6000">
                <a:solidFill>
                  <a:srgbClr val="0E030A"/>
                </a:solidFill>
                <a:uFillTx/>
                <a:latin typeface="Sketch Block Bold" panose="02000000000000000000" pitchFamily="50" charset="0"/>
                <a:ea typeface="+mn-ea"/>
                <a:cs typeface="+mn-cs"/>
                <a:sym typeface="Helvetica Light"/>
              </a:rPr>
              <a:t> for å skape mer arbeidsglede? </a:t>
            </a:r>
            <a:endParaRPr lang="nb-NO" sz="6000" dirty="0">
              <a:solidFill>
                <a:srgbClr val="0E030A"/>
              </a:solidFill>
              <a:uFillTx/>
              <a:latin typeface="Sketch Block Bold" panose="02000000000000000000" pitchFamily="50" charset="0"/>
              <a:ea typeface="+mn-ea"/>
              <a:cs typeface="+mn-cs"/>
              <a:sym typeface="Helvetica Light"/>
            </a:endParaRPr>
          </a:p>
        </p:txBody>
      </p:sp>
      <p:sp>
        <p:nvSpPr>
          <p:cNvPr id="7" name="Shape 605"/>
          <p:cNvSpPr/>
          <p:nvPr/>
        </p:nvSpPr>
        <p:spPr>
          <a:xfrm>
            <a:off x="663451" y="4383550"/>
            <a:ext cx="11715222" cy="41347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lgn="ctr">
              <a:lnSpc>
                <a:spcPct val="90000"/>
              </a:lnSpc>
              <a:defRPr sz="1800"/>
            </a:pPr>
            <a:r>
              <a:rPr lang="nb-NO" sz="6000" dirty="0">
                <a:solidFill>
                  <a:srgbClr val="0E030A"/>
                </a:solidFill>
                <a:latin typeface="Sketch Block Bold" panose="02000000000000000000" pitchFamily="50" charset="0"/>
                <a:ea typeface="+mn-ea"/>
                <a:cs typeface="+mn-cs"/>
                <a:sym typeface="Helvetica Light"/>
              </a:rPr>
              <a:t>Hva kan du </a:t>
            </a:r>
            <a:r>
              <a:rPr sz="6000" dirty="0">
                <a:solidFill>
                  <a:srgbClr val="EE7501"/>
                </a:solidFill>
                <a:latin typeface="Sketch Block Bold" panose="02000000000000000000" pitchFamily="50" charset="0"/>
                <a:ea typeface="+mn-ea"/>
                <a:cs typeface="+mn-cs"/>
                <a:sym typeface="Helvetica Light"/>
              </a:rPr>
              <a:t>stop</a:t>
            </a:r>
            <a:r>
              <a:rPr lang="nb-NO" sz="6000" dirty="0" err="1">
                <a:solidFill>
                  <a:srgbClr val="EE7501"/>
                </a:solidFill>
                <a:latin typeface="Sketch Block Bold" panose="02000000000000000000" pitchFamily="50" charset="0"/>
                <a:ea typeface="+mn-ea"/>
                <a:cs typeface="+mn-cs"/>
                <a:sym typeface="Helvetica Light"/>
              </a:rPr>
              <a:t>pe</a:t>
            </a:r>
            <a:r>
              <a:rPr lang="nb-NO" sz="6000" dirty="0">
                <a:solidFill>
                  <a:srgbClr val="EE7501"/>
                </a:solidFill>
                <a:latin typeface="Sketch Block Bold" panose="02000000000000000000" pitchFamily="50" charset="0"/>
                <a:ea typeface="+mn-ea"/>
                <a:cs typeface="+mn-cs"/>
                <a:sym typeface="Helvetica Light"/>
              </a:rPr>
              <a:t> å gjøre,</a:t>
            </a:r>
            <a:r>
              <a:rPr sz="6000" dirty="0">
                <a:solidFill>
                  <a:srgbClr val="0E030A"/>
                </a:solidFill>
                <a:latin typeface="Sketch Block Bold" panose="02000000000000000000" pitchFamily="50" charset="0"/>
                <a:ea typeface="+mn-ea"/>
                <a:cs typeface="+mn-cs"/>
                <a:sym typeface="Helvetica Light"/>
              </a:rPr>
              <a:t> </a:t>
            </a:r>
            <a:r>
              <a:rPr lang="nb-NO" sz="6000" dirty="0">
                <a:solidFill>
                  <a:srgbClr val="0E030A"/>
                </a:solidFill>
                <a:latin typeface="Sketch Block Bold" panose="02000000000000000000" pitchFamily="50" charset="0"/>
                <a:ea typeface="+mn-ea"/>
                <a:cs typeface="+mn-cs"/>
                <a:sym typeface="Helvetica Light"/>
              </a:rPr>
              <a:t>som gjør deg ulykkelig på jobben?</a:t>
            </a:r>
            <a:endParaRPr sz="6000" dirty="0">
              <a:solidFill>
                <a:srgbClr val="0E030A"/>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1447414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prstGeom prst="rect">
            <a:avLst/>
          </a:prstGeom>
        </p:spPr>
        <p:txBody>
          <a:bodyPr/>
          <a:lstStyle/>
          <a:p>
            <a:pPr lvl="0">
              <a:defRPr sz="1800">
                <a:solidFill>
                  <a:srgbClr val="000000"/>
                </a:solidFill>
              </a:defRPr>
            </a:pPr>
            <a:r>
              <a:rPr lang="nb-NO" sz="23000" dirty="0">
                <a:solidFill>
                  <a:srgbClr val="EE7501"/>
                </a:solidFill>
                <a:latin typeface="Sketch Block Bold" panose="02000000000000000000" pitchFamily="50" charset="0"/>
                <a:ea typeface="Helvetica"/>
                <a:cs typeface="Helvetica"/>
                <a:sym typeface="Helvetica"/>
              </a:rPr>
              <a:t>HVA</a:t>
            </a:r>
            <a:endParaRPr sz="23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er arbeidsglede?</a:t>
            </a:r>
            <a:endParaRPr sz="8000" dirty="0">
              <a:latin typeface="Sketch Block Bold" panose="02000000000000000000" pitchFamily="50" charset="0"/>
            </a:endParaRPr>
          </a:p>
        </p:txBody>
      </p:sp>
    </p:spTree>
    <p:extLst>
      <p:ext uri="{BB962C8B-B14F-4D97-AF65-F5344CB8AC3E}">
        <p14:creationId xmlns:p14="http://schemas.microsoft.com/office/powerpoint/2010/main" val="1886364415"/>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prstGeom prst="rect">
            <a:avLst/>
          </a:prstGeom>
        </p:spPr>
        <p:txBody>
          <a:bodyPr/>
          <a:lstStyle/>
          <a:p>
            <a:pPr lvl="0">
              <a:defRPr sz="1800">
                <a:solidFill>
                  <a:srgbClr val="000000"/>
                </a:solidFill>
              </a:defRPr>
            </a:pPr>
            <a:r>
              <a:rPr lang="nb-NO" sz="14000" dirty="0">
                <a:solidFill>
                  <a:srgbClr val="EE7501"/>
                </a:solidFill>
                <a:latin typeface="Sketch Block Bold" panose="02000000000000000000" pitchFamily="50" charset="0"/>
              </a:rPr>
              <a:t>Lunsj</a:t>
            </a:r>
            <a:endParaRPr sz="14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47077278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542412" y="592940"/>
            <a:ext cx="12111703" cy="8449734"/>
          </a:xfrm>
          <a:prstGeom prst="rect">
            <a:avLst/>
          </a:prstGeom>
        </p:spPr>
        <p:txBody>
          <a:bodyPr>
            <a:normAutofit/>
          </a:bodyPr>
          <a:lstStyle/>
          <a:p>
            <a:pPr lvl="0">
              <a:defRPr sz="1800">
                <a:solidFill>
                  <a:srgbClr val="000000"/>
                </a:solidFill>
              </a:defRPr>
            </a:pPr>
            <a:r>
              <a:rPr sz="12500" dirty="0">
                <a:solidFill>
                  <a:srgbClr val="EE7501"/>
                </a:solidFill>
                <a:latin typeface="Sketch Block Bold" panose="02000000000000000000" pitchFamily="50" charset="0"/>
              </a:rPr>
              <a:t>PLAN</a:t>
            </a:r>
            <a:r>
              <a:rPr lang="nb-NO" sz="12500" dirty="0">
                <a:solidFill>
                  <a:schemeClr val="bg1"/>
                </a:solidFill>
                <a:latin typeface="Sketch Block Bold" panose="02000000000000000000" pitchFamily="50" charset="0"/>
              </a:rPr>
              <a:t> for arbeidsgleden</a:t>
            </a:r>
            <a:endParaRPr sz="125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1975740869"/>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691060" y="2022697"/>
            <a:ext cx="11698877" cy="5826176"/>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Hva kan dere sammen gjøre for å skape mer arbeidsglede for dere selv og for andre?</a:t>
            </a:r>
            <a:r>
              <a:rPr sz="5000" dirty="0">
                <a:solidFill>
                  <a:srgbClr val="0E030A"/>
                </a:solidFill>
                <a:uFill>
                  <a:solidFill>
                    <a:srgbClr val="FFFFFF"/>
                  </a:solidFill>
                </a:uFill>
                <a:latin typeface="Sketch Block Bold" panose="02000000000000000000" pitchFamily="50" charset="0"/>
                <a:ea typeface="+mn-ea"/>
                <a:cs typeface="+mn-cs"/>
                <a:sym typeface="Helvetica Light"/>
              </a:rPr>
              <a:t> </a:t>
            </a:r>
          </a:p>
          <a:p>
            <a:pPr marL="57620" marR="57620" lvl="0" defTabSz="660378">
              <a:lnSpc>
                <a:spcPct val="70000"/>
              </a:lnSpc>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endParaRPr sz="5000" dirty="0">
              <a:solidFill>
                <a:srgbClr val="0E030A"/>
              </a:solidFill>
              <a:uFill>
                <a:solidFill>
                  <a:srgbClr val="FFFFFF"/>
                </a:solidFill>
              </a:uFill>
              <a:latin typeface="Sketch Block Bold" panose="02000000000000000000" pitchFamily="50" charset="0"/>
              <a:ea typeface="+mn-ea"/>
              <a:cs typeface="+mn-cs"/>
              <a:sym typeface="Helvetica Light"/>
            </a:endParaRPr>
          </a:p>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5000" b="1" dirty="0">
                <a:solidFill>
                  <a:srgbClr val="0E030A"/>
                </a:solidFill>
                <a:uFill>
                  <a:solidFill>
                    <a:srgbClr val="FFFFFF"/>
                  </a:solidFill>
                </a:uFill>
                <a:latin typeface="Sketch Block Bold" panose="02000000000000000000" pitchFamily="50" charset="0"/>
                <a:ea typeface="+mn-ea"/>
                <a:cs typeface="+mn-cs"/>
                <a:sym typeface="Helvetica Light"/>
              </a:rPr>
              <a:t>Regel</a:t>
            </a:r>
            <a:r>
              <a:rPr sz="5000" b="1" dirty="0">
                <a:solidFill>
                  <a:srgbClr val="0E030A"/>
                </a:solidFill>
                <a:uFill>
                  <a:solidFill>
                    <a:srgbClr val="FFFFFF"/>
                  </a:solidFill>
                </a:uFill>
                <a:latin typeface="Sketch Block Bold" panose="02000000000000000000" pitchFamily="50" charset="0"/>
                <a:ea typeface="+mn-ea"/>
                <a:cs typeface="+mn-cs"/>
                <a:sym typeface="Helvetica Light"/>
              </a:rPr>
              <a:t>:</a:t>
            </a:r>
            <a:r>
              <a:rPr sz="5000" dirty="0">
                <a:solidFill>
                  <a:srgbClr val="0E030A"/>
                </a:solidFill>
                <a:uFill>
                  <a:solidFill>
                    <a:srgbClr val="FFFFFF"/>
                  </a:solidFill>
                </a:uFill>
                <a:latin typeface="Sketch Block Bold" panose="02000000000000000000" pitchFamily="50" charset="0"/>
                <a:ea typeface="+mn-ea"/>
                <a:cs typeface="+mn-cs"/>
                <a:sym typeface="Helvetica Light"/>
              </a:rPr>
              <a:t> </a:t>
            </a: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Alle ideer er fantastiske</a:t>
            </a:r>
            <a:r>
              <a:rPr sz="5000" dirty="0">
                <a:solidFill>
                  <a:srgbClr val="0E030A"/>
                </a:solidFill>
                <a:uFill>
                  <a:solidFill>
                    <a:srgbClr val="FFFFFF"/>
                  </a:solidFill>
                </a:uFill>
                <a:latin typeface="Sketch Block Bold" panose="02000000000000000000" pitchFamily="50" charset="0"/>
                <a:ea typeface="+mn-ea"/>
                <a:cs typeface="+mn-cs"/>
                <a:sym typeface="Helvetica Light"/>
              </a:rPr>
              <a:t>!</a:t>
            </a:r>
          </a:p>
          <a:p>
            <a:pPr marL="57620" marR="57620" lvl="0" defTabSz="660378">
              <a:lnSpc>
                <a:spcPct val="70000"/>
              </a:lnSpc>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endParaRPr sz="5000" dirty="0">
              <a:solidFill>
                <a:srgbClr val="0E030A"/>
              </a:solidFill>
              <a:uFill>
                <a:solidFill>
                  <a:srgbClr val="FFFFFF"/>
                </a:solidFill>
              </a:uFill>
              <a:latin typeface="Sketch Block Bold" panose="02000000000000000000" pitchFamily="50" charset="0"/>
              <a:ea typeface="+mn-ea"/>
              <a:cs typeface="+mn-cs"/>
              <a:sym typeface="Helvetica Light"/>
            </a:endParaRPr>
          </a:p>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Skriv ned alle ideer på deres </a:t>
            </a:r>
            <a:r>
              <a:rPr sz="5000" dirty="0" err="1">
                <a:solidFill>
                  <a:srgbClr val="0E030A"/>
                </a:solidFill>
                <a:uFill>
                  <a:solidFill>
                    <a:srgbClr val="FFFFFF"/>
                  </a:solidFill>
                </a:uFill>
                <a:latin typeface="Sketch Block Bold" panose="02000000000000000000" pitchFamily="50" charset="0"/>
                <a:ea typeface="+mn-ea"/>
                <a:cs typeface="+mn-cs"/>
                <a:sym typeface="Helvetica Light"/>
              </a:rPr>
              <a:t>flipover</a:t>
            </a:r>
            <a:r>
              <a:rPr sz="5000" dirty="0">
                <a:solidFill>
                  <a:srgbClr val="0E030A"/>
                </a:solidFill>
                <a:uFill>
                  <a:solidFill>
                    <a:srgbClr val="FFFFFF"/>
                  </a:solidFill>
                </a:uFill>
                <a:latin typeface="Sketch Block Bold" panose="02000000000000000000" pitchFamily="50" charset="0"/>
                <a:ea typeface="+mn-ea"/>
                <a:cs typeface="+mn-cs"/>
                <a:sym typeface="Helvetica Light"/>
              </a:rPr>
              <a:t>.</a:t>
            </a:r>
          </a:p>
        </p:txBody>
      </p:sp>
      <p:sp>
        <p:nvSpPr>
          <p:cNvPr id="233" name="Shape 233"/>
          <p:cNvSpPr/>
          <p:nvPr/>
        </p:nvSpPr>
        <p:spPr>
          <a:xfrm>
            <a:off x="626933" y="512068"/>
            <a:ext cx="11827133" cy="1350231"/>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57620" marR="5762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8000">
                <a:solidFill>
                  <a:srgbClr val="EE7501"/>
                </a:solidFill>
                <a:uFill>
                  <a:solidFill>
                    <a:srgbClr val="FFFFFF"/>
                  </a:solidFill>
                </a:uFill>
                <a:latin typeface="+mn-lt"/>
                <a:ea typeface="+mn-ea"/>
                <a:cs typeface="+mn-cs"/>
                <a:sym typeface="Helvetica Light"/>
              </a:defRPr>
            </a:lvl1pPr>
          </a:lstStyle>
          <a:p>
            <a:pPr lvl="0">
              <a:defRPr sz="1800">
                <a:solidFill>
                  <a:srgbClr val="000000"/>
                </a:solidFill>
                <a:uFillTx/>
              </a:defRPr>
            </a:pPr>
            <a:r>
              <a:rPr sz="8000" dirty="0">
                <a:solidFill>
                  <a:srgbClr val="EE7501"/>
                </a:solidFill>
                <a:uFill>
                  <a:solidFill>
                    <a:srgbClr val="FFFFFF"/>
                  </a:solidFill>
                </a:uFill>
                <a:latin typeface="Sketch Block Bold" panose="02000000000000000000" pitchFamily="50" charset="0"/>
              </a:rPr>
              <a:t>Brainstorm</a:t>
            </a:r>
          </a:p>
        </p:txBody>
      </p:sp>
    </p:spTree>
    <p:extLst>
      <p:ext uri="{BB962C8B-B14F-4D97-AF65-F5344CB8AC3E}">
        <p14:creationId xmlns:p14="http://schemas.microsoft.com/office/powerpoint/2010/main" val="29204382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xfrm>
            <a:off x="563034" y="752376"/>
            <a:ext cx="11641668" cy="1723629"/>
          </a:xfrm>
          <a:prstGeom prst="rect">
            <a:avLst/>
          </a:prstGeom>
        </p:spPr>
        <p:txBody>
          <a:bodyPr lIns="0" tIns="0" rIns="0" bIns="0" anchor="t"/>
          <a:lstStyle>
            <a:lvl1pPr indent="127000" algn="l">
              <a:defRPr sz="8000"/>
            </a:lvl1pPr>
          </a:lstStyle>
          <a:p>
            <a:pPr lvl="0">
              <a:defRPr sz="1800">
                <a:solidFill>
                  <a:srgbClr val="000000"/>
                </a:solidFill>
              </a:defRPr>
            </a:pPr>
            <a:r>
              <a:rPr sz="8000" dirty="0">
                <a:solidFill>
                  <a:srgbClr val="EE7501"/>
                </a:solidFill>
                <a:latin typeface="Sketch Block Bold" panose="02000000000000000000" pitchFamily="50" charset="0"/>
              </a:rPr>
              <a:t>Tips </a:t>
            </a:r>
            <a:r>
              <a:rPr lang="nb-NO" sz="8000" dirty="0">
                <a:solidFill>
                  <a:srgbClr val="EE7501"/>
                </a:solidFill>
                <a:latin typeface="Sketch Block Bold" panose="02000000000000000000" pitchFamily="50" charset="0"/>
              </a:rPr>
              <a:t>til planen deres</a:t>
            </a:r>
            <a:endParaRPr sz="8000" dirty="0">
              <a:solidFill>
                <a:srgbClr val="EE7501"/>
              </a:solidFill>
              <a:latin typeface="Sketch Block Bold" panose="02000000000000000000" pitchFamily="50" charset="0"/>
            </a:endParaRPr>
          </a:p>
        </p:txBody>
      </p:sp>
      <p:sp>
        <p:nvSpPr>
          <p:cNvPr id="236" name="Shape 236"/>
          <p:cNvSpPr>
            <a:spLocks noGrp="1"/>
          </p:cNvSpPr>
          <p:nvPr>
            <p:ph type="body" idx="4294967295"/>
          </p:nvPr>
        </p:nvSpPr>
        <p:spPr>
          <a:xfrm>
            <a:off x="647700" y="2476005"/>
            <a:ext cx="11709401" cy="1082346"/>
          </a:xfrm>
          <a:prstGeom prst="rect">
            <a:avLst/>
          </a:prstGeom>
        </p:spPr>
        <p:txBody>
          <a:bodyPr/>
          <a:lstStyle>
            <a:lvl1pPr marL="0" indent="127000" defTabSz="584200">
              <a:lnSpc>
                <a:spcPct val="100000"/>
              </a:lnSpc>
              <a:spcBef>
                <a:spcPts val="0"/>
              </a:spcBef>
              <a:buClr>
                <a:srgbClr val="000000"/>
              </a:buClr>
              <a:defRPr sz="6000">
                <a:solidFill>
                  <a:srgbClr val="0E030A"/>
                </a:solidFill>
                <a:uFillTx/>
                <a:latin typeface="+mn-lt"/>
                <a:ea typeface="+mn-ea"/>
                <a:cs typeface="+mn-cs"/>
                <a:sym typeface="Helvetica Light"/>
              </a:defRPr>
            </a:lvl1pPr>
          </a:lstStyle>
          <a:p>
            <a:pPr lvl="0">
              <a:defRPr sz="1800">
                <a:solidFill>
                  <a:srgbClr val="000000"/>
                </a:solidFill>
              </a:defRPr>
            </a:pPr>
            <a:r>
              <a:rPr lang="nb-NO" sz="5400" dirty="0">
                <a:solidFill>
                  <a:srgbClr val="0E030A"/>
                </a:solidFill>
                <a:latin typeface="Sketch Block Bold" panose="02000000000000000000" pitchFamily="50" charset="0"/>
              </a:rPr>
              <a:t>Resultater og relasjoner</a:t>
            </a:r>
            <a:endParaRPr sz="5400" dirty="0">
              <a:solidFill>
                <a:srgbClr val="0E030A"/>
              </a:solidFill>
              <a:latin typeface="Sketch Block Bold" panose="02000000000000000000" pitchFamily="50" charset="0"/>
            </a:endParaRPr>
          </a:p>
        </p:txBody>
      </p:sp>
      <p:sp>
        <p:nvSpPr>
          <p:cNvPr id="237" name="Shape 237"/>
          <p:cNvSpPr/>
          <p:nvPr/>
        </p:nvSpPr>
        <p:spPr>
          <a:xfrm>
            <a:off x="647700" y="3582964"/>
            <a:ext cx="11709401" cy="10823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lang="nb-NO" sz="5400" dirty="0">
                <a:solidFill>
                  <a:srgbClr val="0E030A"/>
                </a:solidFill>
                <a:latin typeface="Sketch Block Bold" panose="02000000000000000000" pitchFamily="50" charset="0"/>
              </a:rPr>
              <a:t>Vær spesifikk</a:t>
            </a:r>
            <a:endParaRPr sz="5400" dirty="0">
              <a:solidFill>
                <a:srgbClr val="0E030A"/>
              </a:solidFill>
              <a:latin typeface="Sketch Block Bold" panose="02000000000000000000" pitchFamily="50" charset="0"/>
            </a:endParaRPr>
          </a:p>
        </p:txBody>
      </p:sp>
      <p:sp>
        <p:nvSpPr>
          <p:cNvPr id="238" name="Shape 238"/>
          <p:cNvSpPr/>
          <p:nvPr/>
        </p:nvSpPr>
        <p:spPr>
          <a:xfrm>
            <a:off x="647700" y="4689923"/>
            <a:ext cx="12357100" cy="10823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lang="nb-NO" sz="5400" dirty="0">
                <a:solidFill>
                  <a:srgbClr val="0E030A"/>
                </a:solidFill>
                <a:latin typeface="Sketch Block Bold" panose="02000000000000000000" pitchFamily="50" charset="0"/>
              </a:rPr>
              <a:t>Noe dere vil se frem til å gjøre</a:t>
            </a:r>
            <a:endParaRPr sz="5400" dirty="0">
              <a:solidFill>
                <a:srgbClr val="0E030A"/>
              </a:solidFill>
              <a:latin typeface="Sketch Block Bold" panose="02000000000000000000" pitchFamily="50" charset="0"/>
            </a:endParaRPr>
          </a:p>
        </p:txBody>
      </p:sp>
      <p:sp>
        <p:nvSpPr>
          <p:cNvPr id="239" name="Shape 239"/>
          <p:cNvSpPr/>
          <p:nvPr/>
        </p:nvSpPr>
        <p:spPr>
          <a:xfrm>
            <a:off x="647701" y="5772269"/>
            <a:ext cx="11709400" cy="1082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indent="127000">
              <a:buClr>
                <a:srgbClr val="000000"/>
              </a:buClr>
              <a:buFont typeface="Times New Roman"/>
              <a:defRPr sz="6000">
                <a:solidFill>
                  <a:srgbClr val="0E030A"/>
                </a:solidFill>
                <a:latin typeface="+mn-lt"/>
                <a:ea typeface="+mn-ea"/>
                <a:cs typeface="+mn-cs"/>
                <a:sym typeface="Helvetica Light"/>
              </a:defRPr>
            </a:lvl1pPr>
          </a:lstStyle>
          <a:p>
            <a:pPr lvl="0">
              <a:defRPr sz="1800">
                <a:solidFill>
                  <a:srgbClr val="000000"/>
                </a:solidFill>
              </a:defRPr>
            </a:pPr>
            <a:r>
              <a:rPr lang="nb-NO" sz="5400" dirty="0">
                <a:solidFill>
                  <a:srgbClr val="0E030A"/>
                </a:solidFill>
                <a:latin typeface="Sketch Block Bold" panose="02000000000000000000" pitchFamily="50" charset="0"/>
              </a:rPr>
              <a:t>Raskt og enkelt</a:t>
            </a:r>
            <a:endParaRPr sz="54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38692554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691060" y="2022697"/>
            <a:ext cx="11698877" cy="5826176"/>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Hva kan dere sammen gjøre for å skape mer arbeidsglede for dere selv og for andre?</a:t>
            </a:r>
            <a:r>
              <a:rPr sz="5000" dirty="0">
                <a:solidFill>
                  <a:srgbClr val="0E030A"/>
                </a:solidFill>
                <a:uFill>
                  <a:solidFill>
                    <a:srgbClr val="FFFFFF"/>
                  </a:solidFill>
                </a:uFill>
                <a:latin typeface="Sketch Block Bold" panose="02000000000000000000" pitchFamily="50" charset="0"/>
                <a:ea typeface="+mn-ea"/>
                <a:cs typeface="+mn-cs"/>
                <a:sym typeface="Helvetica Light"/>
              </a:rPr>
              <a:t> </a:t>
            </a:r>
          </a:p>
          <a:p>
            <a:pPr marL="57620" marR="57620" lvl="0" defTabSz="660378">
              <a:lnSpc>
                <a:spcPct val="70000"/>
              </a:lnSpc>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endParaRPr sz="5000" dirty="0">
              <a:solidFill>
                <a:srgbClr val="0E030A"/>
              </a:solidFill>
              <a:uFill>
                <a:solidFill>
                  <a:srgbClr val="FFFFFF"/>
                </a:solidFill>
              </a:uFill>
              <a:latin typeface="Sketch Block Bold" panose="02000000000000000000" pitchFamily="50" charset="0"/>
              <a:ea typeface="+mn-ea"/>
              <a:cs typeface="+mn-cs"/>
              <a:sym typeface="Helvetica Light"/>
            </a:endParaRPr>
          </a:p>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5000" b="1" dirty="0">
                <a:solidFill>
                  <a:srgbClr val="0E030A"/>
                </a:solidFill>
                <a:uFill>
                  <a:solidFill>
                    <a:srgbClr val="FFFFFF"/>
                  </a:solidFill>
                </a:uFill>
                <a:latin typeface="Sketch Block Bold" panose="02000000000000000000" pitchFamily="50" charset="0"/>
                <a:ea typeface="+mn-ea"/>
                <a:cs typeface="+mn-cs"/>
                <a:sym typeface="Helvetica Light"/>
              </a:rPr>
              <a:t>Regel</a:t>
            </a:r>
            <a:r>
              <a:rPr sz="5000" b="1" dirty="0">
                <a:solidFill>
                  <a:srgbClr val="0E030A"/>
                </a:solidFill>
                <a:uFill>
                  <a:solidFill>
                    <a:srgbClr val="FFFFFF"/>
                  </a:solidFill>
                </a:uFill>
                <a:latin typeface="Sketch Block Bold" panose="02000000000000000000" pitchFamily="50" charset="0"/>
                <a:ea typeface="+mn-ea"/>
                <a:cs typeface="+mn-cs"/>
                <a:sym typeface="Helvetica Light"/>
              </a:rPr>
              <a:t>:</a:t>
            </a:r>
            <a:r>
              <a:rPr sz="5000" dirty="0">
                <a:solidFill>
                  <a:srgbClr val="0E030A"/>
                </a:solidFill>
                <a:uFill>
                  <a:solidFill>
                    <a:srgbClr val="FFFFFF"/>
                  </a:solidFill>
                </a:uFill>
                <a:latin typeface="Sketch Block Bold" panose="02000000000000000000" pitchFamily="50" charset="0"/>
                <a:ea typeface="+mn-ea"/>
                <a:cs typeface="+mn-cs"/>
                <a:sym typeface="Helvetica Light"/>
              </a:rPr>
              <a:t> </a:t>
            </a: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Alle ideer er fantastiske</a:t>
            </a:r>
            <a:r>
              <a:rPr sz="5000" dirty="0">
                <a:solidFill>
                  <a:srgbClr val="0E030A"/>
                </a:solidFill>
                <a:uFill>
                  <a:solidFill>
                    <a:srgbClr val="FFFFFF"/>
                  </a:solidFill>
                </a:uFill>
                <a:latin typeface="Sketch Block Bold" panose="02000000000000000000" pitchFamily="50" charset="0"/>
                <a:ea typeface="+mn-ea"/>
                <a:cs typeface="+mn-cs"/>
                <a:sym typeface="Helvetica Light"/>
              </a:rPr>
              <a:t>!</a:t>
            </a:r>
          </a:p>
          <a:p>
            <a:pPr marL="57620" marR="57620" lvl="0" defTabSz="660378">
              <a:lnSpc>
                <a:spcPct val="70000"/>
              </a:lnSpc>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endParaRPr sz="5000" dirty="0">
              <a:solidFill>
                <a:srgbClr val="0E030A"/>
              </a:solidFill>
              <a:uFill>
                <a:solidFill>
                  <a:srgbClr val="FFFFFF"/>
                </a:solidFill>
              </a:uFill>
              <a:latin typeface="Sketch Block Bold" panose="02000000000000000000" pitchFamily="50" charset="0"/>
              <a:ea typeface="+mn-ea"/>
              <a:cs typeface="+mn-cs"/>
              <a:sym typeface="Helvetica Light"/>
            </a:endParaRPr>
          </a:p>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Skriv ned alle ideer på deres </a:t>
            </a:r>
            <a:r>
              <a:rPr sz="5000" dirty="0">
                <a:solidFill>
                  <a:srgbClr val="0E030A"/>
                </a:solidFill>
                <a:uFill>
                  <a:solidFill>
                    <a:srgbClr val="FFFFFF"/>
                  </a:solidFill>
                </a:uFill>
                <a:latin typeface="Sketch Block Bold" panose="02000000000000000000" pitchFamily="50" charset="0"/>
                <a:ea typeface="+mn-ea"/>
                <a:cs typeface="+mn-cs"/>
                <a:sym typeface="Helvetica Light"/>
              </a:rPr>
              <a:t>flip</a:t>
            </a:r>
            <a:r>
              <a:rPr lang="nb-NO" sz="5000" dirty="0">
                <a:solidFill>
                  <a:srgbClr val="0E030A"/>
                </a:solidFill>
                <a:uFill>
                  <a:solidFill>
                    <a:srgbClr val="FFFFFF"/>
                  </a:solidFill>
                </a:uFill>
                <a:latin typeface="Sketch Block Bold" panose="02000000000000000000" pitchFamily="50" charset="0"/>
                <a:ea typeface="+mn-ea"/>
                <a:cs typeface="+mn-cs"/>
                <a:sym typeface="Helvetica Light"/>
              </a:rPr>
              <a:t>p</a:t>
            </a:r>
            <a:r>
              <a:rPr sz="5000" dirty="0">
                <a:solidFill>
                  <a:srgbClr val="0E030A"/>
                </a:solidFill>
                <a:uFill>
                  <a:solidFill>
                    <a:srgbClr val="FFFFFF"/>
                  </a:solidFill>
                </a:uFill>
                <a:latin typeface="Sketch Block Bold" panose="02000000000000000000" pitchFamily="50" charset="0"/>
                <a:ea typeface="+mn-ea"/>
                <a:cs typeface="+mn-cs"/>
                <a:sym typeface="Helvetica Light"/>
              </a:rPr>
              <a:t>over.</a:t>
            </a:r>
          </a:p>
        </p:txBody>
      </p:sp>
      <p:sp>
        <p:nvSpPr>
          <p:cNvPr id="233" name="Shape 233"/>
          <p:cNvSpPr/>
          <p:nvPr/>
        </p:nvSpPr>
        <p:spPr>
          <a:xfrm>
            <a:off x="626933" y="512068"/>
            <a:ext cx="11827133" cy="1350231"/>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57620" marR="5762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8000">
                <a:solidFill>
                  <a:srgbClr val="EE7501"/>
                </a:solidFill>
                <a:uFill>
                  <a:solidFill>
                    <a:srgbClr val="FFFFFF"/>
                  </a:solidFill>
                </a:uFill>
                <a:latin typeface="+mn-lt"/>
                <a:ea typeface="+mn-ea"/>
                <a:cs typeface="+mn-cs"/>
                <a:sym typeface="Helvetica Light"/>
              </a:defRPr>
            </a:lvl1pPr>
          </a:lstStyle>
          <a:p>
            <a:pPr lvl="0">
              <a:defRPr sz="1800">
                <a:solidFill>
                  <a:srgbClr val="000000"/>
                </a:solidFill>
                <a:uFillTx/>
              </a:defRPr>
            </a:pPr>
            <a:r>
              <a:rPr sz="8000" dirty="0">
                <a:solidFill>
                  <a:srgbClr val="EE7501"/>
                </a:solidFill>
                <a:uFill>
                  <a:solidFill>
                    <a:srgbClr val="FFFFFF"/>
                  </a:solidFill>
                </a:uFill>
                <a:latin typeface="Sketch Block Bold" panose="02000000000000000000" pitchFamily="50" charset="0"/>
              </a:rPr>
              <a:t>Brainstorm</a:t>
            </a:r>
          </a:p>
        </p:txBody>
      </p:sp>
    </p:spTree>
    <p:extLst>
      <p:ext uri="{BB962C8B-B14F-4D97-AF65-F5344CB8AC3E}">
        <p14:creationId xmlns:p14="http://schemas.microsoft.com/office/powerpoint/2010/main" val="311549899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741422" y="364329"/>
            <a:ext cx="12141200" cy="29517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nSpc>
                <a:spcPct val="90000"/>
              </a:lnSpc>
              <a:defRPr sz="6000">
                <a:solidFill>
                  <a:srgbClr val="0E030A"/>
                </a:solidFill>
                <a:latin typeface="+mn-lt"/>
                <a:ea typeface="+mn-ea"/>
                <a:cs typeface="+mn-cs"/>
                <a:sym typeface="Helvetica Light"/>
              </a:defRPr>
            </a:lvl1pPr>
          </a:lstStyle>
          <a:p>
            <a:pPr lvl="0">
              <a:defRPr sz="1800">
                <a:solidFill>
                  <a:srgbClr val="000000"/>
                </a:solidFill>
              </a:defRPr>
            </a:pPr>
            <a:r>
              <a:rPr lang="nb-NO" sz="4000" dirty="0">
                <a:solidFill>
                  <a:srgbClr val="0E030A"/>
                </a:solidFill>
                <a:latin typeface="Sketch Block Bold" panose="02000000000000000000" pitchFamily="50" charset="0"/>
              </a:rPr>
              <a:t>Velg deres to beste ideer – en for resultater og en for relasjoner</a:t>
            </a:r>
            <a:r>
              <a:rPr sz="4000" dirty="0">
                <a:solidFill>
                  <a:srgbClr val="0E030A"/>
                </a:solidFill>
                <a:latin typeface="Sketch Block Bold" panose="02000000000000000000" pitchFamily="50" charset="0"/>
              </a:rPr>
              <a:t>.</a:t>
            </a:r>
            <a:endParaRPr lang="nb-NO" sz="4000" dirty="0">
              <a:latin typeface="Sketch Block Bold" panose="02000000000000000000" pitchFamily="50" charset="0"/>
            </a:endParaRPr>
          </a:p>
          <a:p>
            <a:pPr lvl="0">
              <a:defRPr sz="1800">
                <a:solidFill>
                  <a:srgbClr val="000000"/>
                </a:solidFill>
              </a:defRPr>
            </a:pPr>
            <a:r>
              <a:rPr lang="nb-NO" sz="2800" dirty="0">
                <a:solidFill>
                  <a:srgbClr val="0E030A"/>
                </a:solidFill>
                <a:latin typeface="Sketch Block Bold" panose="02000000000000000000" pitchFamily="50" charset="0"/>
              </a:rPr>
              <a:t>Skriv dem på et nytt flippover papir</a:t>
            </a:r>
            <a:r>
              <a:rPr sz="2800" dirty="0">
                <a:solidFill>
                  <a:srgbClr val="0E030A"/>
                </a:solidFill>
                <a:latin typeface="Sketch Block Bold" panose="02000000000000000000" pitchFamily="50" charset="0"/>
              </a:rPr>
              <a:t>.</a:t>
            </a:r>
          </a:p>
        </p:txBody>
      </p:sp>
      <p:sp>
        <p:nvSpPr>
          <p:cNvPr id="242" name="Shape 242"/>
          <p:cNvSpPr>
            <a:spLocks noGrp="1"/>
          </p:cNvSpPr>
          <p:nvPr>
            <p:ph type="title"/>
          </p:nvPr>
        </p:nvSpPr>
        <p:spPr>
          <a:xfrm>
            <a:off x="741422" y="2841547"/>
            <a:ext cx="11702390" cy="5489313"/>
          </a:xfrm>
          <a:prstGeom prst="rect">
            <a:avLst/>
          </a:prstGeom>
        </p:spPr>
        <p:txBody>
          <a:bodyPr/>
          <a:lstStyle/>
          <a:p>
            <a:pPr lvl="0" algn="l">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1.	Hva</a:t>
            </a:r>
            <a:r>
              <a:rPr sz="4400" dirty="0">
                <a:solidFill>
                  <a:srgbClr val="0E030A"/>
                </a:solidFill>
                <a:latin typeface="Sketch Block Bold" panose="02000000000000000000" pitchFamily="50" charset="0"/>
              </a:rPr>
              <a:t> </a:t>
            </a:r>
            <a:r>
              <a:rPr lang="nb-NO" sz="4400" dirty="0">
                <a:solidFill>
                  <a:srgbClr val="0E030A"/>
                </a:solidFill>
                <a:latin typeface="Sketch Block Bold" panose="02000000000000000000" pitchFamily="50" charset="0"/>
              </a:rPr>
              <a:t>vil bli gjort</a:t>
            </a:r>
            <a:r>
              <a:rPr sz="4400" dirty="0">
                <a:solidFill>
                  <a:srgbClr val="0E030A"/>
                </a:solidFill>
                <a:latin typeface="Sketch Block Bold" panose="02000000000000000000" pitchFamily="50" charset="0"/>
              </a:rPr>
              <a:t>?</a:t>
            </a:r>
          </a:p>
          <a:p>
            <a:pPr marL="782052" lvl="0" indent="-782052" algn="l">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2. Hvem</a:t>
            </a:r>
            <a:r>
              <a:rPr sz="4400" dirty="0">
                <a:solidFill>
                  <a:srgbClr val="0E030A"/>
                </a:solidFill>
                <a:latin typeface="Sketch Block Bold" panose="02000000000000000000" pitchFamily="50" charset="0"/>
              </a:rPr>
              <a:t> </a:t>
            </a:r>
            <a:r>
              <a:rPr lang="nb-NO" sz="4400" dirty="0">
                <a:solidFill>
                  <a:srgbClr val="0E030A"/>
                </a:solidFill>
                <a:latin typeface="Sketch Block Bold" panose="02000000000000000000" pitchFamily="50" charset="0"/>
              </a:rPr>
              <a:t>vil gjøre det</a:t>
            </a:r>
            <a:r>
              <a:rPr sz="4400" dirty="0">
                <a:solidFill>
                  <a:srgbClr val="0E030A"/>
                </a:solidFill>
                <a:latin typeface="Sketch Block Bold" panose="02000000000000000000" pitchFamily="50" charset="0"/>
              </a:rPr>
              <a:t>?</a:t>
            </a:r>
          </a:p>
          <a:p>
            <a:pPr marL="782052" lvl="0" indent="-782052" algn="l">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3. Når</a:t>
            </a:r>
            <a:r>
              <a:rPr sz="4400" dirty="0">
                <a:solidFill>
                  <a:srgbClr val="EE7501"/>
                </a:solidFill>
                <a:latin typeface="Sketch Block Bold" panose="02000000000000000000" pitchFamily="50" charset="0"/>
              </a:rPr>
              <a:t> </a:t>
            </a:r>
            <a:r>
              <a:rPr lang="nb-NO" sz="4400" dirty="0">
                <a:solidFill>
                  <a:schemeClr val="bg1"/>
                </a:solidFill>
                <a:latin typeface="Sketch Block Bold" panose="02000000000000000000" pitchFamily="50" charset="0"/>
              </a:rPr>
              <a:t>vil det bli gjort</a:t>
            </a:r>
            <a:r>
              <a:rPr sz="4400" dirty="0">
                <a:solidFill>
                  <a:srgbClr val="0E030A"/>
                </a:solidFill>
                <a:latin typeface="Sketch Block Bold" panose="02000000000000000000" pitchFamily="50" charset="0"/>
              </a:rPr>
              <a:t>?</a:t>
            </a:r>
          </a:p>
          <a:p>
            <a:pPr marL="782052" lvl="0" indent="-782052" algn="l">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4. Hva</a:t>
            </a:r>
            <a:r>
              <a:rPr sz="4400" dirty="0">
                <a:solidFill>
                  <a:srgbClr val="0E030A"/>
                </a:solidFill>
                <a:latin typeface="Sketch Block Bold" panose="02000000000000000000" pitchFamily="50" charset="0"/>
              </a:rPr>
              <a:t> </a:t>
            </a:r>
            <a:r>
              <a:rPr lang="nb-NO" sz="4400" dirty="0">
                <a:solidFill>
                  <a:srgbClr val="0E030A"/>
                </a:solidFill>
                <a:latin typeface="Sketch Block Bold" panose="02000000000000000000" pitchFamily="50" charset="0"/>
              </a:rPr>
              <a:t>vil resultatet bli</a:t>
            </a:r>
            <a:r>
              <a:rPr sz="4400" dirty="0">
                <a:solidFill>
                  <a:srgbClr val="0E030A"/>
                </a:solidFill>
                <a:latin typeface="Sketch Block Bold" panose="02000000000000000000" pitchFamily="50" charset="0"/>
              </a:rPr>
              <a:t>?</a:t>
            </a:r>
          </a:p>
          <a:p>
            <a:pPr marL="782052" lvl="0" indent="-782052" algn="l">
              <a:spcBef>
                <a:spcPts val="500"/>
              </a:spcBef>
              <a:buSzPct val="100000"/>
              <a:defRPr sz="1800">
                <a:solidFill>
                  <a:srgbClr val="000000"/>
                </a:solidFill>
              </a:defRPr>
            </a:pPr>
            <a:r>
              <a:rPr lang="nb-NO" sz="4400" dirty="0">
                <a:solidFill>
                  <a:srgbClr val="EE7502"/>
                </a:solidFill>
                <a:latin typeface="Sketch Block Bold" panose="02000000000000000000" pitchFamily="50" charset="0"/>
              </a:rPr>
              <a:t>5. Hvordan </a:t>
            </a:r>
            <a:r>
              <a:rPr lang="nb-NO" sz="4400" dirty="0">
                <a:solidFill>
                  <a:schemeClr val="bg1"/>
                </a:solidFill>
                <a:latin typeface="Sketch Block Bold" panose="02000000000000000000" pitchFamily="50" charset="0"/>
              </a:rPr>
              <a:t>vil vi</a:t>
            </a:r>
            <a:r>
              <a:rPr lang="nb-NO" sz="4400" dirty="0">
                <a:solidFill>
                  <a:srgbClr val="EE7502"/>
                </a:solidFill>
                <a:latin typeface="Sketch Block Bold" panose="02000000000000000000" pitchFamily="50" charset="0"/>
              </a:rPr>
              <a:t> vite/måle</a:t>
            </a:r>
            <a:r>
              <a:rPr sz="4400" dirty="0">
                <a:solidFill>
                  <a:srgbClr val="0E030A"/>
                </a:solidFill>
                <a:latin typeface="Sketch Block Bold" panose="02000000000000000000" pitchFamily="50" charset="0"/>
              </a:rPr>
              <a:t> </a:t>
            </a:r>
            <a:r>
              <a:rPr lang="nb-NO" sz="4400" dirty="0">
                <a:solidFill>
                  <a:srgbClr val="0E030A"/>
                </a:solidFill>
                <a:latin typeface="Sketch Block Bold" panose="02000000000000000000" pitchFamily="50" charset="0"/>
              </a:rPr>
              <a:t>om vi har oppnådd det</a:t>
            </a:r>
            <a:r>
              <a:rPr sz="4400" dirty="0">
                <a:solidFill>
                  <a:srgbClr val="0E030A"/>
                </a:solidFill>
                <a:latin typeface="Sketch Block Bold" panose="02000000000000000000" pitchFamily="50" charset="0"/>
              </a:rPr>
              <a:t>? </a:t>
            </a:r>
          </a:p>
        </p:txBody>
      </p:sp>
    </p:spTree>
    <p:extLst>
      <p:ext uri="{BB962C8B-B14F-4D97-AF65-F5344CB8AC3E}">
        <p14:creationId xmlns:p14="http://schemas.microsoft.com/office/powerpoint/2010/main" val="65870126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660400" y="502133"/>
            <a:ext cx="11684000" cy="18259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nSpc>
                <a:spcPct val="90000"/>
              </a:lnSpc>
              <a:defRPr sz="8000">
                <a:solidFill>
                  <a:srgbClr val="0E030A"/>
                </a:solidFill>
                <a:latin typeface="+mn-lt"/>
                <a:ea typeface="+mn-ea"/>
                <a:cs typeface="+mn-cs"/>
                <a:sym typeface="Helvetica Light"/>
              </a:defRPr>
            </a:lvl1pPr>
          </a:lstStyle>
          <a:p>
            <a:pPr lvl="0">
              <a:defRPr sz="1800">
                <a:solidFill>
                  <a:srgbClr val="000000"/>
                </a:solidFill>
              </a:defRPr>
            </a:pPr>
            <a:r>
              <a:rPr lang="nb-NO" sz="8000" dirty="0">
                <a:solidFill>
                  <a:srgbClr val="0E030A"/>
                </a:solidFill>
                <a:latin typeface="Sketch Block Bold" panose="02000000000000000000" pitchFamily="50" charset="0"/>
              </a:rPr>
              <a:t>Hva nå</a:t>
            </a:r>
            <a:r>
              <a:rPr sz="8000" dirty="0">
                <a:solidFill>
                  <a:srgbClr val="0E030A"/>
                </a:solidFill>
                <a:latin typeface="Sketch Block Bold" panose="02000000000000000000" pitchFamily="50" charset="0"/>
              </a:rPr>
              <a:t>? </a:t>
            </a:r>
          </a:p>
        </p:txBody>
      </p:sp>
      <p:sp>
        <p:nvSpPr>
          <p:cNvPr id="249" name="Shape 249"/>
          <p:cNvSpPr>
            <a:spLocks noGrp="1"/>
          </p:cNvSpPr>
          <p:nvPr>
            <p:ph type="title"/>
          </p:nvPr>
        </p:nvSpPr>
        <p:spPr>
          <a:xfrm>
            <a:off x="660399" y="651933"/>
            <a:ext cx="12878619" cy="8449734"/>
          </a:xfrm>
          <a:prstGeom prst="rect">
            <a:avLst/>
          </a:prstGeom>
        </p:spPr>
        <p:txBody>
          <a:bodyPr>
            <a:normAutofit/>
          </a:bodyPr>
          <a:lstStyle/>
          <a:p>
            <a:pPr lvl="0" algn="l">
              <a:lnSpc>
                <a:spcPct val="120000"/>
              </a:lnSpc>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1. Ta </a:t>
            </a:r>
            <a:r>
              <a:rPr lang="nb-NO" sz="4400" dirty="0">
                <a:solidFill>
                  <a:schemeClr val="bg1"/>
                </a:solidFill>
                <a:latin typeface="Sketch Block Bold" panose="02000000000000000000" pitchFamily="50" charset="0"/>
              </a:rPr>
              <a:t>papiret med deg (Ta </a:t>
            </a:r>
            <a:r>
              <a:rPr lang="nb-NO" sz="4400" dirty="0" err="1">
                <a:solidFill>
                  <a:schemeClr val="bg1"/>
                </a:solidFill>
                <a:latin typeface="Sketch Block Bold" panose="02000000000000000000" pitchFamily="50" charset="0"/>
              </a:rPr>
              <a:t>evt</a:t>
            </a:r>
            <a:r>
              <a:rPr lang="nb-NO" sz="4400" dirty="0">
                <a:solidFill>
                  <a:schemeClr val="bg1"/>
                </a:solidFill>
                <a:latin typeface="Sketch Block Bold" panose="02000000000000000000" pitchFamily="50" charset="0"/>
              </a:rPr>
              <a:t> bilde)</a:t>
            </a:r>
            <a:r>
              <a:rPr sz="4400" dirty="0">
                <a:solidFill>
                  <a:srgbClr val="0E030A"/>
                </a:solidFill>
                <a:latin typeface="Sketch Block Bold" panose="02000000000000000000" pitchFamily="50" charset="0"/>
              </a:rPr>
              <a:t>. </a:t>
            </a:r>
          </a:p>
          <a:p>
            <a:pPr marL="1042736" lvl="0" indent="-1042736" algn="l">
              <a:lnSpc>
                <a:spcPct val="120000"/>
              </a:lnSpc>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2. Følg opp</a:t>
            </a:r>
            <a:r>
              <a:rPr sz="4400" dirty="0">
                <a:solidFill>
                  <a:srgbClr val="0E030A"/>
                </a:solidFill>
                <a:latin typeface="Sketch Block Bold" panose="02000000000000000000" pitchFamily="50" charset="0"/>
              </a:rPr>
              <a:t>.</a:t>
            </a:r>
          </a:p>
          <a:p>
            <a:pPr marL="1042736" lvl="0" indent="-1042736" algn="l">
              <a:lnSpc>
                <a:spcPct val="120000"/>
              </a:lnSpc>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3. </a:t>
            </a:r>
            <a:r>
              <a:rPr lang="nb-NO" sz="4400" dirty="0">
                <a:solidFill>
                  <a:schemeClr val="bg1"/>
                </a:solidFill>
                <a:latin typeface="Sketch Block Bold" panose="02000000000000000000" pitchFamily="50" charset="0"/>
              </a:rPr>
              <a:t>Om det virker </a:t>
            </a:r>
            <a:r>
              <a:rPr lang="nb-NO" sz="4400" dirty="0">
                <a:solidFill>
                  <a:srgbClr val="EE7501"/>
                </a:solidFill>
                <a:latin typeface="Sketch Block Bold" panose="02000000000000000000" pitchFamily="50" charset="0"/>
              </a:rPr>
              <a:t>- FEIR</a:t>
            </a:r>
            <a:r>
              <a:rPr sz="4400" dirty="0">
                <a:solidFill>
                  <a:srgbClr val="0E030A"/>
                </a:solidFill>
                <a:latin typeface="Sketch Block Bold" panose="02000000000000000000" pitchFamily="50" charset="0"/>
              </a:rPr>
              <a:t>!</a:t>
            </a:r>
          </a:p>
          <a:p>
            <a:pPr marL="1042736" lvl="0" indent="-1042736" algn="l">
              <a:lnSpc>
                <a:spcPct val="120000"/>
              </a:lnSpc>
              <a:spcBef>
                <a:spcPts val="500"/>
              </a:spcBef>
              <a:buSzPct val="100000"/>
              <a:defRPr sz="1800">
                <a:solidFill>
                  <a:srgbClr val="000000"/>
                </a:solidFill>
              </a:defRPr>
            </a:pPr>
            <a:r>
              <a:rPr lang="nb-NO" sz="4400" dirty="0">
                <a:solidFill>
                  <a:srgbClr val="EE7501"/>
                </a:solidFill>
                <a:latin typeface="Sketch Block Bold" panose="02000000000000000000" pitchFamily="50" charset="0"/>
              </a:rPr>
              <a:t>4. </a:t>
            </a:r>
            <a:r>
              <a:rPr lang="nb-NO" sz="4400" dirty="0">
                <a:solidFill>
                  <a:schemeClr val="bg1"/>
                </a:solidFill>
                <a:latin typeface="Sketch Block Bold" panose="02000000000000000000" pitchFamily="50" charset="0"/>
              </a:rPr>
              <a:t>Om det ikke virker </a:t>
            </a:r>
            <a:r>
              <a:rPr lang="nb-NO" sz="4400" dirty="0">
                <a:solidFill>
                  <a:srgbClr val="EE7501"/>
                </a:solidFill>
                <a:latin typeface="Sketch Block Bold" panose="02000000000000000000" pitchFamily="50" charset="0"/>
              </a:rPr>
              <a:t>– prøv noe annet.</a:t>
            </a:r>
            <a:endParaRPr sz="44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830138796"/>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body" idx="4294967295"/>
          </p:nvPr>
        </p:nvSpPr>
        <p:spPr>
          <a:xfrm>
            <a:off x="1893958" y="880270"/>
            <a:ext cx="9764642" cy="5507219"/>
          </a:xfrm>
          <a:prstGeom prst="rect">
            <a:avLst/>
          </a:prstGeom>
        </p:spPr>
        <p:txBody>
          <a:bodyPr anchor="ctr"/>
          <a:lstStyle/>
          <a:p>
            <a:pPr marL="0" lvl="0" indent="0" algn="ctr" defTabSz="584200">
              <a:lnSpc>
                <a:spcPct val="100000"/>
              </a:lnSpc>
              <a:spcBef>
                <a:spcPts val="0"/>
              </a:spcBef>
              <a:defRPr sz="1800">
                <a:uFillTx/>
              </a:defRPr>
            </a:pPr>
            <a:r>
              <a:rPr lang="nb-NO" sz="6600" dirty="0">
                <a:solidFill>
                  <a:srgbClr val="0E030A"/>
                </a:solidFill>
                <a:latin typeface="Sketch Block Bold" panose="02000000000000000000" pitchFamily="50" charset="0"/>
                <a:ea typeface="+mn-ea"/>
                <a:cs typeface="+mn-cs"/>
                <a:sym typeface="Helvetica Light"/>
              </a:rPr>
              <a:t>På hvilken måte tror du at dette kan ha en </a:t>
            </a:r>
            <a:endParaRPr sz="6600" dirty="0">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a:solidFill>
                  <a:srgbClr val="EE7501"/>
                </a:solidFill>
                <a:latin typeface="Sketch Block Bold" panose="02000000000000000000" pitchFamily="50" charset="0"/>
                <a:ea typeface="+mn-ea"/>
                <a:cs typeface="+mn-cs"/>
                <a:sym typeface="Helvetica Light"/>
              </a:rPr>
              <a:t>p</a:t>
            </a:r>
            <a:r>
              <a:rPr sz="6600" dirty="0" err="1">
                <a:solidFill>
                  <a:srgbClr val="EE7501"/>
                </a:solidFill>
                <a:latin typeface="Sketch Block Bold" panose="02000000000000000000" pitchFamily="50" charset="0"/>
                <a:ea typeface="+mn-ea"/>
                <a:cs typeface="+mn-cs"/>
                <a:sym typeface="Helvetica Light"/>
              </a:rPr>
              <a:t>ositiv</a:t>
            </a:r>
            <a:r>
              <a:rPr lang="nb-NO" sz="6600" dirty="0">
                <a:solidFill>
                  <a:srgbClr val="EE7501"/>
                </a:solidFill>
                <a:latin typeface="Sketch Block Bold" panose="02000000000000000000" pitchFamily="50" charset="0"/>
                <a:ea typeface="+mn-ea"/>
                <a:cs typeface="+mn-cs"/>
                <a:sym typeface="Helvetica Light"/>
              </a:rPr>
              <a:t> effekt</a:t>
            </a:r>
            <a:r>
              <a:rPr sz="6600" dirty="0">
                <a:latin typeface="Sketch Block Bold" panose="02000000000000000000" pitchFamily="50" charset="0"/>
                <a:ea typeface="+mn-ea"/>
                <a:cs typeface="+mn-cs"/>
                <a:sym typeface="Helvetica Light"/>
              </a:rPr>
              <a:t> </a:t>
            </a:r>
            <a:r>
              <a:rPr lang="nb-NO" sz="6600" dirty="0">
                <a:latin typeface="Sketch Block Bold" panose="02000000000000000000" pitchFamily="50" charset="0"/>
                <a:ea typeface="+mn-ea"/>
                <a:cs typeface="+mn-cs"/>
                <a:sym typeface="Helvetica Light"/>
              </a:rPr>
              <a:t>på organisasjonen din</a:t>
            </a:r>
            <a:r>
              <a:rPr sz="6600" dirty="0">
                <a:latin typeface="Sketch Block Bold" panose="02000000000000000000" pitchFamily="50" charset="0"/>
                <a:ea typeface="+mn-ea"/>
                <a:cs typeface="+mn-cs"/>
                <a:sym typeface="Helvetica Light"/>
              </a:rPr>
              <a:t>? </a:t>
            </a:r>
          </a:p>
        </p:txBody>
      </p:sp>
    </p:spTree>
    <p:extLst>
      <p:ext uri="{BB962C8B-B14F-4D97-AF65-F5344CB8AC3E}">
        <p14:creationId xmlns:p14="http://schemas.microsoft.com/office/powerpoint/2010/main" val="261411062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prstGeom prst="rect">
            <a:avLst/>
          </a:prstGeom>
        </p:spPr>
        <p:txBody>
          <a:bodyPr/>
          <a:lstStyle/>
          <a:p>
            <a:pPr lvl="0">
              <a:defRPr sz="1800">
                <a:solidFill>
                  <a:srgbClr val="000000"/>
                </a:solidFill>
              </a:defRPr>
            </a:pPr>
            <a:r>
              <a:rPr sz="14000" dirty="0">
                <a:solidFill>
                  <a:srgbClr val="EE7501"/>
                </a:solidFill>
                <a:latin typeface="Sketch Block Bold" panose="02000000000000000000" pitchFamily="50" charset="0"/>
              </a:rPr>
              <a:t>PONCHO</a:t>
            </a:r>
          </a:p>
        </p:txBody>
      </p:sp>
    </p:spTree>
    <p:extLst>
      <p:ext uri="{BB962C8B-B14F-4D97-AF65-F5344CB8AC3E}">
        <p14:creationId xmlns:p14="http://schemas.microsoft.com/office/powerpoint/2010/main" val="140693115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Glad_mand_Indien_fritlagt.png"/>
          <p:cNvPicPr/>
          <p:nvPr/>
        </p:nvPicPr>
        <p:blipFill>
          <a:blip r:embed="rId3">
            <a:extLst/>
          </a:blip>
          <a:stretch>
            <a:fillRect/>
          </a:stretch>
        </p:blipFill>
        <p:spPr>
          <a:xfrm>
            <a:off x="859368" y="550118"/>
            <a:ext cx="12116682" cy="9203482"/>
          </a:xfrm>
          <a:prstGeom prst="rect">
            <a:avLst/>
          </a:prstGeom>
          <a:ln w="12700">
            <a:miter lim="400000"/>
          </a:ln>
        </p:spPr>
      </p:pic>
    </p:spTree>
    <p:extLst>
      <p:ext uri="{BB962C8B-B14F-4D97-AF65-F5344CB8AC3E}">
        <p14:creationId xmlns:p14="http://schemas.microsoft.com/office/powerpoint/2010/main" val="27313398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 name="Shape 254"/>
          <p:cNvSpPr/>
          <p:nvPr/>
        </p:nvSpPr>
        <p:spPr>
          <a:xfrm>
            <a:off x="532312" y="8827593"/>
            <a:ext cx="11940176" cy="838201"/>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R="45720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400" i="1">
                <a:latin typeface="+mn-lt"/>
                <a:ea typeface="+mn-ea"/>
                <a:cs typeface="+mn-cs"/>
                <a:sym typeface="Helvetica Light"/>
              </a:defRPr>
            </a:lvl1pPr>
          </a:lstStyle>
          <a:p>
            <a:pPr lvl="0">
              <a:defRPr sz="1800" i="0"/>
            </a:pPr>
            <a:r>
              <a:rPr sz="2400" i="1"/>
              <a:t>Source: European Social Survey</a:t>
            </a:r>
          </a:p>
        </p:txBody>
      </p:sp>
      <p:sp>
        <p:nvSpPr>
          <p:cNvPr id="255" name="Shape 255"/>
          <p:cNvSpPr/>
          <p:nvPr/>
        </p:nvSpPr>
        <p:spPr>
          <a:xfrm>
            <a:off x="790765" y="358095"/>
            <a:ext cx="11423270" cy="953991"/>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39199" marR="39199" algn="ctr" defTabSz="449262">
              <a:lnSpc>
                <a:spcPct val="80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3000">
                <a:uFill>
                  <a:solidFill/>
                </a:uFill>
              </a:defRPr>
            </a:lvl1pPr>
          </a:lstStyle>
          <a:p>
            <a:pPr lvl="0">
              <a:defRPr sz="1800">
                <a:uFillTx/>
              </a:defRPr>
            </a:pPr>
            <a:r>
              <a:rPr sz="3000">
                <a:uFill>
                  <a:solidFill/>
                </a:uFill>
              </a:rPr>
              <a:t>Job Satisfaction and satisfaction with work-life balance among people in paid work, by European country</a:t>
            </a:r>
          </a:p>
        </p:txBody>
      </p:sp>
      <p:pic>
        <p:nvPicPr>
          <p:cNvPr id="256" name="Work_and_wellbeing_beskåret.png"/>
          <p:cNvPicPr/>
          <p:nvPr/>
        </p:nvPicPr>
        <p:blipFill>
          <a:blip r:embed="rId3">
            <a:extLst/>
          </a:blip>
          <a:stretch>
            <a:fillRect/>
          </a:stretch>
        </p:blipFill>
        <p:spPr>
          <a:xfrm>
            <a:off x="3229506" y="1430329"/>
            <a:ext cx="6545788" cy="7279022"/>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657" name="Shape 657"/>
          <p:cNvSpPr>
            <a:spLocks noGrp="1"/>
          </p:cNvSpPr>
          <p:nvPr>
            <p:ph type="title"/>
          </p:nvPr>
        </p:nvSpPr>
        <p:spPr>
          <a:xfrm>
            <a:off x="154582" y="144594"/>
            <a:ext cx="12695636" cy="9464412"/>
          </a:xfrm>
          <a:prstGeom prst="rect">
            <a:avLst/>
          </a:prstGeom>
        </p:spPr>
        <p:txBody>
          <a:bodyPr lIns="50800" tIns="50800" rIns="50800" bIns="50800">
            <a:noAutofit/>
          </a:bodyPr>
          <a:lstStyle>
            <a:lvl1pPr>
              <a:defRPr sz="28000"/>
            </a:lvl1pPr>
          </a:lstStyle>
          <a:p>
            <a:pPr lvl="0">
              <a:defRPr sz="1800">
                <a:solidFill>
                  <a:srgbClr val="000000"/>
                </a:solidFill>
              </a:defRPr>
            </a:pPr>
            <a:r>
              <a:rPr sz="28000" dirty="0">
                <a:solidFill>
                  <a:srgbClr val="EE7501"/>
                </a:solidFill>
                <a:latin typeface="Sketch Block Bold" panose="02000000000000000000" pitchFamily="50" charset="0"/>
              </a:rPr>
              <a:t>T</a:t>
            </a:r>
            <a:r>
              <a:rPr lang="nb-NO" sz="28000" dirty="0">
                <a:solidFill>
                  <a:srgbClr val="EE7501"/>
                </a:solidFill>
                <a:latin typeface="Sketch Block Bold" panose="02000000000000000000" pitchFamily="50" charset="0"/>
              </a:rPr>
              <a:t>AKK</a:t>
            </a:r>
            <a:br>
              <a:rPr lang="nb-NO" sz="28000" dirty="0">
                <a:solidFill>
                  <a:srgbClr val="EE7501"/>
                </a:solidFill>
              </a:rPr>
            </a:br>
            <a:r>
              <a:rPr lang="nb-NO" sz="6000" dirty="0">
                <a:latin typeface="Sketch Block Bold" panose="02000000000000000000" pitchFamily="50" charset="0"/>
              </a:rPr>
              <a:t>for meg</a:t>
            </a:r>
            <a:endParaRPr sz="6000" dirty="0">
              <a:solidFill>
                <a:srgbClr val="EE7501"/>
              </a:solidFill>
              <a:latin typeface="Sketch Block Bold" panose="02000000000000000000" pitchFamily="50"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xfrm>
            <a:off x="466531" y="661987"/>
            <a:ext cx="11693230" cy="8429626"/>
          </a:xfrm>
          <a:prstGeom prst="rect">
            <a:avLst/>
          </a:prstGeom>
        </p:spPr>
        <p:txBody>
          <a:bodyPr/>
          <a:lstStyle>
            <a:lvl1pPr algn="ctr">
              <a:defRPr sz="7500"/>
            </a:lvl1pPr>
          </a:lstStyle>
          <a:p>
            <a:pPr lvl="0">
              <a:defRPr sz="1800"/>
            </a:pPr>
            <a:r>
              <a:rPr lang="nb-NO" sz="7500" dirty="0">
                <a:latin typeface="Sketch Block Bold" panose="02000000000000000000" pitchFamily="50" charset="0"/>
              </a:rPr>
              <a:t>Mer informasjon</a:t>
            </a:r>
            <a:endParaRPr sz="7500" dirty="0">
              <a:latin typeface="Sketch Block Bold" panose="02000000000000000000" pitchFamily="50" charset="0"/>
            </a:endParaRPr>
          </a:p>
        </p:txBody>
      </p:sp>
      <p:sp>
        <p:nvSpPr>
          <p:cNvPr id="642" name="Shape 642"/>
          <p:cNvSpPr>
            <a:spLocks noGrp="1"/>
          </p:cNvSpPr>
          <p:nvPr>
            <p:ph type="body" idx="1"/>
          </p:nvPr>
        </p:nvSpPr>
        <p:spPr>
          <a:xfrm>
            <a:off x="4866020" y="2560000"/>
            <a:ext cx="8391020" cy="6765424"/>
          </a:xfrm>
          <a:prstGeom prst="rect">
            <a:avLst/>
          </a:prstGeom>
        </p:spPr>
        <p:txBody>
          <a:bodyPr/>
          <a:lstStyle/>
          <a:p>
            <a:pPr lvl="0" defTabSz="584200">
              <a:lnSpc>
                <a:spcPct val="150000"/>
              </a:lnSpc>
              <a:spcBef>
                <a:spcPts val="0"/>
              </a:spcBef>
              <a:defRPr sz="1800">
                <a:uFillTx/>
              </a:defRPr>
            </a:pPr>
            <a:r>
              <a:rPr sz="4200" dirty="0">
                <a:solidFill>
                  <a:srgbClr val="0E030A"/>
                </a:solidFill>
              </a:rPr>
              <a:t>/</a:t>
            </a:r>
            <a:r>
              <a:rPr lang="nb-NO" sz="4200" dirty="0" err="1">
                <a:solidFill>
                  <a:srgbClr val="0E030A"/>
                </a:solidFill>
              </a:rPr>
              <a:t>merefremgang</a:t>
            </a:r>
            <a:endParaRPr sz="4200" dirty="0">
              <a:solidFill>
                <a:srgbClr val="0E030A"/>
              </a:solidFill>
            </a:endParaRPr>
          </a:p>
          <a:p>
            <a:pPr lvl="0" defTabSz="584200">
              <a:lnSpc>
                <a:spcPct val="150000"/>
              </a:lnSpc>
              <a:spcBef>
                <a:spcPts val="0"/>
              </a:spcBef>
              <a:defRPr sz="1800">
                <a:uFillTx/>
              </a:defRPr>
            </a:pPr>
            <a:r>
              <a:rPr sz="4200" dirty="0">
                <a:solidFill>
                  <a:srgbClr val="0E030A"/>
                </a:solidFill>
              </a:rPr>
              <a:t>N</a:t>
            </a:r>
            <a:r>
              <a:rPr lang="nb-NO" sz="4200" dirty="0" err="1">
                <a:solidFill>
                  <a:srgbClr val="0E030A"/>
                </a:solidFill>
              </a:rPr>
              <a:t>yhetsbrev</a:t>
            </a:r>
            <a:endParaRPr sz="4200" dirty="0">
              <a:solidFill>
                <a:srgbClr val="0E030A"/>
              </a:solidFill>
            </a:endParaRPr>
          </a:p>
          <a:p>
            <a:pPr lvl="0" defTabSz="584200">
              <a:lnSpc>
                <a:spcPct val="150000"/>
              </a:lnSpc>
              <a:spcBef>
                <a:spcPts val="0"/>
              </a:spcBef>
              <a:defRPr sz="1800">
                <a:uFillTx/>
              </a:defRPr>
            </a:pPr>
            <a:r>
              <a:rPr sz="4200" dirty="0" err="1">
                <a:solidFill>
                  <a:srgbClr val="0E030A"/>
                </a:solidFill>
              </a:rPr>
              <a:t>Presenta</a:t>
            </a:r>
            <a:r>
              <a:rPr lang="nb-NO" sz="4200" dirty="0" err="1">
                <a:solidFill>
                  <a:srgbClr val="0E030A"/>
                </a:solidFill>
              </a:rPr>
              <a:t>sj</a:t>
            </a:r>
            <a:r>
              <a:rPr sz="4200" dirty="0">
                <a:solidFill>
                  <a:srgbClr val="0E030A"/>
                </a:solidFill>
              </a:rPr>
              <a:t>on</a:t>
            </a:r>
          </a:p>
          <a:p>
            <a:pPr lvl="0" defTabSz="584200">
              <a:lnSpc>
                <a:spcPct val="150000"/>
              </a:lnSpc>
              <a:spcBef>
                <a:spcPts val="0"/>
              </a:spcBef>
              <a:defRPr sz="1800">
                <a:uFillTx/>
              </a:defRPr>
            </a:pPr>
            <a:r>
              <a:rPr sz="4200" dirty="0">
                <a:solidFill>
                  <a:srgbClr val="0E030A"/>
                </a:solidFill>
              </a:rPr>
              <a:t>@</a:t>
            </a:r>
            <a:r>
              <a:rPr lang="nb-NO" sz="4200" dirty="0" err="1">
                <a:solidFill>
                  <a:srgbClr val="0E030A"/>
                </a:solidFill>
              </a:rPr>
              <a:t>henrikmaersk</a:t>
            </a:r>
            <a:endParaRPr lang="nb-NO" sz="4200" dirty="0">
              <a:solidFill>
                <a:srgbClr val="0E030A"/>
              </a:solidFill>
            </a:endParaRPr>
          </a:p>
          <a:p>
            <a:pPr lvl="0" defTabSz="584200">
              <a:lnSpc>
                <a:spcPct val="150000"/>
              </a:lnSpc>
              <a:spcBef>
                <a:spcPts val="0"/>
              </a:spcBef>
              <a:defRPr sz="1800">
                <a:uFillTx/>
              </a:defRPr>
            </a:pPr>
            <a:r>
              <a:rPr lang="nb-NO" sz="4200" dirty="0">
                <a:solidFill>
                  <a:srgbClr val="0E030A"/>
                </a:solidFill>
              </a:rPr>
              <a:t>www.merefremgang.no</a:t>
            </a:r>
            <a:endParaRPr sz="4200" dirty="0">
              <a:solidFill>
                <a:srgbClr val="0E030A"/>
              </a:solidFill>
            </a:endParaRPr>
          </a:p>
        </p:txBody>
      </p:sp>
      <p:pic>
        <p:nvPicPr>
          <p:cNvPr id="644" name="Facebook-Icon.png"/>
          <p:cNvPicPr/>
          <p:nvPr/>
        </p:nvPicPr>
        <p:blipFill>
          <a:blip r:embed="rId2">
            <a:extLst/>
          </a:blip>
          <a:stretch>
            <a:fillRect/>
          </a:stretch>
        </p:blipFill>
        <p:spPr>
          <a:xfrm>
            <a:off x="3927263" y="2791900"/>
            <a:ext cx="698501" cy="700247"/>
          </a:xfrm>
          <a:prstGeom prst="rect">
            <a:avLst/>
          </a:prstGeom>
          <a:ln w="12700">
            <a:miter lim="400000"/>
          </a:ln>
        </p:spPr>
      </p:pic>
      <p:pic>
        <p:nvPicPr>
          <p:cNvPr id="645" name="logo_mand.png"/>
          <p:cNvPicPr/>
          <p:nvPr/>
        </p:nvPicPr>
        <p:blipFill>
          <a:blip r:embed="rId3">
            <a:extLst/>
          </a:blip>
          <a:stretch>
            <a:fillRect/>
          </a:stretch>
        </p:blipFill>
        <p:spPr>
          <a:xfrm>
            <a:off x="3927263" y="4446344"/>
            <a:ext cx="698501" cy="1038456"/>
          </a:xfrm>
          <a:prstGeom prst="rect">
            <a:avLst/>
          </a:prstGeom>
          <a:ln w="12700">
            <a:miter lim="400000"/>
          </a:ln>
        </p:spPr>
      </p:pic>
      <p:pic>
        <p:nvPicPr>
          <p:cNvPr id="646" name="newsletter 2.png"/>
          <p:cNvPicPr/>
          <p:nvPr/>
        </p:nvPicPr>
        <p:blipFill>
          <a:blip r:embed="rId4">
            <a:extLst/>
          </a:blip>
          <a:stretch>
            <a:fillRect/>
          </a:stretch>
        </p:blipFill>
        <p:spPr>
          <a:xfrm>
            <a:off x="3927263" y="3703968"/>
            <a:ext cx="698501" cy="698501"/>
          </a:xfrm>
          <a:prstGeom prst="rect">
            <a:avLst/>
          </a:prstGeom>
          <a:ln w="12700">
            <a:miter lim="400000"/>
          </a:ln>
        </p:spPr>
      </p:pic>
      <p:pic>
        <p:nvPicPr>
          <p:cNvPr id="647" name="pasted-image.png"/>
          <p:cNvPicPr/>
          <p:nvPr/>
        </p:nvPicPr>
        <p:blipFill>
          <a:blip r:embed="rId5">
            <a:extLst/>
          </a:blip>
          <a:stretch>
            <a:fillRect/>
          </a:stretch>
        </p:blipFill>
        <p:spPr>
          <a:xfrm>
            <a:off x="3951006" y="5638309"/>
            <a:ext cx="701815" cy="700247"/>
          </a:xfrm>
          <a:prstGeom prst="rect">
            <a:avLst/>
          </a:prstGeom>
          <a:ln w="12700">
            <a:miter lim="400000"/>
          </a:ln>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7748" y="6494036"/>
            <a:ext cx="1118272" cy="1118272"/>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660400" y="1477123"/>
            <a:ext cx="11684000" cy="1957452"/>
          </a:xfrm>
          <a:prstGeom prst="rect">
            <a:avLst/>
          </a:prstGeom>
        </p:spPr>
        <p:txBody>
          <a:bodyPr>
            <a:normAutofit/>
          </a:bodyPr>
          <a:lstStyle>
            <a:lvl1pPr defTabSz="473201">
              <a:defRPr sz="8343">
                <a:solidFill>
                  <a:srgbClr val="0E030A"/>
                </a:solidFill>
              </a:defRPr>
            </a:lvl1pPr>
          </a:lstStyle>
          <a:p>
            <a:pPr lvl="0">
              <a:defRPr sz="1800">
                <a:solidFill>
                  <a:srgbClr val="000000"/>
                </a:solidFill>
              </a:defRPr>
            </a:pPr>
            <a:r>
              <a:rPr lang="nb-NO" sz="8343" dirty="0">
                <a:solidFill>
                  <a:srgbClr val="EE7501"/>
                </a:solidFill>
                <a:latin typeface="Sketch Block Bold" panose="02000000000000000000" pitchFamily="50" charset="0"/>
              </a:rPr>
              <a:t>Arbeidsglede</a:t>
            </a:r>
            <a:r>
              <a:rPr lang="nb-NO" sz="8343" dirty="0">
                <a:solidFill>
                  <a:srgbClr val="0E030A"/>
                </a:solidFill>
                <a:latin typeface="Sketch Block Bold" panose="02000000000000000000" pitchFamily="50" charset="0"/>
              </a:rPr>
              <a:t> er</a:t>
            </a:r>
            <a:r>
              <a:rPr sz="8343" dirty="0">
                <a:solidFill>
                  <a:srgbClr val="0E030A"/>
                </a:solidFill>
                <a:latin typeface="Sketch Block Bold" panose="02000000000000000000" pitchFamily="50" charset="0"/>
              </a:rPr>
              <a:t>…</a:t>
            </a:r>
          </a:p>
        </p:txBody>
      </p:sp>
      <p:sp>
        <p:nvSpPr>
          <p:cNvPr id="289" name="Shape 289"/>
          <p:cNvSpPr>
            <a:spLocks noGrp="1"/>
          </p:cNvSpPr>
          <p:nvPr>
            <p:ph type="body" idx="4294967295"/>
          </p:nvPr>
        </p:nvSpPr>
        <p:spPr>
          <a:xfrm>
            <a:off x="952500" y="4399892"/>
            <a:ext cx="11099800" cy="3049122"/>
          </a:xfrm>
          <a:prstGeom prst="rect">
            <a:avLst/>
          </a:prstGeom>
        </p:spPr>
        <p:txBody>
          <a:bodyPr/>
          <a:lstStyle/>
          <a:p>
            <a:pPr marL="342900" lvl="0" indent="-342900" algn="ctr">
              <a:buSzTx/>
              <a:buFont typeface="Times New Roman"/>
              <a:buNone/>
              <a:defRPr sz="1800">
                <a:uFillTx/>
              </a:defRPr>
            </a:pPr>
            <a:r>
              <a:rPr lang="nb-NO" sz="7500" dirty="0">
                <a:uFill>
                  <a:solidFill/>
                </a:uFill>
                <a:latin typeface="Sketch Block Bold" panose="02000000000000000000" pitchFamily="50" charset="0"/>
              </a:rPr>
              <a:t>En</a:t>
            </a:r>
            <a:r>
              <a:rPr sz="7500" dirty="0">
                <a:uFill>
                  <a:solidFill/>
                </a:uFill>
                <a:latin typeface="Sketch Block Bold" panose="02000000000000000000" pitchFamily="50" charset="0"/>
              </a:rPr>
              <a:t> </a:t>
            </a:r>
            <a:r>
              <a:rPr lang="nb-NO" sz="7500" dirty="0">
                <a:solidFill>
                  <a:srgbClr val="EE7502"/>
                </a:solidFill>
                <a:uFill>
                  <a:solidFill/>
                </a:uFill>
                <a:latin typeface="Sketch Block Bold" panose="02000000000000000000" pitchFamily="50" charset="0"/>
              </a:rPr>
              <a:t>følelse</a:t>
            </a:r>
            <a:r>
              <a:rPr sz="7500" dirty="0">
                <a:uFill>
                  <a:solidFill/>
                </a:uFill>
                <a:latin typeface="Sketch Block Bold" panose="02000000000000000000" pitchFamily="50" charset="0"/>
              </a:rPr>
              <a:t> </a:t>
            </a:r>
            <a:r>
              <a:rPr lang="nb-NO" sz="7500" dirty="0">
                <a:uFill>
                  <a:solidFill/>
                </a:uFill>
                <a:latin typeface="Sketch Block Bold" panose="02000000000000000000" pitchFamily="50" charset="0"/>
              </a:rPr>
              <a:t>av glede du får på jobben</a:t>
            </a:r>
            <a:r>
              <a:rPr sz="7500" dirty="0">
                <a:uFill>
                  <a:solidFill/>
                </a:uFill>
                <a:latin typeface="Sketch Block Bold" panose="02000000000000000000" pitchFamily="50" charset="0"/>
              </a:rPr>
              <a:t>!</a:t>
            </a:r>
          </a:p>
        </p:txBody>
      </p:sp>
    </p:spTree>
    <p:extLst>
      <p:ext uri="{BB962C8B-B14F-4D97-AF65-F5344CB8AC3E}">
        <p14:creationId xmlns:p14="http://schemas.microsoft.com/office/powerpoint/2010/main" val="152799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3991ec86-f7e6-433d-bc0b-6ff87b73cab5">KJRMXTCEH5WD-1-2512</_dlc_DocId>
    <_dlc_DocIdUrl xmlns="3991ec86-f7e6-433d-bc0b-6ff87b73cab5">
      <Url>https://maerskcoaching.sharepoint.com/_layouts/15/DocIdRedir.aspx?ID=KJRMXTCEH5WD-1-2512</Url>
      <Description>KJRMXTCEH5WD-1-2512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C7F56664E96A644B40F90E6AA16E6F0" ma:contentTypeVersion="0" ma:contentTypeDescription="Opprett et nytt dokument." ma:contentTypeScope="" ma:versionID="e253983ab49938ed23d49dd1397251db">
  <xsd:schema xmlns:xsd="http://www.w3.org/2001/XMLSchema" xmlns:xs="http://www.w3.org/2001/XMLSchema" xmlns:p="http://schemas.microsoft.com/office/2006/metadata/properties" xmlns:ns2="3991ec86-f7e6-433d-bc0b-6ff87b73cab5" targetNamespace="http://schemas.microsoft.com/office/2006/metadata/properties" ma:root="true" ma:fieldsID="e4fc593e8e0c07fe598b8976e363bb5b" ns2:_="">
    <xsd:import namespace="3991ec86-f7e6-433d-bc0b-6ff87b73cab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1ec86-f7e6-433d-bc0b-6ff87b73cab5"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Fast ID" ma:description="Behold IDen ved tillegging."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DC46FB-664E-4A16-9F6C-CC3C0891EB82}">
  <ds:schemaRefs>
    <ds:schemaRef ds:uri="http://schemas.microsoft.com/sharepoint/events"/>
  </ds:schemaRefs>
</ds:datastoreItem>
</file>

<file path=customXml/itemProps2.xml><?xml version="1.0" encoding="utf-8"?>
<ds:datastoreItem xmlns:ds="http://schemas.openxmlformats.org/officeDocument/2006/customXml" ds:itemID="{AA5E698A-C18A-4350-8750-93B527623B37}">
  <ds:schemaRefs>
    <ds:schemaRef ds:uri="http://schemas.microsoft.com/office/infopath/2007/PartnerControls"/>
    <ds:schemaRef ds:uri="http://purl.org/dc/elements/1.1/"/>
    <ds:schemaRef ds:uri="http://schemas.microsoft.com/office/2006/metadata/properties"/>
    <ds:schemaRef ds:uri="http://www.w3.org/XML/1998/namespace"/>
    <ds:schemaRef ds:uri="http://purl.org/dc/terms/"/>
    <ds:schemaRef ds:uri="http://schemas.microsoft.com/office/2006/documentManagement/types"/>
    <ds:schemaRef ds:uri="http://schemas.openxmlformats.org/package/2006/metadata/core-properties"/>
    <ds:schemaRef ds:uri="3991ec86-f7e6-433d-bc0b-6ff87b73cab5"/>
    <ds:schemaRef ds:uri="http://purl.org/dc/dcmitype/"/>
  </ds:schemaRefs>
</ds:datastoreItem>
</file>

<file path=customXml/itemProps3.xml><?xml version="1.0" encoding="utf-8"?>
<ds:datastoreItem xmlns:ds="http://schemas.openxmlformats.org/officeDocument/2006/customXml" ds:itemID="{028FD80E-25F7-458E-8BB5-F47C64146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91ec86-f7e6-433d-bc0b-6ff87b73c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BC2DF1C-32E2-4990-B2D2-36224431DC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5922</TotalTime>
  <Words>3736</Words>
  <Application>Microsoft Office PowerPoint</Application>
  <PresentationFormat>Egendefinert</PresentationFormat>
  <Paragraphs>573</Paragraphs>
  <Slides>81</Slides>
  <Notes>56</Notes>
  <HiddenSlides>0</HiddenSlides>
  <MMClips>3</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81</vt:i4>
      </vt:variant>
    </vt:vector>
  </HeadingPairs>
  <TitlesOfParts>
    <vt:vector size="91" baseType="lpstr">
      <vt:lpstr>Arial</vt:lpstr>
      <vt:lpstr>Arial Rounded MT Bold</vt:lpstr>
      <vt:lpstr>Helvetica</vt:lpstr>
      <vt:lpstr>Helvetica Light</vt:lpstr>
      <vt:lpstr>Lucida Grande</vt:lpstr>
      <vt:lpstr>Sketch Block Bold</vt:lpstr>
      <vt:lpstr>Times New Roman</vt:lpstr>
      <vt:lpstr>Trebuchet MS</vt:lpstr>
      <vt:lpstr>Wingdings</vt:lpstr>
      <vt:lpstr>Black</vt:lpstr>
      <vt:lpstr>En arbeidsplass ingen ønsker å gå hjem ifra. </vt:lpstr>
      <vt:lpstr>PowerPoint-presentasjon</vt:lpstr>
      <vt:lpstr> 10:00  Introduksjon til arbeidsglede  11:30  Pause  12.00  Plan for arbeidsglede  13:30    Ros og annerkjennelse: The poncho   14:00    Slutt </vt:lpstr>
      <vt:lpstr>Forskning Psykologi Sosiologi Nevrologi Ledelse</vt:lpstr>
      <vt:lpstr>SPØR  Meg om hva som helst</vt:lpstr>
      <vt:lpstr>PowerPoint-presentasjon</vt:lpstr>
      <vt:lpstr>HVA er arbeidsglede?</vt:lpstr>
      <vt:lpstr>PowerPoint-presentasjon</vt:lpstr>
      <vt:lpstr>Arbeidsglede er…</vt:lpstr>
      <vt:lpstr>Jobbtilfredshet er…</vt:lpstr>
      <vt:lpstr>PowerPoint-presentasjon</vt:lpstr>
      <vt:lpstr>PowerPoint-presentasjon</vt:lpstr>
      <vt:lpstr>ALLE kan være glade på jobben!</vt:lpstr>
      <vt:lpstr>PowerPoint-presentasjon</vt:lpstr>
      <vt:lpstr>Hva gir deg arbeidsglede?</vt:lpstr>
      <vt:lpstr>PowerPoint-presentasjon</vt:lpstr>
      <vt:lpstr>PowerPoint-presentasjon</vt:lpstr>
      <vt:lpstr>Resultater</vt:lpstr>
      <vt:lpstr>Gode resultater: </vt:lpstr>
      <vt:lpstr>PowerPoint-presentasjon</vt:lpstr>
      <vt:lpstr>Relasjoner</vt:lpstr>
      <vt:lpstr>PowerPoint-presentasjon</vt:lpstr>
      <vt:lpstr>Resultater </vt:lpstr>
      <vt:lpstr>Hvor er fokuset ditt?</vt:lpstr>
      <vt:lpstr>If a leader was seen as being very strong on results focus, the chance of that leader being seen as a great leader was only 14%…  If a leader was strong on social skills, he or she was seen as a great leader even less of the time - a paltry 12%. </vt:lpstr>
      <vt:lpstr>However, for leaders who were strong in both results focus and in social skills, the likelihood of being seen as a great leader skyrocketed to 72%.  Less than 1% of leaders were rated high  on both goal focus and social skills.</vt:lpstr>
      <vt:lpstr>Hva gjør oss triste og ulykkelige på jobben? </vt:lpstr>
      <vt:lpstr>PowerPoint-presentasjon</vt:lpstr>
      <vt:lpstr>PowerPoint-presentasjon</vt:lpstr>
      <vt:lpstr>PowerPoint-presentasjon</vt:lpstr>
      <vt:lpstr>PowerPoint-presentasjon</vt:lpstr>
      <vt:lpstr>Travelhet</vt:lpstr>
      <vt:lpstr>PowerPoint-presentasjon</vt:lpstr>
      <vt:lpstr>PowerPoint-presentasjon</vt:lpstr>
      <vt:lpstr>PowerPoint-presentasjon</vt:lpstr>
      <vt:lpstr>PowerPoint-presentasjon</vt:lpstr>
      <vt:lpstr>PowerPoint-presentasjon</vt:lpstr>
      <vt:lpstr>HVORFOR betyr det noe?</vt:lpstr>
      <vt:lpstr>Arbeidsglede er bra for deg!</vt:lpstr>
      <vt:lpstr>Tid Helse  Livet Suksess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HVORDAN skaper man gladere arbeidsplasser?</vt:lpstr>
      <vt:lpstr>Arbeidsglede er noe vi gjør!</vt:lpstr>
      <vt:lpstr>Stopp  negativ oppførsel/atferd</vt:lpstr>
      <vt:lpstr>Ta ansvar for din arbeidsglede</vt:lpstr>
      <vt:lpstr>MEG tid</vt:lpstr>
      <vt:lpstr>Vær glad og optimistisk selv!</vt:lpstr>
      <vt:lpstr>Arlette Bentzen</vt:lpstr>
      <vt:lpstr>Husk 3  Gode ting hver dag</vt:lpstr>
      <vt:lpstr>Feir dine seire- både store og små</vt:lpstr>
      <vt:lpstr>PowerPoint-presentasjon</vt:lpstr>
      <vt:lpstr>Uventet vennlighet </vt:lpstr>
      <vt:lpstr>PowerPoint-presentasjon</vt:lpstr>
      <vt:lpstr>Ros og anerkjennelse </vt:lpstr>
      <vt:lpstr>1. Anerkjennelse føles godt  2. Ros viser at jobben vi gjør er viktig og at vi gjør en forskjell  3. Ros skaper bedre relasjoner</vt:lpstr>
      <vt:lpstr>  Hva gjør ros ved oss i en arbeidssituasjon?   </vt:lpstr>
      <vt:lpstr>PowerPoint-presentasjon</vt:lpstr>
      <vt:lpstr>«Du er ikke redd for å være intelligent. Du er en vidunderlig rollemodell for alle de kloke og velformulerte kvinnene i verden, fordi du viser dem at det er helt OK å være klok og å la andre se det. Jeg kan huske en gang hvor du vant en diskusjon i undervisningen og det inspirerte meg.»</vt:lpstr>
      <vt:lpstr>51 %</vt:lpstr>
      <vt:lpstr>Rosebamsen!</vt:lpstr>
      <vt:lpstr>PowerPoint-presentasjon</vt:lpstr>
      <vt:lpstr>PowerPoint-presentasjon</vt:lpstr>
      <vt:lpstr>Lunsj</vt:lpstr>
      <vt:lpstr>PLAN for arbeidsgleden</vt:lpstr>
      <vt:lpstr>PowerPoint-presentasjon</vt:lpstr>
      <vt:lpstr>Tips til planen deres</vt:lpstr>
      <vt:lpstr>PowerPoint-presentasjon</vt:lpstr>
      <vt:lpstr>1. Hva vil bli gjort? 2. Hvem vil gjøre det? 3. Når vil det bli gjort? 4. Hva vil resultatet bli? 5. Hvordan vil vi vite/måle om vi har oppnådd det? </vt:lpstr>
      <vt:lpstr>1. Ta papiret med deg (Ta evt bilde).  2. Følg opp. 3. Om det virker - FEIR! 4. Om det ikke virker – prøv noe annet.</vt:lpstr>
      <vt:lpstr>PowerPoint-presentasjon</vt:lpstr>
      <vt:lpstr>PONCHO</vt:lpstr>
      <vt:lpstr>PowerPoint-presentasjon</vt:lpstr>
      <vt:lpstr>TAKK for meg</vt:lpstr>
      <vt:lpstr>Mer informasjon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Happiness at work Customer</dc:title>
  <dc:creator>Henrik</dc:creator>
  <cp:lastModifiedBy>Henrik Mærsk</cp:lastModifiedBy>
  <cp:revision>189</cp:revision>
  <dcterms:modified xsi:type="dcterms:W3CDTF">2016-12-05T13:48:23Z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0x010100BC7F56664E96A644B40F90E6AA16E6F0</vt:lpwstr>
  </property>
  <property fmtid="{D5CDD505-2E9C-101B-9397-08002B2CF9AE}" pid="3" name="_dlc_DocIdItemGuid">
    <vt:lpwstr>b2eafdd7-0af0-4b1b-a7e5-e80f433dcde1</vt:lpwstr>
  </property>
</Properties>
</file>