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2"/>
  </p:notesMasterIdLst>
  <p:sldIdLst>
    <p:sldId id="537" r:id="rId5"/>
    <p:sldId id="504" r:id="rId6"/>
    <p:sldId id="430" r:id="rId7"/>
    <p:sldId id="522" r:id="rId8"/>
    <p:sldId id="421" r:id="rId9"/>
    <p:sldId id="258" r:id="rId10"/>
    <p:sldId id="489" r:id="rId11"/>
    <p:sldId id="490" r:id="rId12"/>
    <p:sldId id="491" r:id="rId13"/>
    <p:sldId id="437" r:id="rId14"/>
    <p:sldId id="511" r:id="rId15"/>
    <p:sldId id="519" r:id="rId16"/>
    <p:sldId id="517" r:id="rId17"/>
    <p:sldId id="500" r:id="rId18"/>
    <p:sldId id="513" r:id="rId19"/>
    <p:sldId id="509" r:id="rId20"/>
    <p:sldId id="536" r:id="rId21"/>
    <p:sldId id="510" r:id="rId22"/>
    <p:sldId id="535" r:id="rId23"/>
    <p:sldId id="438" r:id="rId24"/>
    <p:sldId id="296" r:id="rId25"/>
    <p:sldId id="343" r:id="rId26"/>
    <p:sldId id="345" r:id="rId27"/>
    <p:sldId id="347" r:id="rId28"/>
    <p:sldId id="527" r:id="rId29"/>
    <p:sldId id="360" r:id="rId30"/>
    <p:sldId id="497" r:id="rId31"/>
    <p:sldId id="496" r:id="rId32"/>
    <p:sldId id="530" r:id="rId33"/>
    <p:sldId id="521" r:id="rId34"/>
    <p:sldId id="2234" r:id="rId35"/>
    <p:sldId id="532" r:id="rId36"/>
    <p:sldId id="495" r:id="rId37"/>
    <p:sldId id="533" r:id="rId38"/>
    <p:sldId id="469" r:id="rId39"/>
    <p:sldId id="503" r:id="rId40"/>
    <p:sldId id="478" r:id="rId41"/>
    <p:sldId id="523" r:id="rId42"/>
    <p:sldId id="524" r:id="rId43"/>
    <p:sldId id="525" r:id="rId44"/>
    <p:sldId id="528" r:id="rId45"/>
    <p:sldId id="529" r:id="rId46"/>
    <p:sldId id="531" r:id="rId47"/>
    <p:sldId id="2233" r:id="rId48"/>
    <p:sldId id="534" r:id="rId49"/>
    <p:sldId id="409" r:id="rId50"/>
    <p:sldId id="405" r:id="rId51"/>
  </p:sldIdLst>
  <p:sldSz cx="13004800" cy="9753600"/>
  <p:notesSz cx="6735763" cy="9866313"/>
  <p:defaultTextStyle>
    <a:lvl1pPr defTabSz="584200">
      <a:defRPr sz="2600">
        <a:latin typeface="Helvetica"/>
        <a:ea typeface="Helvetica"/>
        <a:cs typeface="Helvetica"/>
        <a:sym typeface="Helvetica"/>
      </a:defRPr>
    </a:lvl1pPr>
    <a:lvl2pPr indent="228600" defTabSz="584200">
      <a:defRPr sz="2600">
        <a:latin typeface="Helvetica"/>
        <a:ea typeface="Helvetica"/>
        <a:cs typeface="Helvetica"/>
        <a:sym typeface="Helvetica"/>
      </a:defRPr>
    </a:lvl2pPr>
    <a:lvl3pPr indent="457200" defTabSz="584200">
      <a:defRPr sz="2600">
        <a:latin typeface="Helvetica"/>
        <a:ea typeface="Helvetica"/>
        <a:cs typeface="Helvetica"/>
        <a:sym typeface="Helvetica"/>
      </a:defRPr>
    </a:lvl3pPr>
    <a:lvl4pPr indent="685800" defTabSz="584200">
      <a:defRPr sz="2600">
        <a:latin typeface="Helvetica"/>
        <a:ea typeface="Helvetica"/>
        <a:cs typeface="Helvetica"/>
        <a:sym typeface="Helvetica"/>
      </a:defRPr>
    </a:lvl4pPr>
    <a:lvl5pPr indent="914400" defTabSz="584200">
      <a:defRPr sz="2600">
        <a:latin typeface="Helvetica"/>
        <a:ea typeface="Helvetica"/>
        <a:cs typeface="Helvetica"/>
        <a:sym typeface="Helvetica"/>
      </a:defRPr>
    </a:lvl5pPr>
    <a:lvl6pPr indent="1143000" defTabSz="584200">
      <a:defRPr sz="2600">
        <a:latin typeface="Helvetica"/>
        <a:ea typeface="Helvetica"/>
        <a:cs typeface="Helvetica"/>
        <a:sym typeface="Helvetica"/>
      </a:defRPr>
    </a:lvl6pPr>
    <a:lvl7pPr indent="1371600" defTabSz="584200">
      <a:defRPr sz="2600">
        <a:latin typeface="Helvetica"/>
        <a:ea typeface="Helvetica"/>
        <a:cs typeface="Helvetica"/>
        <a:sym typeface="Helvetica"/>
      </a:defRPr>
    </a:lvl7pPr>
    <a:lvl8pPr indent="1600200" defTabSz="584200">
      <a:defRPr sz="2600">
        <a:latin typeface="Helvetica"/>
        <a:ea typeface="Helvetica"/>
        <a:cs typeface="Helvetica"/>
        <a:sym typeface="Helvetica"/>
      </a:defRPr>
    </a:lvl8pPr>
    <a:lvl9pPr indent="1828800" defTabSz="584200">
      <a:defRPr sz="2600">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900"/>
    <a:srgbClr val="EE7501"/>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17" autoAdjust="0"/>
    <p:restoredTop sz="70988" autoAdjust="0"/>
  </p:normalViewPr>
  <p:slideViewPr>
    <p:cSldViewPr snapToGrid="0">
      <p:cViewPr varScale="1">
        <p:scale>
          <a:sx n="44" d="100"/>
          <a:sy n="44" d="100"/>
        </p:scale>
        <p:origin x="1725"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901700" y="739775"/>
            <a:ext cx="4932363" cy="3700463"/>
          </a:xfrm>
          <a:prstGeom prst="rect">
            <a:avLst/>
          </a:prstGeom>
        </p:spPr>
        <p:txBody>
          <a:bodyPr/>
          <a:lstStyle/>
          <a:p>
            <a:pPr lvl="0"/>
            <a:endParaRPr/>
          </a:p>
        </p:txBody>
      </p:sp>
      <p:sp>
        <p:nvSpPr>
          <p:cNvPr id="159" name="Shape 159"/>
          <p:cNvSpPr>
            <a:spLocks noGrp="1"/>
          </p:cNvSpPr>
          <p:nvPr>
            <p:ph type="body" sz="quarter" idx="1"/>
          </p:nvPr>
        </p:nvSpPr>
        <p:spPr>
          <a:xfrm>
            <a:off x="898102" y="4686499"/>
            <a:ext cx="4939560" cy="4439841"/>
          </a:xfrm>
          <a:prstGeom prst="rect">
            <a:avLst/>
          </a:prstGeom>
        </p:spPr>
        <p:txBody>
          <a:bodyPr/>
          <a:lstStyle/>
          <a:p>
            <a:pPr lvl="0"/>
            <a:endParaRPr/>
          </a:p>
        </p:txBody>
      </p:sp>
    </p:spTree>
    <p:extLst>
      <p:ext uri="{BB962C8B-B14F-4D97-AF65-F5344CB8AC3E}">
        <p14:creationId xmlns:p14="http://schemas.microsoft.com/office/powerpoint/2010/main" val="1962380591"/>
      </p:ext>
    </p:extLst>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mp.no/meninger/kronikk/2015/10/20/Depresjon-blir-den-alvorligste-sykdommen-11704577.ec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heinonline.org/HOL/LandingPage?handle=hein.journals/yjhple9&amp;div=11&amp;id=&amp;pag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21885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nb-NO" sz="2200" b="0" i="0" u="none" strike="noStrike" baseline="0" dirty="0">
                <a:latin typeface="Lucida Grande"/>
                <a:ea typeface="Lucida Grande"/>
                <a:cs typeface="Lucida Grande"/>
                <a:sym typeface="Lucida Grande"/>
              </a:rPr>
              <a:t>Da Harvard Business School-professor Teresa Amabile og psykolog Steven Kramer studerte dagbøker fra nesten 12.000 arbeidsdager, fant de ut at de gladeste og mest produktive dagene var de dagene som «hadde en følelse av fremgang». Det er slik at det å gå på jobb til slutt handler om én ting, og det er å få ting gjennomført. Da må en oftere spørre seg selv: «Fikk jeg gjennomført noe og gjorde det en forskjell?»</a:t>
            </a:r>
            <a:endParaRPr lang="nb-NO" dirty="0"/>
          </a:p>
          <a:p>
            <a:endParaRPr lang="nb-NO" dirty="0"/>
          </a:p>
        </p:txBody>
      </p:sp>
    </p:spTree>
    <p:extLst>
      <p:ext uri="{BB962C8B-B14F-4D97-AF65-F5344CB8AC3E}">
        <p14:creationId xmlns:p14="http://schemas.microsoft.com/office/powerpoint/2010/main" val="122869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Fortell om en av dine beste opplevelser på jobben – en som gjorde deg veldig glad.</a:t>
            </a:r>
          </a:p>
          <a:p>
            <a:endParaRPr lang="nb-NO" baseline="0" dirty="0"/>
          </a:p>
          <a:p>
            <a:r>
              <a:rPr lang="nb-NO" baseline="0" dirty="0"/>
              <a:t>EN STILLER SPØRSMÅLET OG DEN ANNEN HAR 1 MINUTT TIL Å SVARE – OG OMVENDT…..</a:t>
            </a:r>
          </a:p>
          <a:p>
            <a:endParaRPr lang="nb-NO" baseline="0" dirty="0"/>
          </a:p>
          <a:p>
            <a:r>
              <a:rPr lang="nb-NO" baseline="0" dirty="0"/>
              <a:t>Den med de minste sko, laveste hus nummer, kortest hår, først bursdag, </a:t>
            </a:r>
            <a:r>
              <a:rPr lang="nb-NO" baseline="0" dirty="0" err="1"/>
              <a:t>etc</a:t>
            </a:r>
            <a:r>
              <a:rPr lang="nb-NO" baseline="0" dirty="0"/>
              <a:t>… STARTER</a:t>
            </a:r>
            <a:endParaRPr lang="nb-NO" dirty="0"/>
          </a:p>
          <a:p>
            <a:endParaRPr lang="nb-NO" dirty="0"/>
          </a:p>
          <a:p>
            <a:r>
              <a:rPr lang="nb-NO" b="1" dirty="0"/>
              <a:t>EN SPESIFIKK OPPLEVELSE! DET SKAL VÆRE DETALJERT…..</a:t>
            </a:r>
          </a:p>
          <a:p>
            <a:endParaRPr lang="nb-NO" dirty="0"/>
          </a:p>
          <a:p>
            <a:r>
              <a:rPr lang="nb-NO" dirty="0"/>
              <a:t>HUSK HISTORIEN FOR VI SKAL</a:t>
            </a:r>
            <a:r>
              <a:rPr lang="nb-NO" baseline="0" dirty="0"/>
              <a:t> BRUKE DEN IGJEN SENERE…………</a:t>
            </a:r>
          </a:p>
          <a:p>
            <a:endParaRPr lang="nb-NO" baseline="0" dirty="0"/>
          </a:p>
          <a:p>
            <a:r>
              <a:rPr lang="nb-NO" b="1" baseline="0" dirty="0"/>
              <a:t>OM LITT SKAL VI SNAKKE OM HVA SOM GJØR OSS GLADE PÅ JOBBEN – OM DET IKKE ER FRISK FRUKT?</a:t>
            </a:r>
            <a:endParaRPr lang="nb-NO" b="1" dirty="0"/>
          </a:p>
          <a:p>
            <a:endParaRPr lang="nb-NO" dirty="0"/>
          </a:p>
          <a:p>
            <a:r>
              <a:rPr lang="nb-NO" dirty="0" err="1"/>
              <a:t>Retelling</a:t>
            </a:r>
            <a:r>
              <a:rPr lang="nb-NO" dirty="0"/>
              <a:t> gjør deg glad igjen…</a:t>
            </a:r>
          </a:p>
          <a:p>
            <a:endParaRPr lang="nb-NO" dirty="0"/>
          </a:p>
          <a:p>
            <a:r>
              <a:rPr lang="nb-NO" dirty="0"/>
              <a:t>Husk på historien du skal bruke den om en liten stund</a:t>
            </a:r>
          </a:p>
          <a:p>
            <a:endParaRPr lang="nb-NO" dirty="0"/>
          </a:p>
          <a:p>
            <a:r>
              <a:rPr lang="nb-NO" dirty="0"/>
              <a:t>HVOR MANGE AV DERE FANT DET VANSKELIG Å FINNE DENNE HISTORIE? </a:t>
            </a:r>
          </a:p>
          <a:p>
            <a:endParaRPr lang="nb-NO" dirty="0"/>
          </a:p>
          <a:p>
            <a:r>
              <a:rPr lang="nb-NO" dirty="0"/>
              <a:t>YUP</a:t>
            </a:r>
          </a:p>
        </p:txBody>
      </p:sp>
    </p:spTree>
    <p:extLst>
      <p:ext uri="{BB962C8B-B14F-4D97-AF65-F5344CB8AC3E}">
        <p14:creationId xmlns:p14="http://schemas.microsoft.com/office/powerpoint/2010/main" val="340442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nb-NO" sz="2200" b="0" i="0" u="none" strike="noStrike" baseline="0" dirty="0">
                <a:latin typeface="Lucida Grande"/>
                <a:ea typeface="Lucida Grande"/>
                <a:cs typeface="Lucida Grande"/>
                <a:sym typeface="Lucida Grande"/>
              </a:rPr>
              <a:t>Da Harvard Business School-professor Teresa Amabile og psykolog Steven Kramer studerte dagbøker fra nesten 12.000 arbeidsdager, fant de ut at de gladeste og mest produktive dagene var de dagene som «hadde en følelse av fremgang». Det er slik at det å gå på jobb til slutt handler om én ting, og det er å få ting gjennomført. Da må en oftere spørre seg selv: «Fikk jeg gjennomført noe og gjorde det en forskjell?»</a:t>
            </a:r>
            <a:endParaRPr lang="nb-NO" dirty="0"/>
          </a:p>
          <a:p>
            <a:endParaRPr lang="nb-NO" dirty="0"/>
          </a:p>
          <a:p>
            <a:endParaRPr lang="nb-NO" dirty="0"/>
          </a:p>
        </p:txBody>
      </p:sp>
    </p:spTree>
    <p:extLst>
      <p:ext uri="{BB962C8B-B14F-4D97-AF65-F5344CB8AC3E}">
        <p14:creationId xmlns:p14="http://schemas.microsoft.com/office/powerpoint/2010/main" val="2262471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ER DERE FLINKE PÅ Å SI GODMORGEN TIL HVER ANDRE?</a:t>
            </a:r>
          </a:p>
          <a:p>
            <a:endParaRPr lang="nb-NO" baseline="0" dirty="0"/>
          </a:p>
          <a:p>
            <a:r>
              <a:rPr lang="nb-NO" baseline="0" dirty="0"/>
              <a:t>OPP Å STÅ</a:t>
            </a:r>
          </a:p>
          <a:p>
            <a:endParaRPr lang="nb-NO" baseline="0" dirty="0"/>
          </a:p>
          <a:p>
            <a:r>
              <a:rPr lang="nb-NO" b="1" baseline="0" dirty="0"/>
              <a:t>NIVÅ 1:</a:t>
            </a:r>
            <a:r>
              <a:rPr lang="nb-NO" baseline="0" dirty="0"/>
              <a:t> Når noen </a:t>
            </a:r>
            <a:r>
              <a:rPr lang="nb-NO" b="1" baseline="0" dirty="0"/>
              <a:t>brummer god morgen og den annen brummer tilbake </a:t>
            </a:r>
            <a:r>
              <a:rPr lang="nb-NO" baseline="0" dirty="0"/>
              <a:t>– Kunne like godt ha sakt: GÅ VEKKK</a:t>
            </a:r>
          </a:p>
          <a:p>
            <a:r>
              <a:rPr lang="nb-NO" b="1" baseline="0" dirty="0"/>
              <a:t>NIVÅ 2:</a:t>
            </a:r>
            <a:r>
              <a:rPr lang="nb-NO" baseline="0" dirty="0"/>
              <a:t> Når du kommer inn på jobb og </a:t>
            </a:r>
            <a:r>
              <a:rPr lang="nb-NO" b="1" baseline="0" dirty="0"/>
              <a:t>ser ned i bakken eller vekk </a:t>
            </a:r>
            <a:r>
              <a:rPr lang="nb-NO" baseline="0" dirty="0"/>
              <a:t>og sir god morgen</a:t>
            </a:r>
          </a:p>
          <a:p>
            <a:r>
              <a:rPr lang="nb-NO" b="1" baseline="0" dirty="0"/>
              <a:t>NIVÅ 3:</a:t>
            </a:r>
            <a:r>
              <a:rPr lang="nb-NO" baseline="0" dirty="0"/>
              <a:t> Når du </a:t>
            </a:r>
            <a:r>
              <a:rPr lang="nb-NO" b="1" baseline="0" dirty="0"/>
              <a:t>ser folk i øynene</a:t>
            </a:r>
            <a:r>
              <a:rPr lang="nb-NO" baseline="0" dirty="0"/>
              <a:t> og sir god morgen</a:t>
            </a:r>
          </a:p>
          <a:p>
            <a:r>
              <a:rPr lang="nb-NO" b="1" baseline="0" dirty="0"/>
              <a:t>NIVÅ 4:</a:t>
            </a:r>
            <a:r>
              <a:rPr lang="nb-NO" baseline="0" dirty="0"/>
              <a:t> Når du kommer på jobb og </a:t>
            </a:r>
            <a:r>
              <a:rPr lang="nb-NO" b="1" baseline="0" dirty="0"/>
              <a:t>sir god morgen og tillegger</a:t>
            </a:r>
            <a:r>
              <a:rPr lang="nb-NO" baseline="0" dirty="0"/>
              <a:t>, ex., hvordan var din helg, hvordan går det med barnet som var syk, </a:t>
            </a:r>
            <a:r>
              <a:rPr lang="nb-NO" baseline="0" dirty="0" err="1"/>
              <a:t>etc</a:t>
            </a:r>
            <a:r>
              <a:rPr lang="nb-NO" baseline="0" dirty="0"/>
              <a:t>…..</a:t>
            </a:r>
          </a:p>
          <a:p>
            <a:r>
              <a:rPr lang="nb-NO" b="1" baseline="0" dirty="0"/>
              <a:t>NIVÅ 5:</a:t>
            </a:r>
            <a:r>
              <a:rPr lang="nb-NO" baseline="0" dirty="0"/>
              <a:t> Når du kommer på jobb og </a:t>
            </a:r>
            <a:r>
              <a:rPr lang="nb-NO" b="1" baseline="0" dirty="0"/>
              <a:t>sir god morgen og rører ved hverandre</a:t>
            </a:r>
            <a:r>
              <a:rPr lang="nb-NO" baseline="0" dirty="0"/>
              <a:t>. Klem, </a:t>
            </a:r>
            <a:r>
              <a:rPr lang="nb-NO" baseline="0" dirty="0" err="1"/>
              <a:t>high</a:t>
            </a:r>
            <a:r>
              <a:rPr lang="nb-NO" baseline="0" dirty="0"/>
              <a:t> </a:t>
            </a:r>
            <a:r>
              <a:rPr lang="nb-NO" baseline="0" dirty="0" err="1"/>
              <a:t>five</a:t>
            </a:r>
            <a:r>
              <a:rPr lang="nb-NO" baseline="0" dirty="0"/>
              <a:t>, gi hånd, </a:t>
            </a:r>
            <a:r>
              <a:rPr lang="nb-NO" baseline="0" dirty="0" err="1"/>
              <a:t>etc</a:t>
            </a:r>
            <a:r>
              <a:rPr lang="nb-NO" baseline="0" dirty="0"/>
              <a:t>…</a:t>
            </a:r>
          </a:p>
          <a:p>
            <a:endParaRPr lang="nb-NO" baseline="0" dirty="0"/>
          </a:p>
          <a:p>
            <a:r>
              <a:rPr lang="nb-NO" b="1" baseline="0" dirty="0"/>
              <a:t>Ta bilder her på NIVÅ 4 og 5.</a:t>
            </a:r>
          </a:p>
          <a:p>
            <a:endParaRPr lang="nb-NO" b="1" baseline="0" dirty="0"/>
          </a:p>
          <a:p>
            <a:endParaRPr lang="nb-NO" b="1" baseline="0" dirty="0"/>
          </a:p>
        </p:txBody>
      </p:sp>
    </p:spTree>
    <p:extLst>
      <p:ext uri="{BB962C8B-B14F-4D97-AF65-F5344CB8AC3E}">
        <p14:creationId xmlns:p14="http://schemas.microsoft.com/office/powerpoint/2010/main" val="2303318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ER DERE FLINKE PÅ Å SI GODMORGEN TIL HVER ANDRE?</a:t>
            </a:r>
          </a:p>
          <a:p>
            <a:endParaRPr lang="nb-NO" baseline="0" dirty="0"/>
          </a:p>
          <a:p>
            <a:r>
              <a:rPr lang="nb-NO" baseline="0" dirty="0"/>
              <a:t>OPP Å STÅ</a:t>
            </a:r>
          </a:p>
          <a:p>
            <a:endParaRPr lang="nb-NO" baseline="0" dirty="0"/>
          </a:p>
          <a:p>
            <a:r>
              <a:rPr lang="nb-NO" b="1" baseline="0" dirty="0"/>
              <a:t>NIVÅ 1:</a:t>
            </a:r>
            <a:r>
              <a:rPr lang="nb-NO" baseline="0" dirty="0"/>
              <a:t> Når noen </a:t>
            </a:r>
            <a:r>
              <a:rPr lang="nb-NO" b="1" baseline="0" dirty="0"/>
              <a:t>brummer god morgen og den annen brummer tilbake </a:t>
            </a:r>
            <a:r>
              <a:rPr lang="nb-NO" baseline="0" dirty="0"/>
              <a:t>– Kunne like godt ha sakt: GÅ VEKKK</a:t>
            </a:r>
          </a:p>
          <a:p>
            <a:r>
              <a:rPr lang="nb-NO" b="1" baseline="0" dirty="0"/>
              <a:t>NIVÅ 2:</a:t>
            </a:r>
            <a:r>
              <a:rPr lang="nb-NO" baseline="0" dirty="0"/>
              <a:t> Når du kommer inn på jobb og </a:t>
            </a:r>
            <a:r>
              <a:rPr lang="nb-NO" b="1" baseline="0" dirty="0"/>
              <a:t>ser ned i bakken eller vekk </a:t>
            </a:r>
            <a:r>
              <a:rPr lang="nb-NO" baseline="0" dirty="0"/>
              <a:t>og sir god morgen</a:t>
            </a:r>
          </a:p>
          <a:p>
            <a:r>
              <a:rPr lang="nb-NO" b="1" baseline="0" dirty="0"/>
              <a:t>NIVÅ 3:</a:t>
            </a:r>
            <a:r>
              <a:rPr lang="nb-NO" baseline="0" dirty="0"/>
              <a:t> Når du </a:t>
            </a:r>
            <a:r>
              <a:rPr lang="nb-NO" b="1" baseline="0" dirty="0"/>
              <a:t>ser folk i øynene</a:t>
            </a:r>
            <a:r>
              <a:rPr lang="nb-NO" baseline="0" dirty="0"/>
              <a:t> og sir god morgen</a:t>
            </a:r>
          </a:p>
          <a:p>
            <a:r>
              <a:rPr lang="nb-NO" b="1" baseline="0" dirty="0"/>
              <a:t>NIVÅ 4:</a:t>
            </a:r>
            <a:r>
              <a:rPr lang="nb-NO" baseline="0" dirty="0"/>
              <a:t> Når du kommer på jobb og </a:t>
            </a:r>
            <a:r>
              <a:rPr lang="nb-NO" b="1" baseline="0" dirty="0"/>
              <a:t>sir god morgen og tillegger</a:t>
            </a:r>
            <a:r>
              <a:rPr lang="nb-NO" baseline="0" dirty="0"/>
              <a:t>, ex., hvordan var din helg, hvordan går det med barnet som var syk, </a:t>
            </a:r>
            <a:r>
              <a:rPr lang="nb-NO" baseline="0" dirty="0" err="1"/>
              <a:t>etc</a:t>
            </a:r>
            <a:r>
              <a:rPr lang="nb-NO" baseline="0" dirty="0"/>
              <a:t>…..</a:t>
            </a:r>
          </a:p>
          <a:p>
            <a:r>
              <a:rPr lang="nb-NO" b="1" baseline="0" dirty="0"/>
              <a:t>NIVÅ 5:</a:t>
            </a:r>
            <a:r>
              <a:rPr lang="nb-NO" baseline="0" dirty="0"/>
              <a:t> Når du kommer på jobb og </a:t>
            </a:r>
            <a:r>
              <a:rPr lang="nb-NO" b="1" baseline="0" dirty="0"/>
              <a:t>sir god morgen og rører ved hverandre</a:t>
            </a:r>
            <a:r>
              <a:rPr lang="nb-NO" baseline="0" dirty="0"/>
              <a:t>. Klem, </a:t>
            </a:r>
            <a:r>
              <a:rPr lang="nb-NO" baseline="0" dirty="0" err="1"/>
              <a:t>high</a:t>
            </a:r>
            <a:r>
              <a:rPr lang="nb-NO" baseline="0" dirty="0"/>
              <a:t> </a:t>
            </a:r>
            <a:r>
              <a:rPr lang="nb-NO" baseline="0" dirty="0" err="1"/>
              <a:t>five</a:t>
            </a:r>
            <a:r>
              <a:rPr lang="nb-NO" baseline="0" dirty="0"/>
              <a:t>, gi hånd, </a:t>
            </a:r>
            <a:r>
              <a:rPr lang="nb-NO" baseline="0" dirty="0" err="1"/>
              <a:t>etc</a:t>
            </a:r>
            <a:r>
              <a:rPr lang="nb-NO" baseline="0" dirty="0"/>
              <a:t>…</a:t>
            </a:r>
          </a:p>
          <a:p>
            <a:endParaRPr lang="nb-NO" baseline="0" dirty="0"/>
          </a:p>
          <a:p>
            <a:r>
              <a:rPr lang="nb-NO" b="1" baseline="0" dirty="0"/>
              <a:t>Ta bilder her på NIVÅ 4 og 5.</a:t>
            </a:r>
          </a:p>
          <a:p>
            <a:endParaRPr lang="nb-NO" b="1" baseline="0" dirty="0"/>
          </a:p>
          <a:p>
            <a:endParaRPr lang="nb-NO" b="1" baseline="0" dirty="0"/>
          </a:p>
        </p:txBody>
      </p:sp>
    </p:spTree>
    <p:extLst>
      <p:ext uri="{BB962C8B-B14F-4D97-AF65-F5344CB8AC3E}">
        <p14:creationId xmlns:p14="http://schemas.microsoft.com/office/powerpoint/2010/main" val="2056923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ER DERE FLINKE PÅ Å SI GODMORGEN TIL HVER ANDRE?</a:t>
            </a:r>
          </a:p>
          <a:p>
            <a:endParaRPr lang="nb-NO" baseline="0" dirty="0"/>
          </a:p>
          <a:p>
            <a:r>
              <a:rPr lang="nb-NO" baseline="0" dirty="0"/>
              <a:t>OPP Å STÅ</a:t>
            </a:r>
          </a:p>
          <a:p>
            <a:endParaRPr lang="nb-NO" baseline="0" dirty="0"/>
          </a:p>
          <a:p>
            <a:r>
              <a:rPr lang="nb-NO" b="1" baseline="0" dirty="0"/>
              <a:t>NIVÅ 1:</a:t>
            </a:r>
            <a:r>
              <a:rPr lang="nb-NO" baseline="0" dirty="0"/>
              <a:t> Når noen </a:t>
            </a:r>
            <a:r>
              <a:rPr lang="nb-NO" b="1" baseline="0" dirty="0"/>
              <a:t>brummer god morgen og den annen brummer tilbake </a:t>
            </a:r>
            <a:r>
              <a:rPr lang="nb-NO" baseline="0" dirty="0"/>
              <a:t>– Kunne like godt ha sakt: GÅ VEKKK</a:t>
            </a:r>
          </a:p>
          <a:p>
            <a:r>
              <a:rPr lang="nb-NO" b="1" baseline="0" dirty="0"/>
              <a:t>NIVÅ 2:</a:t>
            </a:r>
            <a:r>
              <a:rPr lang="nb-NO" baseline="0" dirty="0"/>
              <a:t> Når du kommer inn på jobb og </a:t>
            </a:r>
            <a:r>
              <a:rPr lang="nb-NO" b="1" baseline="0" dirty="0"/>
              <a:t>ser ned i bakken eller vekk </a:t>
            </a:r>
            <a:r>
              <a:rPr lang="nb-NO" baseline="0" dirty="0"/>
              <a:t>og sir god morgen</a:t>
            </a:r>
          </a:p>
          <a:p>
            <a:r>
              <a:rPr lang="nb-NO" b="1" baseline="0" dirty="0"/>
              <a:t>NIVÅ 3:</a:t>
            </a:r>
            <a:r>
              <a:rPr lang="nb-NO" baseline="0" dirty="0"/>
              <a:t> Når du </a:t>
            </a:r>
            <a:r>
              <a:rPr lang="nb-NO" b="1" baseline="0" dirty="0"/>
              <a:t>ser folk i øynene</a:t>
            </a:r>
            <a:r>
              <a:rPr lang="nb-NO" baseline="0" dirty="0"/>
              <a:t> og sir god morgen</a:t>
            </a:r>
          </a:p>
          <a:p>
            <a:r>
              <a:rPr lang="nb-NO" b="1" baseline="0" dirty="0"/>
              <a:t>NIVÅ 4:</a:t>
            </a:r>
            <a:r>
              <a:rPr lang="nb-NO" baseline="0" dirty="0"/>
              <a:t> Når du kommer på jobb og </a:t>
            </a:r>
            <a:r>
              <a:rPr lang="nb-NO" b="1" baseline="0" dirty="0"/>
              <a:t>sir god morgen og tillegger</a:t>
            </a:r>
            <a:r>
              <a:rPr lang="nb-NO" baseline="0" dirty="0"/>
              <a:t>, ex., hvordan var din helg, hvordan går det med barnet som var syk, </a:t>
            </a:r>
            <a:r>
              <a:rPr lang="nb-NO" baseline="0" dirty="0" err="1"/>
              <a:t>etc</a:t>
            </a:r>
            <a:r>
              <a:rPr lang="nb-NO" baseline="0" dirty="0"/>
              <a:t>…..</a:t>
            </a:r>
          </a:p>
          <a:p>
            <a:r>
              <a:rPr lang="nb-NO" b="1" baseline="0" dirty="0"/>
              <a:t>NIVÅ 5:</a:t>
            </a:r>
            <a:r>
              <a:rPr lang="nb-NO" baseline="0" dirty="0"/>
              <a:t> Når du kommer på jobb og </a:t>
            </a:r>
            <a:r>
              <a:rPr lang="nb-NO" b="1" baseline="0" dirty="0"/>
              <a:t>sir god morgen og rører ved hverandre</a:t>
            </a:r>
            <a:r>
              <a:rPr lang="nb-NO" baseline="0" dirty="0"/>
              <a:t>. Klem, </a:t>
            </a:r>
            <a:r>
              <a:rPr lang="nb-NO" baseline="0" dirty="0" err="1"/>
              <a:t>high</a:t>
            </a:r>
            <a:r>
              <a:rPr lang="nb-NO" baseline="0" dirty="0"/>
              <a:t> </a:t>
            </a:r>
            <a:r>
              <a:rPr lang="nb-NO" baseline="0" dirty="0" err="1"/>
              <a:t>five</a:t>
            </a:r>
            <a:r>
              <a:rPr lang="nb-NO" baseline="0" dirty="0"/>
              <a:t>, gi hånd, </a:t>
            </a:r>
            <a:r>
              <a:rPr lang="nb-NO" baseline="0" dirty="0" err="1"/>
              <a:t>etc</a:t>
            </a:r>
            <a:r>
              <a:rPr lang="nb-NO" baseline="0" dirty="0"/>
              <a:t>…</a:t>
            </a:r>
          </a:p>
          <a:p>
            <a:endParaRPr lang="nb-NO" baseline="0" dirty="0"/>
          </a:p>
          <a:p>
            <a:r>
              <a:rPr lang="nb-NO" b="1" baseline="0" dirty="0"/>
              <a:t>Ta bilder her på NIVÅ 4 og 5.</a:t>
            </a:r>
          </a:p>
          <a:p>
            <a:endParaRPr lang="nb-NO" b="1" baseline="0" dirty="0"/>
          </a:p>
          <a:p>
            <a:endParaRPr lang="nb-NO" b="1" baseline="0" dirty="0"/>
          </a:p>
        </p:txBody>
      </p:sp>
    </p:spTree>
    <p:extLst>
      <p:ext uri="{BB962C8B-B14F-4D97-AF65-F5344CB8AC3E}">
        <p14:creationId xmlns:p14="http://schemas.microsoft.com/office/powerpoint/2010/main" val="509253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DONT WORRY – PI HAPPY……….. ;-)</a:t>
            </a:r>
          </a:p>
        </p:txBody>
      </p:sp>
    </p:spTree>
    <p:extLst>
      <p:ext uri="{BB962C8B-B14F-4D97-AF65-F5344CB8AC3E}">
        <p14:creationId xmlns:p14="http://schemas.microsoft.com/office/powerpoint/2010/main" val="4013228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TID: Vi bruker mer tid på jobben enn vi bruker på Venner,</a:t>
            </a:r>
            <a:r>
              <a:rPr lang="nb-NO" baseline="0" dirty="0"/>
              <a:t> Hobby, Familie – TIL SAMMEN</a:t>
            </a:r>
          </a:p>
          <a:p>
            <a:pPr marL="0" indent="0">
              <a:buNone/>
            </a:pPr>
            <a:r>
              <a:rPr lang="nb-NO" baseline="0" dirty="0"/>
              <a:t>1) Sove – 2) Jobben – 3) TV</a:t>
            </a:r>
          </a:p>
          <a:p>
            <a:pPr marL="0" indent="0">
              <a:buNone/>
            </a:pPr>
            <a:endParaRPr lang="nb-NO" dirty="0"/>
          </a:p>
          <a:p>
            <a:pPr marL="0" marR="0" indent="0" defTabSz="457200" eaLnBrk="1" fontAlgn="auto" latinLnBrk="0" hangingPunct="1">
              <a:lnSpc>
                <a:spcPct val="100000"/>
              </a:lnSpc>
              <a:spcBef>
                <a:spcPts val="0"/>
              </a:spcBef>
              <a:spcAft>
                <a:spcPts val="0"/>
              </a:spcAft>
              <a:buClrTx/>
              <a:buSzTx/>
              <a:buFontTx/>
              <a:buNone/>
              <a:tabLst/>
              <a:defRPr/>
            </a:pPr>
            <a:r>
              <a:rPr lang="nb-NO" dirty="0"/>
              <a:t>HELSE: WHO</a:t>
            </a:r>
            <a:r>
              <a:rPr lang="nb-NO" baseline="0" dirty="0"/>
              <a:t>  - depresjon  4 største sykdom nå – 2020, 2 største og 2030 største….!!!</a:t>
            </a:r>
          </a:p>
          <a:p>
            <a:pPr marL="0" marR="0" indent="0" defTabSz="457200" eaLnBrk="1" fontAlgn="auto" latinLnBrk="0" hangingPunct="1">
              <a:lnSpc>
                <a:spcPct val="100000"/>
              </a:lnSpc>
              <a:spcBef>
                <a:spcPts val="0"/>
              </a:spcBef>
              <a:spcAft>
                <a:spcPts val="0"/>
              </a:spcAft>
              <a:buClrTx/>
              <a:buSzTx/>
              <a:buFontTx/>
              <a:buNone/>
              <a:tabLst/>
              <a:defRPr/>
            </a:pPr>
            <a:endParaRPr lang="nb-NO" baseline="0" dirty="0"/>
          </a:p>
          <a:p>
            <a:r>
              <a:rPr lang="nb-NO" dirty="0">
                <a:hlinkClick r:id="rId3"/>
              </a:rPr>
              <a:t>135.000 norske arbeidstakere </a:t>
            </a:r>
            <a:r>
              <a:rPr lang="nb-NO" dirty="0"/>
              <a:t>har suicidale tanker relatert til mistrivsel på arbeidsplassen.</a:t>
            </a:r>
          </a:p>
          <a:p>
            <a:r>
              <a:rPr lang="nb-NO" dirty="0">
                <a:hlinkClick r:id="rId4"/>
              </a:rPr>
              <a:t>Advokater har tre ganger høyere </a:t>
            </a:r>
            <a:r>
              <a:rPr lang="nb-NO" dirty="0"/>
              <a:t>depresjons-rate enn det gjennomsnittlige arbeidslivet ellers.</a:t>
            </a:r>
          </a:p>
          <a:p>
            <a:pPr marL="0" marR="0" indent="0" defTabSz="457200" eaLnBrk="1" fontAlgn="auto" latinLnBrk="0" hangingPunct="1">
              <a:lnSpc>
                <a:spcPct val="100000"/>
              </a:lnSpc>
              <a:spcBef>
                <a:spcPts val="0"/>
              </a:spcBef>
              <a:spcAft>
                <a:spcPts val="0"/>
              </a:spcAft>
              <a:buClrTx/>
              <a:buSzTx/>
              <a:buFontTx/>
              <a:buNone/>
              <a:tabLst/>
              <a:defRPr/>
            </a:pPr>
            <a:endParaRPr lang="nb-NO" baseline="0" dirty="0"/>
          </a:p>
          <a:p>
            <a:pPr marL="0" indent="0">
              <a:buNone/>
            </a:pPr>
            <a:endParaRPr lang="nb-NO" dirty="0"/>
          </a:p>
          <a:p>
            <a:pPr marL="0" indent="0">
              <a:buNone/>
            </a:pPr>
            <a:r>
              <a:rPr lang="nb-NO" dirty="0"/>
              <a:t>LIVET:</a:t>
            </a:r>
            <a:r>
              <a:rPr lang="nb-NO" baseline="0" dirty="0"/>
              <a:t> Mann, kone, kjæreste</a:t>
            </a:r>
          </a:p>
          <a:p>
            <a:pPr marL="0" indent="0">
              <a:buNone/>
            </a:pPr>
            <a:r>
              <a:rPr lang="nb-NO" baseline="0" dirty="0"/>
              <a:t>Gode venner – Meningsfull jobb</a:t>
            </a:r>
          </a:p>
          <a:p>
            <a:pPr marL="0" indent="0">
              <a:buNone/>
            </a:pPr>
            <a:r>
              <a:rPr lang="nb-NO" baseline="0" dirty="0"/>
              <a:t>Positiv psykologi</a:t>
            </a:r>
          </a:p>
          <a:p>
            <a:pPr marL="0" indent="0">
              <a:buNone/>
            </a:pPr>
            <a:endParaRPr lang="nb-NO" baseline="0" dirty="0"/>
          </a:p>
          <a:p>
            <a:pPr marL="457200" marR="0" indent="-457200" defTabSz="457200" eaLnBrk="1" fontAlgn="auto" latinLnBrk="0" hangingPunct="1">
              <a:lnSpc>
                <a:spcPct val="100000"/>
              </a:lnSpc>
              <a:spcBef>
                <a:spcPts val="0"/>
              </a:spcBef>
              <a:spcAft>
                <a:spcPts val="0"/>
              </a:spcAft>
              <a:buClrTx/>
              <a:buSzTx/>
              <a:buFontTx/>
              <a:buAutoNum type="arabicPeriod"/>
              <a:tabLst/>
              <a:defRPr/>
            </a:pPr>
            <a:r>
              <a:rPr lang="nb-NO" dirty="0"/>
              <a:t>Leve i et godt forhold - Ha et godt forhold: Menn i et godt forhold lever 6,5 år lenger – Kvinner 2,5…….!!!!!!!!!!!</a:t>
            </a:r>
          </a:p>
          <a:p>
            <a:pPr marL="457200" indent="-457200">
              <a:buAutoNum type="arabicPeriod"/>
            </a:pPr>
            <a:r>
              <a:rPr lang="nb-NO" dirty="0"/>
              <a:t>Ha gode venner – Ikke 750 på FB!</a:t>
            </a:r>
          </a:p>
          <a:p>
            <a:pPr marL="457200" indent="-457200">
              <a:buAutoNum type="arabicPeriod"/>
            </a:pPr>
            <a:r>
              <a:rPr lang="nb-NO" dirty="0"/>
              <a:t>Et godt og </a:t>
            </a:r>
            <a:r>
              <a:rPr lang="nb-NO" b="1" dirty="0"/>
              <a:t>meningsfullt</a:t>
            </a:r>
            <a:r>
              <a:rPr lang="nb-NO" dirty="0"/>
              <a:t> arbeidsliv. Ikke stor lønn men meningsfullt………</a:t>
            </a:r>
          </a:p>
          <a:p>
            <a:pPr marL="0" indent="0">
              <a:buNone/>
            </a:pPr>
            <a:endParaRPr lang="nb-NO" dirty="0"/>
          </a:p>
          <a:p>
            <a:pPr marL="0" indent="0">
              <a:buNone/>
            </a:pPr>
            <a:endParaRPr lang="nb-NO" dirty="0"/>
          </a:p>
          <a:p>
            <a:pPr marL="0" indent="0">
              <a:buNone/>
            </a:pPr>
            <a:r>
              <a:rPr lang="nb-NO" dirty="0"/>
              <a:t>Hvis</a:t>
            </a:r>
            <a:r>
              <a:rPr lang="nb-NO" baseline="0" dirty="0"/>
              <a:t> du er glad på jobben blir du mer suksessfull….</a:t>
            </a:r>
            <a:endParaRPr lang="nb-NO" dirty="0"/>
          </a:p>
          <a:p>
            <a:pPr marL="0" indent="0">
              <a:buNone/>
            </a:pPr>
            <a:endParaRPr lang="nb-NO" dirty="0"/>
          </a:p>
        </p:txBody>
      </p:sp>
    </p:spTree>
    <p:extLst>
      <p:ext uri="{BB962C8B-B14F-4D97-AF65-F5344CB8AC3E}">
        <p14:creationId xmlns:p14="http://schemas.microsoft.com/office/powerpoint/2010/main" val="1571706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540746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Kun for ledere</a:t>
            </a:r>
          </a:p>
        </p:txBody>
      </p:sp>
    </p:spTree>
    <p:extLst>
      <p:ext uri="{BB962C8B-B14F-4D97-AF65-F5344CB8AC3E}">
        <p14:creationId xmlns:p14="http://schemas.microsoft.com/office/powerpoint/2010/main" val="144469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Vært i DK</a:t>
            </a:r>
          </a:p>
          <a:p>
            <a:r>
              <a:rPr lang="nb-NO" dirty="0"/>
              <a:t>Språkforvirring.</a:t>
            </a:r>
          </a:p>
          <a:p>
            <a:r>
              <a:rPr lang="nb-NO" dirty="0"/>
              <a:t>Si 2 timer på en time</a:t>
            </a:r>
          </a:p>
          <a:p>
            <a:r>
              <a:rPr lang="nb-NO" dirty="0"/>
              <a:t>Intelligens test! Siden det er Vålerenga (kompis)</a:t>
            </a:r>
          </a:p>
          <a:p>
            <a:endParaRPr lang="nb-NO" dirty="0"/>
          </a:p>
        </p:txBody>
      </p:sp>
    </p:spTree>
    <p:extLst>
      <p:ext uri="{BB962C8B-B14F-4D97-AF65-F5344CB8AC3E}">
        <p14:creationId xmlns:p14="http://schemas.microsoft.com/office/powerpoint/2010/main" val="2072291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Bygg en arbeidsglede </a:t>
            </a:r>
            <a:r>
              <a:rPr lang="nb-NO" dirty="0" err="1"/>
              <a:t>verktøyskasse</a:t>
            </a:r>
            <a:endParaRPr lang="nb-NO" dirty="0"/>
          </a:p>
        </p:txBody>
      </p:sp>
    </p:spTree>
    <p:extLst>
      <p:ext uri="{BB962C8B-B14F-4D97-AF65-F5344CB8AC3E}">
        <p14:creationId xmlns:p14="http://schemas.microsoft.com/office/powerpoint/2010/main" val="3888641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gjør deg glad?</a:t>
            </a:r>
          </a:p>
          <a:p>
            <a:r>
              <a:rPr lang="nb-NO" dirty="0"/>
              <a:t>Hva gjør deg ulykkelig?</a:t>
            </a:r>
          </a:p>
          <a:p>
            <a:endParaRPr lang="nb-NO" dirty="0"/>
          </a:p>
          <a:p>
            <a:r>
              <a:rPr lang="nb-NO" dirty="0"/>
              <a:t>Du må kjenne deg selv.</a:t>
            </a:r>
          </a:p>
          <a:p>
            <a:endParaRPr lang="nb-NO" dirty="0"/>
          </a:p>
          <a:p>
            <a:r>
              <a:rPr lang="nb-NO" dirty="0"/>
              <a:t>Gledes øvelser. Se morsomme videoer(Iskrigerne), spise mørk sjokolade, klem til kollega</a:t>
            </a:r>
          </a:p>
          <a:p>
            <a:endParaRPr lang="nb-NO" dirty="0"/>
          </a:p>
        </p:txBody>
      </p:sp>
    </p:spTree>
    <p:extLst>
      <p:ext uri="{BB962C8B-B14F-4D97-AF65-F5344CB8AC3E}">
        <p14:creationId xmlns:p14="http://schemas.microsoft.com/office/powerpoint/2010/main" val="2588474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2200" b="1" dirty="0">
                <a:effectLst/>
                <a:latin typeface="Lucida Grande"/>
                <a:ea typeface="Lucida Grande"/>
                <a:cs typeface="Lucida Grande"/>
                <a:sym typeface="Lucida Grande"/>
              </a:rPr>
              <a:t>Hver gang en medarbeider</a:t>
            </a:r>
            <a:r>
              <a:rPr lang="nb-NO" sz="2200" dirty="0">
                <a:effectLst/>
                <a:latin typeface="Lucida Grande"/>
                <a:ea typeface="Lucida Grande"/>
                <a:cs typeface="Lucida Grande"/>
                <a:sym typeface="Lucida Grande"/>
              </a:rPr>
              <a:t> eller et team har gjort en ekstra innsats, oppnådd noe spesielt, er kommet et skritt videre i riktig retning eller kanskje har samarbeidet på en særdeles god måte, sender du en anerkjennelse / en rosende e-post eller enda bedre et anerkjennende video-oppkall. Fortell hva og hvorfor du roser og anerkjenner og ikke minst hva det betyr for deg / avdelingen / bedriften / kunden. Gjør det ofte, sett det i kalenderen slik du må følge med for å fange noen i å gjøre noe bra</a:t>
            </a:r>
          </a:p>
          <a:p>
            <a:pPr lvl="0"/>
            <a:r>
              <a:rPr lang="nb-NO" sz="2200" b="1" dirty="0">
                <a:effectLst/>
                <a:latin typeface="Lucida Grande"/>
                <a:ea typeface="Lucida Grande"/>
                <a:cs typeface="Lucida Grande"/>
                <a:sym typeface="Lucida Grande"/>
              </a:rPr>
              <a:t>Overrask teamet ditt som sitter lokalisert</a:t>
            </a:r>
            <a:r>
              <a:rPr lang="nb-NO" sz="2200" dirty="0">
                <a:effectLst/>
                <a:latin typeface="Lucida Grande"/>
                <a:ea typeface="Lucida Grande"/>
                <a:cs typeface="Lucida Grande"/>
                <a:sym typeface="Lucida Grande"/>
              </a:rPr>
              <a:t> en annen plass med overraskende og uventet vennlighet. Send dem en kake, pizza til en felles lunsj (hvor du med fordel kan møte opp og delta uten noen vet det). Ordne noe frukt, </a:t>
            </a:r>
            <a:r>
              <a:rPr lang="nb-NO" sz="2200" dirty="0" err="1">
                <a:effectLst/>
                <a:latin typeface="Lucida Grande"/>
                <a:ea typeface="Lucida Grande"/>
                <a:cs typeface="Lucida Grande"/>
                <a:sym typeface="Lucida Grande"/>
              </a:rPr>
              <a:t>smoothie</a:t>
            </a:r>
            <a:r>
              <a:rPr lang="nb-NO" sz="2200" dirty="0">
                <a:effectLst/>
                <a:latin typeface="Lucida Grande"/>
                <a:ea typeface="Lucida Grande"/>
                <a:cs typeface="Lucida Grande"/>
                <a:sym typeface="Lucida Grande"/>
              </a:rPr>
              <a:t>, godteri eller annet til et video-oppkall dere skal ha. Send sjokolade fordi du kan! Del ut en premie for noe lokasjonen har prestert sammen. Vær kreativ og tenk over hva som vi gjøre dem glade (dette lærer du «by </a:t>
            </a:r>
            <a:r>
              <a:rPr lang="nb-NO" sz="2200" dirty="0" err="1">
                <a:effectLst/>
                <a:latin typeface="Lucida Grande"/>
                <a:ea typeface="Lucida Grande"/>
                <a:cs typeface="Lucida Grande"/>
                <a:sym typeface="Lucida Grande"/>
              </a:rPr>
              <a:t>the</a:t>
            </a:r>
            <a:r>
              <a:rPr lang="nb-NO" sz="2200" dirty="0">
                <a:effectLst/>
                <a:latin typeface="Lucida Grande"/>
                <a:ea typeface="Lucida Grande"/>
                <a:cs typeface="Lucida Grande"/>
                <a:sym typeface="Lucida Grande"/>
              </a:rPr>
              <a:t> </a:t>
            </a:r>
            <a:r>
              <a:rPr lang="nb-NO" sz="2200" dirty="0" err="1">
                <a:effectLst/>
                <a:latin typeface="Lucida Grande"/>
                <a:ea typeface="Lucida Grande"/>
                <a:cs typeface="Lucida Grande"/>
                <a:sym typeface="Lucida Grande"/>
              </a:rPr>
              <a:t>way</a:t>
            </a:r>
            <a:r>
              <a:rPr lang="nb-NO" sz="2200" dirty="0">
                <a:effectLst/>
                <a:latin typeface="Lucida Grande"/>
                <a:ea typeface="Lucida Grande"/>
                <a:cs typeface="Lucida Grande"/>
                <a:sym typeface="Lucida Grande"/>
              </a:rPr>
              <a:t>» gjennom å være tett på, og nysgjerrig på dine medarbeidere/kolleger).</a:t>
            </a:r>
          </a:p>
          <a:p>
            <a:endParaRPr lang="nb-NO" baseline="0" dirty="0"/>
          </a:p>
          <a:p>
            <a:endParaRPr lang="nb-NO" dirty="0"/>
          </a:p>
        </p:txBody>
      </p:sp>
    </p:spTree>
    <p:extLst>
      <p:ext uri="{BB962C8B-B14F-4D97-AF65-F5344CB8AC3E}">
        <p14:creationId xmlns:p14="http://schemas.microsoft.com/office/powerpoint/2010/main" val="181255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Ben and </a:t>
            </a:r>
            <a:r>
              <a:rPr lang="nb-NO" dirty="0" err="1"/>
              <a:t>Jerry’s</a:t>
            </a:r>
            <a:endParaRPr lang="nb-NO" dirty="0"/>
          </a:p>
          <a:p>
            <a:endParaRPr lang="nb-NO" dirty="0"/>
          </a:p>
          <a:p>
            <a:r>
              <a:rPr lang="nb-NO" dirty="0"/>
              <a:t>Når de lavede en is som var en katastrofe lage de den på is-kirkegården….</a:t>
            </a:r>
          </a:p>
          <a:p>
            <a:endParaRPr lang="nb-NO" dirty="0"/>
          </a:p>
          <a:p>
            <a:r>
              <a:rPr lang="nb-NO" dirty="0"/>
              <a:t>Hvor cool er det </a:t>
            </a:r>
            <a:r>
              <a:rPr lang="nb-NO" dirty="0" err="1"/>
              <a:t>lige</a:t>
            </a:r>
            <a:r>
              <a:rPr lang="nb-NO" dirty="0"/>
              <a:t>….</a:t>
            </a:r>
          </a:p>
          <a:p>
            <a:endParaRPr lang="nb-NO" dirty="0"/>
          </a:p>
          <a:p>
            <a:r>
              <a:rPr lang="nb-NO" dirty="0"/>
              <a:t>Det viser du gjorde noe og vil bringe dere videre……..</a:t>
            </a:r>
          </a:p>
          <a:p>
            <a:endParaRPr lang="nb-NO" dirty="0"/>
          </a:p>
          <a:p>
            <a:r>
              <a:rPr lang="nb-NO" dirty="0"/>
              <a:t>Gjør noe som viser dere feiler også………..</a:t>
            </a:r>
          </a:p>
          <a:p>
            <a:endParaRPr lang="nb-NO" dirty="0"/>
          </a:p>
          <a:p>
            <a:r>
              <a:rPr lang="nb-NO" dirty="0"/>
              <a:t>Dette er ikke noe for hospitaler….. av logiske årsaker ;-)</a:t>
            </a:r>
          </a:p>
        </p:txBody>
      </p:sp>
    </p:spTree>
    <p:extLst>
      <p:ext uri="{BB962C8B-B14F-4D97-AF65-F5344CB8AC3E}">
        <p14:creationId xmlns:p14="http://schemas.microsoft.com/office/powerpoint/2010/main" val="2273449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2200" b="1" dirty="0">
                <a:effectLst/>
                <a:latin typeface="Lucida Grande"/>
                <a:ea typeface="Lucida Grande"/>
                <a:cs typeface="Lucida Grande"/>
                <a:sym typeface="Lucida Grande"/>
              </a:rPr>
              <a:t>Hver gang en medarbeider</a:t>
            </a:r>
            <a:r>
              <a:rPr lang="nb-NO" sz="2200" dirty="0">
                <a:effectLst/>
                <a:latin typeface="Lucida Grande"/>
                <a:ea typeface="Lucida Grande"/>
                <a:cs typeface="Lucida Grande"/>
                <a:sym typeface="Lucida Grande"/>
              </a:rPr>
              <a:t> eller et team har gjort en ekstra innsats, oppnådd noe spesielt, er kommet et skritt videre i riktig retning eller kanskje har samarbeidet på en særdeles god måte, sender du en anerkjennelse / en rosende e-post eller enda bedre et anerkjennende video-oppkall. Fortell hva og hvorfor du roser og anerkjenner og ikke minst hva det betyr for deg / avdelingen / bedriften / kunden. Gjør det ofte, sett det i kalenderen slik du må følge med for å fange noen i å gjøre noe bra</a:t>
            </a:r>
          </a:p>
          <a:p>
            <a:pPr lvl="0"/>
            <a:r>
              <a:rPr lang="nb-NO" sz="2200" b="1" dirty="0">
                <a:effectLst/>
                <a:latin typeface="Lucida Grande"/>
                <a:ea typeface="Lucida Grande"/>
                <a:cs typeface="Lucida Grande"/>
                <a:sym typeface="Lucida Grande"/>
              </a:rPr>
              <a:t>Overrask teamet ditt som sitter lokalisert</a:t>
            </a:r>
            <a:r>
              <a:rPr lang="nb-NO" sz="2200" dirty="0">
                <a:effectLst/>
                <a:latin typeface="Lucida Grande"/>
                <a:ea typeface="Lucida Grande"/>
                <a:cs typeface="Lucida Grande"/>
                <a:sym typeface="Lucida Grande"/>
              </a:rPr>
              <a:t> en annen plass med overraskende og uventet vennlighet. Send dem en kake, pizza til en felles lunsj (hvor du med fordel kan møte opp og delta uten noen vet det). Ordne noe frukt, </a:t>
            </a:r>
            <a:r>
              <a:rPr lang="nb-NO" sz="2200" dirty="0" err="1">
                <a:effectLst/>
                <a:latin typeface="Lucida Grande"/>
                <a:ea typeface="Lucida Grande"/>
                <a:cs typeface="Lucida Grande"/>
                <a:sym typeface="Lucida Grande"/>
              </a:rPr>
              <a:t>smoothie</a:t>
            </a:r>
            <a:r>
              <a:rPr lang="nb-NO" sz="2200" dirty="0">
                <a:effectLst/>
                <a:latin typeface="Lucida Grande"/>
                <a:ea typeface="Lucida Grande"/>
                <a:cs typeface="Lucida Grande"/>
                <a:sym typeface="Lucida Grande"/>
              </a:rPr>
              <a:t>, godteri eller annet til et video-oppkall dere skal ha. Send sjokolade fordi du kan! Del ut en premie for noe lokasjonen har prestert sammen. Vær kreativ og tenk over hva som vi gjøre dem glade (dette lærer du «by </a:t>
            </a:r>
            <a:r>
              <a:rPr lang="nb-NO" sz="2200" dirty="0" err="1">
                <a:effectLst/>
                <a:latin typeface="Lucida Grande"/>
                <a:ea typeface="Lucida Grande"/>
                <a:cs typeface="Lucida Grande"/>
                <a:sym typeface="Lucida Grande"/>
              </a:rPr>
              <a:t>the</a:t>
            </a:r>
            <a:r>
              <a:rPr lang="nb-NO" sz="2200" dirty="0">
                <a:effectLst/>
                <a:latin typeface="Lucida Grande"/>
                <a:ea typeface="Lucida Grande"/>
                <a:cs typeface="Lucida Grande"/>
                <a:sym typeface="Lucida Grande"/>
              </a:rPr>
              <a:t> </a:t>
            </a:r>
            <a:r>
              <a:rPr lang="nb-NO" sz="2200" dirty="0" err="1">
                <a:effectLst/>
                <a:latin typeface="Lucida Grande"/>
                <a:ea typeface="Lucida Grande"/>
                <a:cs typeface="Lucida Grande"/>
                <a:sym typeface="Lucida Grande"/>
              </a:rPr>
              <a:t>way</a:t>
            </a:r>
            <a:r>
              <a:rPr lang="nb-NO" sz="2200" dirty="0">
                <a:effectLst/>
                <a:latin typeface="Lucida Grande"/>
                <a:ea typeface="Lucida Grande"/>
                <a:cs typeface="Lucida Grande"/>
                <a:sym typeface="Lucida Grande"/>
              </a:rPr>
              <a:t>» gjennom å være tett på, og nysgjerrig på dine medarbeidere/kolleger).</a:t>
            </a:r>
          </a:p>
          <a:p>
            <a:endParaRPr lang="nb-NO" baseline="0" dirty="0"/>
          </a:p>
          <a:p>
            <a:endParaRPr lang="nb-NO" dirty="0"/>
          </a:p>
        </p:txBody>
      </p:sp>
    </p:spTree>
    <p:extLst>
      <p:ext uri="{BB962C8B-B14F-4D97-AF65-F5344CB8AC3E}">
        <p14:creationId xmlns:p14="http://schemas.microsoft.com/office/powerpoint/2010/main" val="4183975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2200" b="1" dirty="0">
                <a:effectLst/>
                <a:latin typeface="Lucida Grande"/>
                <a:ea typeface="Lucida Grande"/>
                <a:cs typeface="Lucida Grande"/>
                <a:sym typeface="Lucida Grande"/>
              </a:rPr>
              <a:t>Hver gang en medarbeider</a:t>
            </a:r>
            <a:r>
              <a:rPr lang="nb-NO" sz="2200" dirty="0">
                <a:effectLst/>
                <a:latin typeface="Lucida Grande"/>
                <a:ea typeface="Lucida Grande"/>
                <a:cs typeface="Lucida Grande"/>
                <a:sym typeface="Lucida Grande"/>
              </a:rPr>
              <a:t> eller et team har gjort en ekstra innsats, oppnådd noe spesielt, er kommet et skritt videre i riktig retning eller kanskje har samarbeidet på en særdeles god måte, sender du en anerkjennelse / en rosende e-post eller enda bedre et anerkjennende video-oppkall. Fortell hva og hvorfor du roser og anerkjenner og ikke minst hva det betyr for deg / avdelingen / bedriften / kunden. Gjør det ofte, sett det i kalenderen slik du må følge med for å fange noen i å gjøre noe bra</a:t>
            </a:r>
          </a:p>
          <a:p>
            <a:pPr lvl="0"/>
            <a:r>
              <a:rPr lang="nb-NO" sz="2200" b="1" dirty="0">
                <a:effectLst/>
                <a:latin typeface="Lucida Grande"/>
                <a:ea typeface="Lucida Grande"/>
                <a:cs typeface="Lucida Grande"/>
                <a:sym typeface="Lucida Grande"/>
              </a:rPr>
              <a:t>Overrask teamet ditt som sitter lokalisert</a:t>
            </a:r>
            <a:r>
              <a:rPr lang="nb-NO" sz="2200" dirty="0">
                <a:effectLst/>
                <a:latin typeface="Lucida Grande"/>
                <a:ea typeface="Lucida Grande"/>
                <a:cs typeface="Lucida Grande"/>
                <a:sym typeface="Lucida Grande"/>
              </a:rPr>
              <a:t> en annen plass med overraskende og uventet vennlighet. Send dem en kake, pizza til en felles lunsj (hvor du med fordel kan møte opp og delta uten noen vet det). Ordne noe frukt, </a:t>
            </a:r>
            <a:r>
              <a:rPr lang="nb-NO" sz="2200" dirty="0" err="1">
                <a:effectLst/>
                <a:latin typeface="Lucida Grande"/>
                <a:ea typeface="Lucida Grande"/>
                <a:cs typeface="Lucida Grande"/>
                <a:sym typeface="Lucida Grande"/>
              </a:rPr>
              <a:t>smoothie</a:t>
            </a:r>
            <a:r>
              <a:rPr lang="nb-NO" sz="2200" dirty="0">
                <a:effectLst/>
                <a:latin typeface="Lucida Grande"/>
                <a:ea typeface="Lucida Grande"/>
                <a:cs typeface="Lucida Grande"/>
                <a:sym typeface="Lucida Grande"/>
              </a:rPr>
              <a:t>, godteri eller annet til et video-oppkall dere skal ha. Send sjokolade fordi du kan! Del ut en premie for noe lokasjonen har prestert sammen. Vær kreativ og tenk over hva som vi gjøre dem glade (dette lærer du «by </a:t>
            </a:r>
            <a:r>
              <a:rPr lang="nb-NO" sz="2200" dirty="0" err="1">
                <a:effectLst/>
                <a:latin typeface="Lucida Grande"/>
                <a:ea typeface="Lucida Grande"/>
                <a:cs typeface="Lucida Grande"/>
                <a:sym typeface="Lucida Grande"/>
              </a:rPr>
              <a:t>the</a:t>
            </a:r>
            <a:r>
              <a:rPr lang="nb-NO" sz="2200" dirty="0">
                <a:effectLst/>
                <a:latin typeface="Lucida Grande"/>
                <a:ea typeface="Lucida Grande"/>
                <a:cs typeface="Lucida Grande"/>
                <a:sym typeface="Lucida Grande"/>
              </a:rPr>
              <a:t> </a:t>
            </a:r>
            <a:r>
              <a:rPr lang="nb-NO" sz="2200" dirty="0" err="1">
                <a:effectLst/>
                <a:latin typeface="Lucida Grande"/>
                <a:ea typeface="Lucida Grande"/>
                <a:cs typeface="Lucida Grande"/>
                <a:sym typeface="Lucida Grande"/>
              </a:rPr>
              <a:t>way</a:t>
            </a:r>
            <a:r>
              <a:rPr lang="nb-NO" sz="2200" dirty="0">
                <a:effectLst/>
                <a:latin typeface="Lucida Grande"/>
                <a:ea typeface="Lucida Grande"/>
                <a:cs typeface="Lucida Grande"/>
                <a:sym typeface="Lucida Grande"/>
              </a:rPr>
              <a:t>» gjennom å være tett på, og nysgjerrig på dine medarbeidere/kolleger).</a:t>
            </a:r>
          </a:p>
          <a:p>
            <a:endParaRPr lang="nb-NO" baseline="0" dirty="0"/>
          </a:p>
          <a:p>
            <a:endParaRPr lang="nb-NO" dirty="0"/>
          </a:p>
        </p:txBody>
      </p:sp>
    </p:spTree>
    <p:extLst>
      <p:ext uri="{BB962C8B-B14F-4D97-AF65-F5344CB8AC3E}">
        <p14:creationId xmlns:p14="http://schemas.microsoft.com/office/powerpoint/2010/main" val="3993274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2200" b="1" dirty="0">
                <a:effectLst/>
                <a:latin typeface="Lucida Grande"/>
                <a:ea typeface="Lucida Grande"/>
                <a:cs typeface="Lucida Grande"/>
                <a:sym typeface="Lucida Grande"/>
              </a:rPr>
              <a:t>Hver gang en medarbeider</a:t>
            </a:r>
            <a:r>
              <a:rPr lang="nb-NO" sz="2200" dirty="0">
                <a:effectLst/>
                <a:latin typeface="Lucida Grande"/>
                <a:ea typeface="Lucida Grande"/>
                <a:cs typeface="Lucida Grande"/>
                <a:sym typeface="Lucida Grande"/>
              </a:rPr>
              <a:t> eller et team har gjort en ekstra innsats, oppnådd noe spesielt, er kommet et skritt videre i riktig retning eller kanskje har samarbeidet på en særdeles god måte, sender du en anerkjennelse / en rosende e-post eller enda bedre et anerkjennende video-oppkall. Fortell hva og hvorfor du roser og anerkjenner og ikke minst hva det betyr for deg / avdelingen / bedriften / kunden. Gjør det ofte, sett det i kalenderen slik du må følge med for å fange noen i å gjøre noe bra</a:t>
            </a:r>
          </a:p>
          <a:p>
            <a:pPr lvl="0"/>
            <a:r>
              <a:rPr lang="nb-NO" sz="2200" b="1" dirty="0">
                <a:effectLst/>
                <a:latin typeface="Lucida Grande"/>
                <a:ea typeface="Lucida Grande"/>
                <a:cs typeface="Lucida Grande"/>
                <a:sym typeface="Lucida Grande"/>
              </a:rPr>
              <a:t>Overrask teamet ditt som sitter lokalisert</a:t>
            </a:r>
            <a:r>
              <a:rPr lang="nb-NO" sz="2200" dirty="0">
                <a:effectLst/>
                <a:latin typeface="Lucida Grande"/>
                <a:ea typeface="Lucida Grande"/>
                <a:cs typeface="Lucida Grande"/>
                <a:sym typeface="Lucida Grande"/>
              </a:rPr>
              <a:t> en annen plass med overraskende og uventet vennlighet. Send dem en kake, pizza til en felles lunsj (hvor du med fordel kan møte opp og delta uten noen vet det). Ordne noe frukt, </a:t>
            </a:r>
            <a:r>
              <a:rPr lang="nb-NO" sz="2200" dirty="0" err="1">
                <a:effectLst/>
                <a:latin typeface="Lucida Grande"/>
                <a:ea typeface="Lucida Grande"/>
                <a:cs typeface="Lucida Grande"/>
                <a:sym typeface="Lucida Grande"/>
              </a:rPr>
              <a:t>smoothie</a:t>
            </a:r>
            <a:r>
              <a:rPr lang="nb-NO" sz="2200" dirty="0">
                <a:effectLst/>
                <a:latin typeface="Lucida Grande"/>
                <a:ea typeface="Lucida Grande"/>
                <a:cs typeface="Lucida Grande"/>
                <a:sym typeface="Lucida Grande"/>
              </a:rPr>
              <a:t>, godteri eller annet til et video-oppkall dere skal ha. Send sjokolade fordi du kan! Del ut en premie for noe lokasjonen har prestert sammen. Vær kreativ og tenk over hva som vi gjøre dem glade (dette lærer du «by </a:t>
            </a:r>
            <a:r>
              <a:rPr lang="nb-NO" sz="2200" dirty="0" err="1">
                <a:effectLst/>
                <a:latin typeface="Lucida Grande"/>
                <a:ea typeface="Lucida Grande"/>
                <a:cs typeface="Lucida Grande"/>
                <a:sym typeface="Lucida Grande"/>
              </a:rPr>
              <a:t>the</a:t>
            </a:r>
            <a:r>
              <a:rPr lang="nb-NO" sz="2200" dirty="0">
                <a:effectLst/>
                <a:latin typeface="Lucida Grande"/>
                <a:ea typeface="Lucida Grande"/>
                <a:cs typeface="Lucida Grande"/>
                <a:sym typeface="Lucida Grande"/>
              </a:rPr>
              <a:t> </a:t>
            </a:r>
            <a:r>
              <a:rPr lang="nb-NO" sz="2200" dirty="0" err="1">
                <a:effectLst/>
                <a:latin typeface="Lucida Grande"/>
                <a:ea typeface="Lucida Grande"/>
                <a:cs typeface="Lucida Grande"/>
                <a:sym typeface="Lucida Grande"/>
              </a:rPr>
              <a:t>way</a:t>
            </a:r>
            <a:r>
              <a:rPr lang="nb-NO" sz="2200" dirty="0">
                <a:effectLst/>
                <a:latin typeface="Lucida Grande"/>
                <a:ea typeface="Lucida Grande"/>
                <a:cs typeface="Lucida Grande"/>
                <a:sym typeface="Lucida Grande"/>
              </a:rPr>
              <a:t>» gjennom å være tett på, og nysgjerrig på dine medarbeidere/kolleger).</a:t>
            </a:r>
          </a:p>
          <a:p>
            <a:endParaRPr lang="nb-NO" baseline="0" dirty="0"/>
          </a:p>
          <a:p>
            <a:endParaRPr lang="nb-NO" dirty="0"/>
          </a:p>
        </p:txBody>
      </p:sp>
    </p:spTree>
    <p:extLst>
      <p:ext uri="{BB962C8B-B14F-4D97-AF65-F5344CB8AC3E}">
        <p14:creationId xmlns:p14="http://schemas.microsoft.com/office/powerpoint/2010/main" val="3972301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Barbara </a:t>
            </a:r>
            <a:r>
              <a:rPr lang="nb-NO" dirty="0" err="1"/>
              <a:t>Frederickson</a:t>
            </a:r>
            <a:r>
              <a:rPr lang="nb-NO" baseline="0" dirty="0"/>
              <a:t> – </a:t>
            </a:r>
            <a:r>
              <a:rPr lang="nb-NO" baseline="0" dirty="0" err="1"/>
              <a:t>Broaden</a:t>
            </a:r>
            <a:r>
              <a:rPr lang="nb-NO" baseline="0" dirty="0"/>
              <a:t> and </a:t>
            </a:r>
            <a:r>
              <a:rPr lang="nb-NO" baseline="0" dirty="0" err="1"/>
              <a:t>Build</a:t>
            </a:r>
            <a:r>
              <a:rPr lang="nb-NO" baseline="0" dirty="0"/>
              <a:t>, positive følelser</a:t>
            </a:r>
          </a:p>
          <a:p>
            <a:pPr marL="0" indent="0">
              <a:buNone/>
            </a:pPr>
            <a:endParaRPr lang="nb-NO" baseline="0" dirty="0"/>
          </a:p>
          <a:p>
            <a:pPr marL="0" indent="0">
              <a:buNone/>
            </a:pPr>
            <a:r>
              <a:rPr lang="nb-NO" baseline="0" dirty="0"/>
              <a:t>Ros forsterker</a:t>
            </a:r>
          </a:p>
          <a:p>
            <a:pPr marL="0" indent="0">
              <a:buNone/>
            </a:pPr>
            <a:endParaRPr lang="nb-NO" baseline="0" dirty="0"/>
          </a:p>
          <a:p>
            <a:pPr marL="0" indent="0">
              <a:buNone/>
            </a:pPr>
            <a:r>
              <a:rPr lang="nb-NO" baseline="0" dirty="0"/>
              <a:t>Undersøkelse: Mangel på ros og anerkjennelser er den største arbeidsglede dreper. 37% svarte det</a:t>
            </a:r>
            <a:endParaRPr lang="nb-NO" dirty="0"/>
          </a:p>
        </p:txBody>
      </p:sp>
    </p:spTree>
    <p:extLst>
      <p:ext uri="{BB962C8B-B14F-4D97-AF65-F5344CB8AC3E}">
        <p14:creationId xmlns:p14="http://schemas.microsoft.com/office/powerpoint/2010/main" val="3279332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Vålerenga bruker en brannhjelm har jeg sett. Å være naken når den er på er ikke et must ;-)</a:t>
            </a:r>
          </a:p>
        </p:txBody>
      </p:sp>
    </p:spTree>
    <p:extLst>
      <p:ext uri="{BB962C8B-B14F-4D97-AF65-F5344CB8AC3E}">
        <p14:creationId xmlns:p14="http://schemas.microsoft.com/office/powerpoint/2010/main" val="1079173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50207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691504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Arbeidsglede er noe vi gjør, noe vi skaper hver eneste dag………….</a:t>
            </a:r>
          </a:p>
        </p:txBody>
      </p:sp>
    </p:spTree>
    <p:extLst>
      <p:ext uri="{BB962C8B-B14F-4D97-AF65-F5344CB8AC3E}">
        <p14:creationId xmlns:p14="http://schemas.microsoft.com/office/powerpoint/2010/main" val="422124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Arbeidsglede er noe vi gjør, noe vi skaper hver eneste dag………….</a:t>
            </a:r>
          </a:p>
        </p:txBody>
      </p:sp>
    </p:spTree>
    <p:extLst>
      <p:ext uri="{BB962C8B-B14F-4D97-AF65-F5344CB8AC3E}">
        <p14:creationId xmlns:p14="http://schemas.microsoft.com/office/powerpoint/2010/main" val="3183096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Flipp-over</a:t>
            </a:r>
            <a:r>
              <a:rPr lang="nb-NO" dirty="0"/>
              <a:t>,</a:t>
            </a:r>
            <a:r>
              <a:rPr lang="nb-NO" baseline="0" dirty="0"/>
              <a:t> strek i midten og velg en for resultater på den ene side og for relasjoner på den annen side.</a:t>
            </a:r>
          </a:p>
          <a:p>
            <a:endParaRPr lang="nb-NO" baseline="0" dirty="0"/>
          </a:p>
          <a:p>
            <a:r>
              <a:rPr lang="nb-NO" baseline="0" dirty="0"/>
              <a:t>10 min. her også…</a:t>
            </a:r>
            <a:endParaRPr lang="nb-NO" dirty="0"/>
          </a:p>
        </p:txBody>
      </p:sp>
    </p:spTree>
    <p:extLst>
      <p:ext uri="{BB962C8B-B14F-4D97-AF65-F5344CB8AC3E}">
        <p14:creationId xmlns:p14="http://schemas.microsoft.com/office/powerpoint/2010/main" val="3982915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Flipp-over</a:t>
            </a:r>
            <a:r>
              <a:rPr lang="nb-NO" dirty="0"/>
              <a:t>,</a:t>
            </a:r>
            <a:r>
              <a:rPr lang="nb-NO" baseline="0" dirty="0"/>
              <a:t> strek i midten og velg en for resultater på den ene side og for relasjoner på den annen side.</a:t>
            </a:r>
          </a:p>
          <a:p>
            <a:endParaRPr lang="nb-NO" baseline="0" dirty="0"/>
          </a:p>
          <a:p>
            <a:r>
              <a:rPr lang="nb-NO" baseline="0" dirty="0"/>
              <a:t>10 min. her også…</a:t>
            </a:r>
            <a:endParaRPr lang="nb-NO" dirty="0"/>
          </a:p>
        </p:txBody>
      </p:sp>
    </p:spTree>
    <p:extLst>
      <p:ext uri="{BB962C8B-B14F-4D97-AF65-F5344CB8AC3E}">
        <p14:creationId xmlns:p14="http://schemas.microsoft.com/office/powerpoint/2010/main" val="7081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Arbeidsglede er noe vi gjør, noe vi skaper hver eneste dag………….</a:t>
            </a:r>
          </a:p>
        </p:txBody>
      </p:sp>
    </p:spTree>
    <p:extLst>
      <p:ext uri="{BB962C8B-B14F-4D97-AF65-F5344CB8AC3E}">
        <p14:creationId xmlns:p14="http://schemas.microsoft.com/office/powerpoint/2010/main" val="860174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Arbeidsglede er noe vi gjør, noe vi skaper hver eneste dag………….</a:t>
            </a:r>
          </a:p>
        </p:txBody>
      </p:sp>
    </p:spTree>
    <p:extLst>
      <p:ext uri="{BB962C8B-B14F-4D97-AF65-F5344CB8AC3E}">
        <p14:creationId xmlns:p14="http://schemas.microsoft.com/office/powerpoint/2010/main" val="3994696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Arbeidsglede er noe vi gjør, noe vi skaper hver eneste dag………….</a:t>
            </a:r>
          </a:p>
        </p:txBody>
      </p:sp>
    </p:spTree>
    <p:extLst>
      <p:ext uri="{BB962C8B-B14F-4D97-AF65-F5344CB8AC3E}">
        <p14:creationId xmlns:p14="http://schemas.microsoft.com/office/powerpoint/2010/main" val="16182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Positiv psykologi:</a:t>
            </a:r>
          </a:p>
          <a:p>
            <a:r>
              <a:rPr lang="nb-NO" dirty="0" err="1"/>
              <a:t>What</a:t>
            </a:r>
            <a:r>
              <a:rPr lang="nb-NO" dirty="0"/>
              <a:t> is right </a:t>
            </a:r>
            <a:r>
              <a:rPr lang="nb-NO" dirty="0" err="1"/>
              <a:t>with</a:t>
            </a:r>
            <a:r>
              <a:rPr lang="nb-NO" dirty="0"/>
              <a:t> </a:t>
            </a:r>
            <a:r>
              <a:rPr lang="nb-NO" dirty="0" err="1"/>
              <a:t>people</a:t>
            </a:r>
            <a:r>
              <a:rPr lang="nb-NO" dirty="0"/>
              <a:t> NOT </a:t>
            </a:r>
            <a:r>
              <a:rPr lang="nb-NO" dirty="0" err="1"/>
              <a:t>what</a:t>
            </a:r>
            <a:r>
              <a:rPr lang="nb-NO" dirty="0"/>
              <a:t> is </a:t>
            </a:r>
            <a:r>
              <a:rPr lang="nb-NO" dirty="0" err="1"/>
              <a:t>wrong</a:t>
            </a:r>
            <a:r>
              <a:rPr lang="nb-NO" dirty="0"/>
              <a:t> </a:t>
            </a:r>
            <a:r>
              <a:rPr lang="nb-NO" dirty="0" err="1"/>
              <a:t>with</a:t>
            </a:r>
            <a:r>
              <a:rPr lang="nb-NO" dirty="0"/>
              <a:t> </a:t>
            </a:r>
            <a:r>
              <a:rPr lang="nb-NO" dirty="0" err="1"/>
              <a:t>people</a:t>
            </a:r>
            <a:r>
              <a:rPr lang="nb-NO" dirty="0"/>
              <a:t>.</a:t>
            </a:r>
          </a:p>
        </p:txBody>
      </p:sp>
    </p:spTree>
    <p:extLst>
      <p:ext uri="{BB962C8B-B14F-4D97-AF65-F5344CB8AC3E}">
        <p14:creationId xmlns:p14="http://schemas.microsoft.com/office/powerpoint/2010/main" val="6381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99524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dirty="0">
                <a:effectLst/>
                <a:latin typeface="Lucida Grande"/>
                <a:ea typeface="Lucida Grande"/>
                <a:cs typeface="Lucida Grande"/>
                <a:sym typeface="Lucida Grande"/>
              </a:rPr>
              <a:t>Arbeidsglede derimot handler om hva folk </a:t>
            </a:r>
            <a:r>
              <a:rPr lang="nb-NO" sz="2200" i="1" dirty="0">
                <a:effectLst/>
                <a:latin typeface="Lucida Grande"/>
                <a:ea typeface="Lucida Grande"/>
                <a:cs typeface="Lucida Grande"/>
                <a:sym typeface="Lucida Grande"/>
              </a:rPr>
              <a:t>føler</a:t>
            </a:r>
            <a:r>
              <a:rPr lang="nb-NO" sz="2200" dirty="0">
                <a:effectLst/>
                <a:latin typeface="Lucida Grande"/>
                <a:ea typeface="Lucida Grande"/>
                <a:cs typeface="Lucida Grande"/>
                <a:sym typeface="Lucida Grande"/>
              </a:rPr>
              <a:t> på jobben nettopp nå. Positive følelser på jobben. Går dine medarbeidere rundt akkurat nå og føler seg glade, stolte, anerkjent og motiverte? Eller føler de seg stresset, nervøse, skuffet og frustrerte?</a:t>
            </a:r>
          </a:p>
          <a:p>
            <a:endParaRPr lang="nb-NO" baseline="0" dirty="0"/>
          </a:p>
          <a:p>
            <a:endParaRPr lang="nb-NO" dirty="0"/>
          </a:p>
        </p:txBody>
      </p:sp>
    </p:spTree>
    <p:extLst>
      <p:ext uri="{BB962C8B-B14F-4D97-AF65-F5344CB8AC3E}">
        <p14:creationId xmlns:p14="http://schemas.microsoft.com/office/powerpoint/2010/main" val="317053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dirty="0">
                <a:effectLst/>
                <a:latin typeface="Lucida Grande"/>
                <a:ea typeface="Lucida Grande"/>
                <a:cs typeface="Lucida Grande"/>
                <a:sym typeface="Lucida Grande"/>
              </a:rPr>
              <a:t>Derfor skal du sette jobb</a:t>
            </a:r>
            <a:r>
              <a:rPr lang="nb-NO" sz="2200" i="1" dirty="0">
                <a:effectLst/>
                <a:latin typeface="Lucida Grande"/>
                <a:ea typeface="Lucida Grande"/>
                <a:cs typeface="Lucida Grande"/>
                <a:sym typeface="Lucida Grande"/>
              </a:rPr>
              <a:t>tilfredsheten</a:t>
            </a:r>
            <a:r>
              <a:rPr lang="nb-NO" sz="2200" dirty="0">
                <a:effectLst/>
                <a:latin typeface="Lucida Grande"/>
                <a:ea typeface="Lucida Grande"/>
                <a:cs typeface="Lucida Grande"/>
                <a:sym typeface="Lucida Grande"/>
              </a:rPr>
              <a:t> i baksetet og i stedet fokusere på å skape </a:t>
            </a:r>
            <a:r>
              <a:rPr lang="nb-NO" sz="2200" i="1" dirty="0">
                <a:effectLst/>
                <a:latin typeface="Lucida Grande"/>
                <a:ea typeface="Lucida Grande"/>
                <a:cs typeface="Lucida Grande"/>
                <a:sym typeface="Lucida Grande"/>
              </a:rPr>
              <a:t>arbeidsglede</a:t>
            </a:r>
            <a:r>
              <a:rPr lang="nb-NO" sz="2200" dirty="0">
                <a:effectLst/>
                <a:latin typeface="Lucida Grande"/>
                <a:ea typeface="Lucida Grande"/>
                <a:cs typeface="Lucida Grande"/>
                <a:sym typeface="Lucida Grande"/>
              </a:rPr>
              <a:t>. De to emner er relaterte, men veldig forskjellige. Forskjellen er enkel: Jobbtilfredshet handler om, hva medarbeiderne </a:t>
            </a:r>
            <a:r>
              <a:rPr lang="nb-NO" sz="2200" i="1" dirty="0">
                <a:effectLst/>
                <a:latin typeface="Lucida Grande"/>
                <a:ea typeface="Lucida Grande"/>
                <a:cs typeface="Lucida Grande"/>
                <a:sym typeface="Lucida Grande"/>
              </a:rPr>
              <a:t>tenker</a:t>
            </a:r>
            <a:r>
              <a:rPr lang="nb-NO" sz="2200" dirty="0">
                <a:effectLst/>
                <a:latin typeface="Lucida Grande"/>
                <a:ea typeface="Lucida Grande"/>
                <a:cs typeface="Lucida Grande"/>
                <a:sym typeface="Lucida Grande"/>
              </a:rPr>
              <a:t> om de gjør. Når de samlet sett betrakter alle omstendighetene ved jobben - lønn, jobbinnhold, transporttid, tittel, arbeidsvilkår, pensjonsordning, frynsegoder, osv. - er de så tilfredse med det dem har? Det er en intellektuell øvelse, og tilfredshet er primært basert på en sammenligning med andre - ikke på absolutte tall. Får jeg mer eller mindre en kollegaene mine? Har jeg bedre vilkår end medarbeiderne hos konkurrenten?</a:t>
            </a:r>
          </a:p>
          <a:p>
            <a:endParaRPr lang="nb-NO" baseline="0" dirty="0"/>
          </a:p>
          <a:p>
            <a:endParaRPr lang="nb-NO" dirty="0"/>
          </a:p>
        </p:txBody>
      </p:sp>
    </p:spTree>
    <p:extLst>
      <p:ext uri="{BB962C8B-B14F-4D97-AF65-F5344CB8AC3E}">
        <p14:creationId xmlns:p14="http://schemas.microsoft.com/office/powerpoint/2010/main" val="138712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dirty="0">
                <a:effectLst/>
                <a:latin typeface="Lucida Grande"/>
                <a:ea typeface="Lucida Grande"/>
                <a:cs typeface="Lucida Grande"/>
                <a:sym typeface="Lucida Grande"/>
              </a:rPr>
              <a:t>Vi er ikke vant med å snakke følelser på jobben, men undersøkelser viser at det nettopp er følelsen av glede (eller det psykologer kaller positiv affekt) som skaper bedre </a:t>
            </a:r>
            <a:r>
              <a:rPr lang="nb-NO" sz="2200" dirty="0" err="1">
                <a:effectLst/>
                <a:latin typeface="Lucida Grande"/>
                <a:ea typeface="Lucida Grande"/>
                <a:cs typeface="Lucida Grande"/>
                <a:sym typeface="Lucida Grande"/>
              </a:rPr>
              <a:t>performance</a:t>
            </a:r>
            <a:r>
              <a:rPr lang="nb-NO" sz="2200" dirty="0">
                <a:effectLst/>
                <a:latin typeface="Lucida Grande"/>
                <a:ea typeface="Lucida Grande"/>
                <a:cs typeface="Lucida Grande"/>
                <a:sym typeface="Lucida Grande"/>
              </a:rPr>
              <a:t>. Undersøkelser fra psykologi, sosiologi og neurologi viser, at når dine medarbeidere har en god dag, er de mere produktive, kreative, energiske og motiverte. Glade ansatte er også bedre til at samarbeide, selger mer og giver langt bedre service til kundene. Den glade medarbeider er simpelthen drømmemedarbeideren. Og husk: Den samme effekt kommer ikke av jobbtilfredshet.</a:t>
            </a:r>
          </a:p>
          <a:p>
            <a:r>
              <a:rPr lang="nb-NO" sz="2200" dirty="0">
                <a:effectLst/>
                <a:latin typeface="Lucida Grande"/>
                <a:ea typeface="Lucida Grande"/>
                <a:cs typeface="Lucida Grande"/>
                <a:sym typeface="Lucida Grande"/>
              </a:rPr>
              <a:t> </a:t>
            </a:r>
          </a:p>
          <a:p>
            <a:r>
              <a:rPr lang="nb-NO" sz="2200" dirty="0">
                <a:effectLst/>
                <a:latin typeface="Lucida Grande"/>
                <a:ea typeface="Lucida Grande"/>
                <a:cs typeface="Lucida Grande"/>
                <a:sym typeface="Lucida Grande"/>
              </a:rPr>
              <a:t>Norske arbeidsplasser bruker enorme ressurser på at måle og fremme medarbeidertilfredshet i den tro, at tilfredse medarbeidere er mere effektive, mere lojale og mindre syke. Den tese holder bare ikke - forskningen viser, at tilfredse medarbeidere ikke nødvendigvis levere et bedre stykke arbeid, har lavere sykefravær eller bliver lengere tid i jobben.</a:t>
            </a:r>
            <a:endParaRPr lang="nb-NO" dirty="0"/>
          </a:p>
          <a:p>
            <a:r>
              <a:rPr lang="nb-NO" dirty="0" err="1"/>
              <a:t>Compensation</a:t>
            </a:r>
            <a:r>
              <a:rPr lang="nb-NO" dirty="0"/>
              <a:t> – Sammenligning er ofte </a:t>
            </a:r>
            <a:r>
              <a:rPr lang="nb-NO" dirty="0" err="1"/>
              <a:t>brugt</a:t>
            </a:r>
            <a:r>
              <a:rPr lang="nb-NO" dirty="0"/>
              <a:t> her. Det bliver lidt ala, hvis du trives så trives også jeg…..</a:t>
            </a:r>
            <a:endParaRPr lang="nb-NO" baseline="0" dirty="0"/>
          </a:p>
          <a:p>
            <a:endParaRPr lang="nb-NO" baseline="0" dirty="0"/>
          </a:p>
          <a:p>
            <a:endParaRPr lang="nb-NO" dirty="0"/>
          </a:p>
        </p:txBody>
      </p:sp>
    </p:spTree>
    <p:extLst>
      <p:ext uri="{BB962C8B-B14F-4D97-AF65-F5344CB8AC3E}">
        <p14:creationId xmlns:p14="http://schemas.microsoft.com/office/powerpoint/2010/main" val="156274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dirty="0">
                <a:effectLst/>
                <a:latin typeface="Lucida Grande"/>
                <a:ea typeface="Lucida Grande"/>
                <a:cs typeface="Lucida Grande"/>
                <a:sym typeface="Lucida Grande"/>
              </a:rPr>
              <a:t>Formelen for suksess er ødelagt. Folk tror at desto hardere du arbeidere desto mer suksessfull blir og desto gladere blir du. Det er HELT feil! Det er den andre veien rundt. Desto gladere du er desto mer suksessfull blir du. Hver gang vi får en suksess endrer hjerne dens oppfattelse av hva suksess er. Hvis glede er på den andre siden av suksess vil du andre komme til den!!</a:t>
            </a:r>
          </a:p>
          <a:p>
            <a:endParaRPr lang="nb-NO" sz="2200" dirty="0">
              <a:effectLst/>
              <a:latin typeface="Lucida Grande"/>
              <a:ea typeface="Lucida Grande"/>
              <a:cs typeface="Lucida Grande"/>
              <a:sym typeface="Lucida Grande"/>
            </a:endParaRPr>
          </a:p>
          <a:p>
            <a:endParaRPr lang="nb-NO" sz="2200" dirty="0">
              <a:effectLst/>
              <a:latin typeface="Lucida Grande"/>
              <a:ea typeface="Lucida Grande"/>
              <a:cs typeface="Lucida Grande"/>
              <a:sym typeface="Lucida Grande"/>
            </a:endParaRPr>
          </a:p>
          <a:p>
            <a:pPr marL="0" indent="0">
              <a:buNone/>
            </a:pPr>
            <a:r>
              <a:rPr lang="nb-NO" dirty="0"/>
              <a:t>SUKSESS:</a:t>
            </a:r>
          </a:p>
          <a:p>
            <a:pPr marL="0" indent="0">
              <a:buNone/>
            </a:pPr>
            <a:r>
              <a:rPr lang="nb-NO" dirty="0"/>
              <a:t>For mange er suksess = arbeidsglede og det kan være sant. Studier viser dog at arbeidsglede gir deg opp mot 5x mer suksess!!</a:t>
            </a:r>
          </a:p>
          <a:p>
            <a:r>
              <a:rPr lang="nb-NO" sz="2200" dirty="0">
                <a:effectLst/>
                <a:latin typeface="Lucida Grande"/>
                <a:ea typeface="Lucida Grande"/>
                <a:cs typeface="Lucida Grande"/>
                <a:sym typeface="Lucida Grande"/>
              </a:rPr>
              <a:t>en finner du gleden mens du holder på med en utfordring, mens du investere, i endring, </a:t>
            </a:r>
            <a:r>
              <a:rPr lang="nb-NO" sz="2200" dirty="0" err="1">
                <a:effectLst/>
                <a:latin typeface="Lucida Grande"/>
                <a:ea typeface="Lucida Grande"/>
                <a:cs typeface="Lucida Grande"/>
                <a:sym typeface="Lucida Grande"/>
              </a:rPr>
              <a:t>etc</a:t>
            </a:r>
            <a:r>
              <a:rPr lang="nb-NO" sz="2200" dirty="0">
                <a:effectLst/>
                <a:latin typeface="Lucida Grande"/>
                <a:ea typeface="Lucida Grande"/>
                <a:cs typeface="Lucida Grande"/>
                <a:sym typeface="Lucida Grande"/>
              </a:rPr>
              <a:t>, da ser vi at suksessen raten til mennesker og team øker markant.</a:t>
            </a:r>
            <a:endParaRPr lang="nb-NO" dirty="0"/>
          </a:p>
        </p:txBody>
      </p:sp>
    </p:spTree>
    <p:extLst>
      <p:ext uri="{BB962C8B-B14F-4D97-AF65-F5344CB8AC3E}">
        <p14:creationId xmlns:p14="http://schemas.microsoft.com/office/powerpoint/2010/main" val="236753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amp; undertitel">
    <p:bg>
      <p:bgPr>
        <a:solidFill>
          <a:srgbClr val="000000"/>
        </a:solidFill>
        <a:effectLst/>
      </p:bgPr>
    </p:bg>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anchor="b">
            <a:normAutofit/>
          </a:bodyPr>
          <a:lstStyle>
            <a:lvl1pPr defTabSz="584200">
              <a:lnSpc>
                <a:spcPct val="100000"/>
              </a:lnSpc>
              <a:defRPr sz="9600">
                <a:solidFill>
                  <a:srgbClr val="EE7501"/>
                </a:solidFill>
                <a:uFillTx/>
                <a:latin typeface="+mn-lt"/>
                <a:ea typeface="+mn-ea"/>
                <a:cs typeface="+mn-cs"/>
                <a:sym typeface="Helvetica Light"/>
              </a:defRPr>
            </a:lvl1pPr>
          </a:lstStyle>
          <a:p>
            <a:pPr lvl="0">
              <a:defRPr sz="1800">
                <a:solidFill>
                  <a:srgbClr val="000000"/>
                </a:solidFill>
              </a:defRPr>
            </a:pPr>
            <a:r>
              <a:rPr sz="9600">
                <a:solidFill>
                  <a:srgbClr val="EE7501"/>
                </a:solidFill>
              </a:rPr>
              <a:t>Title Text</a:t>
            </a:r>
          </a:p>
        </p:txBody>
      </p:sp>
      <p:sp>
        <p:nvSpPr>
          <p:cNvPr id="7" name="Shape 7"/>
          <p:cNvSpPr>
            <a:spLocks noGrp="1"/>
          </p:cNvSpPr>
          <p:nvPr>
            <p:ph type="body" idx="1"/>
          </p:nvPr>
        </p:nvSpPr>
        <p:spPr>
          <a:xfrm>
            <a:off x="1270000" y="5029200"/>
            <a:ext cx="10464800" cy="1130300"/>
          </a:xfrm>
          <a:prstGeom prst="rect">
            <a:avLst/>
          </a:prstGeom>
        </p:spPr>
        <p:txBody>
          <a:bodyPr>
            <a:normAutofit/>
          </a:bodyPr>
          <a:lstStyle>
            <a:lvl1pPr marL="0" indent="0" defTabSz="584200">
              <a:lnSpc>
                <a:spcPct val="100000"/>
              </a:lnSpc>
              <a:spcBef>
                <a:spcPts val="0"/>
              </a:spcBef>
              <a:buFontTx/>
              <a:defRPr sz="7500">
                <a:solidFill>
                  <a:srgbClr val="0E030A"/>
                </a:solidFill>
                <a:uFillTx/>
                <a:latin typeface="+mn-lt"/>
                <a:ea typeface="+mn-ea"/>
                <a:cs typeface="+mn-cs"/>
                <a:sym typeface="Helvetica Light"/>
              </a:defRPr>
            </a:lvl1pPr>
            <a:lvl2pPr marL="0" indent="228600" defTabSz="584200">
              <a:lnSpc>
                <a:spcPct val="100000"/>
              </a:lnSpc>
              <a:spcBef>
                <a:spcPts val="0"/>
              </a:spcBef>
              <a:buFontTx/>
              <a:defRPr sz="7500">
                <a:solidFill>
                  <a:srgbClr val="0E030A"/>
                </a:solidFill>
                <a:uFillTx/>
                <a:latin typeface="+mn-lt"/>
                <a:ea typeface="+mn-ea"/>
                <a:cs typeface="+mn-cs"/>
                <a:sym typeface="Helvetica Light"/>
              </a:defRPr>
            </a:lvl2pPr>
            <a:lvl3pPr marL="0" indent="457200" defTabSz="584200">
              <a:lnSpc>
                <a:spcPct val="100000"/>
              </a:lnSpc>
              <a:spcBef>
                <a:spcPts val="0"/>
              </a:spcBef>
              <a:buFontTx/>
              <a:defRPr sz="7500">
                <a:solidFill>
                  <a:srgbClr val="0E030A"/>
                </a:solidFill>
                <a:uFillTx/>
                <a:latin typeface="+mn-lt"/>
                <a:ea typeface="+mn-ea"/>
                <a:cs typeface="+mn-cs"/>
                <a:sym typeface="Helvetica Light"/>
              </a:defRPr>
            </a:lvl3pPr>
            <a:lvl4pPr marL="0" indent="685800" defTabSz="584200">
              <a:lnSpc>
                <a:spcPct val="100000"/>
              </a:lnSpc>
              <a:spcBef>
                <a:spcPts val="0"/>
              </a:spcBef>
              <a:buFontTx/>
              <a:defRPr sz="7500">
                <a:solidFill>
                  <a:srgbClr val="0E030A"/>
                </a:solidFill>
                <a:uFillTx/>
                <a:latin typeface="+mn-lt"/>
                <a:ea typeface="+mn-ea"/>
                <a:cs typeface="+mn-cs"/>
                <a:sym typeface="Helvetica Light"/>
              </a:defRPr>
            </a:lvl4pPr>
            <a:lvl5pPr marL="0" indent="914400" defTabSz="584200">
              <a:lnSpc>
                <a:spcPct val="100000"/>
              </a:lnSpc>
              <a:spcBef>
                <a:spcPts val="0"/>
              </a:spcBef>
              <a:buFontTx/>
              <a:defRPr sz="7500">
                <a:solidFill>
                  <a:srgbClr val="0E030A"/>
                </a:solidFill>
                <a:uFillTx/>
                <a:latin typeface="+mn-lt"/>
                <a:ea typeface="+mn-ea"/>
                <a:cs typeface="+mn-cs"/>
                <a:sym typeface="Helvetica Light"/>
              </a:defRPr>
            </a:lvl5pPr>
          </a:lstStyle>
          <a:p>
            <a:pPr lvl="0">
              <a:defRPr sz="1800">
                <a:solidFill>
                  <a:srgbClr val="000000"/>
                </a:solidFill>
              </a:defRPr>
            </a:pPr>
            <a:r>
              <a:rPr sz="7500">
                <a:solidFill>
                  <a:srgbClr val="0E030A"/>
                </a:solidFill>
              </a:rPr>
              <a:t>Body Level One</a:t>
            </a:r>
          </a:p>
          <a:p>
            <a:pPr lvl="1">
              <a:defRPr sz="1800">
                <a:solidFill>
                  <a:srgbClr val="000000"/>
                </a:solidFill>
              </a:defRPr>
            </a:pPr>
            <a:r>
              <a:rPr sz="7500">
                <a:solidFill>
                  <a:srgbClr val="0E030A"/>
                </a:solidFill>
              </a:rPr>
              <a:t>Body Level Two</a:t>
            </a:r>
          </a:p>
          <a:p>
            <a:pPr lvl="2">
              <a:defRPr sz="1800">
                <a:solidFill>
                  <a:srgbClr val="000000"/>
                </a:solidFill>
              </a:defRPr>
            </a:pPr>
            <a:r>
              <a:rPr sz="7500">
                <a:solidFill>
                  <a:srgbClr val="0E030A"/>
                </a:solidFill>
              </a:rPr>
              <a:t>Body Level Three</a:t>
            </a:r>
          </a:p>
          <a:p>
            <a:pPr lvl="3">
              <a:defRPr sz="1800">
                <a:solidFill>
                  <a:srgbClr val="000000"/>
                </a:solidFill>
              </a:defRPr>
            </a:pPr>
            <a:r>
              <a:rPr sz="7500">
                <a:solidFill>
                  <a:srgbClr val="0E030A"/>
                </a:solidFill>
              </a:rPr>
              <a:t>Body Level Four</a:t>
            </a:r>
          </a:p>
          <a:p>
            <a:pPr lvl="4">
              <a:defRPr sz="1800">
                <a:solidFill>
                  <a:srgbClr val="000000"/>
                </a:solidFill>
              </a:defRPr>
            </a:pPr>
            <a:r>
              <a:rPr sz="7500">
                <a:solidFill>
                  <a:srgbClr val="0E030A"/>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kopi 12">
    <p:bg>
      <p:bgPr>
        <a:solidFill>
          <a:srgbClr val="000000"/>
        </a:solidFill>
        <a:effectLst/>
      </p:bgPr>
    </p:bg>
    <p:spTree>
      <p:nvGrpSpPr>
        <p:cNvPr id="1" name=""/>
        <p:cNvGrpSpPr/>
        <p:nvPr/>
      </p:nvGrpSpPr>
      <p:grpSpPr>
        <a:xfrm>
          <a:off x="0" y="0"/>
          <a:ext cx="0" cy="0"/>
          <a:chOff x="0" y="0"/>
          <a:chExt cx="0" cy="0"/>
        </a:xfrm>
      </p:grpSpPr>
      <p:sp>
        <p:nvSpPr>
          <p:cNvPr id="40" name="Shape 40"/>
          <p:cNvSpPr>
            <a:spLocks noGrp="1"/>
          </p:cNvSpPr>
          <p:nvPr>
            <p:ph type="title"/>
          </p:nvPr>
        </p:nvSpPr>
        <p:spPr>
          <a:xfrm>
            <a:off x="654130" y="0"/>
            <a:ext cx="11475426" cy="2223428"/>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1" name="Shape 41"/>
          <p:cNvSpPr>
            <a:spLocks noGrp="1"/>
          </p:cNvSpPr>
          <p:nvPr>
            <p:ph type="body" idx="1"/>
          </p:nvPr>
        </p:nvSpPr>
        <p:spPr>
          <a:xfrm>
            <a:off x="654130" y="2280753"/>
            <a:ext cx="11475426"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42" name="Shape 42"/>
          <p:cNvSpPr>
            <a:spLocks noGrp="1"/>
          </p:cNvSpPr>
          <p:nvPr>
            <p:ph type="sldNum" sz="quarter" idx="2"/>
          </p:nvPr>
        </p:nvSpPr>
        <p:spPr>
          <a:xfrm>
            <a:off x="10724046"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kopi 4">
    <p:bg>
      <p:bgPr>
        <a:solidFill>
          <a:srgbClr val="000000"/>
        </a:solidFill>
        <a:effectLst/>
      </p:bgPr>
    </p:bg>
    <p:spTree>
      <p:nvGrpSpPr>
        <p:cNvPr id="1" name=""/>
        <p:cNvGrpSpPr/>
        <p:nvPr/>
      </p:nvGrpSpPr>
      <p:grpSpPr>
        <a:xfrm>
          <a:off x="0" y="0"/>
          <a:ext cx="0" cy="0"/>
          <a:chOff x="0" y="0"/>
          <a:chExt cx="0" cy="0"/>
        </a:xfrm>
      </p:grpSpPr>
      <p:sp>
        <p:nvSpPr>
          <p:cNvPr id="44" name="Shape 44"/>
          <p:cNvSpPr>
            <a:spLocks noGrp="1"/>
          </p:cNvSpPr>
          <p:nvPr>
            <p:ph type="title"/>
          </p:nvPr>
        </p:nvSpPr>
        <p:spPr>
          <a:xfrm>
            <a:off x="654130" y="0"/>
            <a:ext cx="11473379" cy="2221381"/>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5" name="Shape 45"/>
          <p:cNvSpPr>
            <a:spLocks noGrp="1"/>
          </p:cNvSpPr>
          <p:nvPr>
            <p:ph type="body" idx="1"/>
          </p:nvPr>
        </p:nvSpPr>
        <p:spPr>
          <a:xfrm>
            <a:off x="654130" y="2280753"/>
            <a:ext cx="11473379"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46" name="Shape 46"/>
          <p:cNvSpPr>
            <a:spLocks noGrp="1"/>
          </p:cNvSpPr>
          <p:nvPr>
            <p:ph type="sldNum" sz="quarter" idx="2"/>
          </p:nvPr>
        </p:nvSpPr>
        <p:spPr>
          <a:xfrm>
            <a:off x="10723022"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Kontortema">
    <p:bg>
      <p:bgPr>
        <a:solidFill>
          <a:srgbClr val="000000"/>
        </a:solidFill>
        <a:effectLst/>
      </p:bgPr>
    </p:bg>
    <p:spTree>
      <p:nvGrpSpPr>
        <p:cNvPr id="1" name=""/>
        <p:cNvGrpSpPr/>
        <p:nvPr/>
      </p:nvGrpSpPr>
      <p:grpSpPr>
        <a:xfrm>
          <a:off x="0" y="0"/>
          <a:ext cx="0" cy="0"/>
          <a:chOff x="0" y="0"/>
          <a:chExt cx="0" cy="0"/>
        </a:xfrm>
      </p:grpSpPr>
      <p:sp>
        <p:nvSpPr>
          <p:cNvPr id="48" name="Shape 48"/>
          <p:cNvSpPr>
            <a:spLocks noGrp="1"/>
          </p:cNvSpPr>
          <p:nvPr>
            <p:ph type="title"/>
          </p:nvPr>
        </p:nvSpPr>
        <p:spPr>
          <a:xfrm>
            <a:off x="652590" y="0"/>
            <a:ext cx="11516884" cy="2260281"/>
          </a:xfrm>
          <a:prstGeom prst="rect">
            <a:avLst/>
          </a:prstGeom>
        </p:spPr>
        <p:txBody>
          <a:bodyPr/>
          <a:lstStyle>
            <a:lvl1pPr defTabSz="660378">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9" name="Shape 49"/>
          <p:cNvSpPr>
            <a:spLocks noGrp="1"/>
          </p:cNvSpPr>
          <p:nvPr>
            <p:ph type="body" idx="1"/>
          </p:nvPr>
        </p:nvSpPr>
        <p:spPr>
          <a:xfrm>
            <a:off x="652590" y="2278147"/>
            <a:ext cx="11516884" cy="7475454"/>
          </a:xfrm>
          <a:prstGeom prst="rect">
            <a:avLst/>
          </a:prstGeom>
        </p:spPr>
        <p:txBody>
          <a:bodyPr/>
          <a:lstStyle>
            <a:lvl1pPr marL="508000" indent="-508000" defTabSz="660378">
              <a:lnSpc>
                <a:spcPct val="20000"/>
              </a:lnSpc>
              <a:defRPr>
                <a:uFill>
                  <a:solidFill>
                    <a:srgbClr val="FFFFFF"/>
                  </a:solidFill>
                </a:uFill>
              </a:defRPr>
            </a:lvl1pPr>
            <a:lvl2pPr marL="1092074" indent="-418974" defTabSz="660378">
              <a:lnSpc>
                <a:spcPct val="20000"/>
              </a:lnSpc>
              <a:spcBef>
                <a:spcPts val="1100"/>
              </a:spcBef>
              <a:defRPr sz="3200">
                <a:uFill>
                  <a:solidFill>
                    <a:srgbClr val="FFFFFF"/>
                  </a:solidFill>
                </a:uFill>
              </a:defRPr>
            </a:lvl2pPr>
            <a:lvl3pPr marL="1676400" indent="-330200" defTabSz="660378">
              <a:lnSpc>
                <a:spcPct val="20000"/>
              </a:lnSpc>
              <a:spcBef>
                <a:spcPts val="800"/>
              </a:spcBef>
              <a:defRPr sz="2800">
                <a:uFill>
                  <a:solidFill>
                    <a:srgbClr val="FFFFFF"/>
                  </a:solidFill>
                </a:uFill>
              </a:defRPr>
            </a:lvl3pPr>
            <a:lvl4pPr marL="2349500" indent="-330200" defTabSz="660378">
              <a:lnSpc>
                <a:spcPct val="20000"/>
              </a:lnSpc>
              <a:spcBef>
                <a:spcPts val="500"/>
              </a:spcBef>
              <a:defRPr sz="2400">
                <a:uFill>
                  <a:solidFill>
                    <a:srgbClr val="FFFFFF"/>
                  </a:solidFill>
                </a:uFill>
              </a:defRPr>
            </a:lvl4pPr>
            <a:lvl5pPr marL="3022600" indent="-330200" defTabSz="660378">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200">
                <a:uFill>
                  <a:solidFill>
                    <a:srgbClr val="FFFFFF"/>
                  </a:solidFill>
                </a:uFill>
              </a:rPr>
              <a:t>Body Level Two</a:t>
            </a:r>
          </a:p>
          <a:p>
            <a:pPr lvl="2">
              <a:defRPr sz="1800">
                <a:uFillTx/>
              </a:defRPr>
            </a:pPr>
            <a:r>
              <a:rPr sz="28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50" name="Shape 50"/>
          <p:cNvSpPr>
            <a:spLocks noGrp="1"/>
          </p:cNvSpPr>
          <p:nvPr>
            <p:ph type="sldNum" sz="quarter" idx="2"/>
          </p:nvPr>
        </p:nvSpPr>
        <p:spPr>
          <a:xfrm>
            <a:off x="10744809" y="8880861"/>
            <a:ext cx="1352154" cy="1333501"/>
          </a:xfrm>
          <a:prstGeom prst="rect">
            <a:avLst/>
          </a:prstGeom>
        </p:spPr>
        <p:txBody>
          <a:bodyPr/>
          <a:lstStyle>
            <a:lvl1pPr defTabSz="863600">
              <a:defRPr sz="9000" b="1">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kopi 9">
    <p:bg>
      <p:bgPr>
        <a:solidFill>
          <a:srgbClr val="000000"/>
        </a:solidFill>
        <a:effectLst/>
      </p:bgPr>
    </p:bg>
    <p:spTree>
      <p:nvGrpSpPr>
        <p:cNvPr id="1" name=""/>
        <p:cNvGrpSpPr/>
        <p:nvPr/>
      </p:nvGrpSpPr>
      <p:grpSpPr>
        <a:xfrm>
          <a:off x="0" y="0"/>
          <a:ext cx="0" cy="0"/>
          <a:chOff x="0" y="0"/>
          <a:chExt cx="0" cy="0"/>
        </a:xfrm>
      </p:grpSpPr>
      <p:sp>
        <p:nvSpPr>
          <p:cNvPr id="52" name="Shape 52"/>
          <p:cNvSpPr>
            <a:spLocks noGrp="1"/>
          </p:cNvSpPr>
          <p:nvPr>
            <p:ph type="title"/>
          </p:nvPr>
        </p:nvSpPr>
        <p:spPr>
          <a:xfrm>
            <a:off x="654130" y="0"/>
            <a:ext cx="11440621" cy="2188623"/>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53" name="Shape 53"/>
          <p:cNvSpPr>
            <a:spLocks noGrp="1"/>
          </p:cNvSpPr>
          <p:nvPr>
            <p:ph type="body" idx="1"/>
          </p:nvPr>
        </p:nvSpPr>
        <p:spPr>
          <a:xfrm>
            <a:off x="654130" y="2280753"/>
            <a:ext cx="11440621"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54" name="Shape 54"/>
          <p:cNvSpPr>
            <a:spLocks noGrp="1"/>
          </p:cNvSpPr>
          <p:nvPr>
            <p:ph type="sldNum" sz="quarter" idx="2"/>
          </p:nvPr>
        </p:nvSpPr>
        <p:spPr>
          <a:xfrm>
            <a:off x="10706643"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p">
    <p:spTree>
      <p:nvGrpSpPr>
        <p:cNvPr id="1" name=""/>
        <p:cNvGrpSpPr/>
        <p:nvPr/>
      </p:nvGrpSpPr>
      <p:grpSpPr>
        <a:xfrm>
          <a:off x="0" y="0"/>
          <a:ext cx="0" cy="0"/>
          <a:chOff x="0" y="0"/>
          <a:chExt cx="0" cy="0"/>
        </a:xfrm>
      </p:grpSpPr>
      <p:sp>
        <p:nvSpPr>
          <p:cNvPr id="60" name="Shape 60"/>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grpSp>
        <p:nvGrpSpPr>
          <p:cNvPr id="63" name="Group 63"/>
          <p:cNvGrpSpPr/>
          <p:nvPr/>
        </p:nvGrpSpPr>
        <p:grpSpPr>
          <a:xfrm>
            <a:off x="10342650" y="6302407"/>
            <a:ext cx="3153164" cy="3059091"/>
            <a:chOff x="261255" y="120815"/>
            <a:chExt cx="3153163" cy="3059089"/>
          </a:xfrm>
        </p:grpSpPr>
        <p:sp>
          <p:nvSpPr>
            <p:cNvPr id="61" name="Shape 61"/>
            <p:cNvSpPr/>
            <p:nvPr/>
          </p:nvSpPr>
          <p:spPr>
            <a:xfrm>
              <a:off x="758280" y="2595893"/>
              <a:ext cx="552731" cy="5195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cap="flat">
              <a:noFill/>
              <a:miter lim="400000"/>
            </a:ln>
            <a:effectLst/>
          </p:spPr>
          <p:txBody>
            <a:bodyPr wrap="square" lIns="0" tIns="0" rIns="0" bIns="0" numCol="1" anchor="ctr">
              <a:noAutofit/>
            </a:bodyPr>
            <a:lstStyle/>
            <a:p>
              <a:pPr lvl="0" algn="r">
                <a:defRPr>
                  <a:solidFill>
                    <a:srgbClr val="FFFFFF"/>
                  </a:solidFill>
                  <a:latin typeface="+mn-lt"/>
                  <a:ea typeface="+mn-ea"/>
                  <a:cs typeface="+mn-cs"/>
                  <a:sym typeface="Helvetica Light"/>
                </a:defRPr>
              </a:pPr>
              <a:endParaRPr/>
            </a:p>
          </p:txBody>
        </p:sp>
        <p:pic>
          <p:nvPicPr>
            <p:cNvPr id="62" name="glad mand thumbs up hjørne.pdf"/>
            <p:cNvPicPr/>
            <p:nvPr/>
          </p:nvPicPr>
          <p:blipFill>
            <a:blip r:embed="rId2"/>
            <a:srcRect r="22147"/>
            <a:stretch>
              <a:fillRect/>
            </a:stretch>
          </p:blipFill>
          <p:spPr>
            <a:xfrm>
              <a:off x="261255" y="120815"/>
              <a:ext cx="3153165" cy="3059090"/>
            </a:xfrm>
            <a:prstGeom prst="rect">
              <a:avLst/>
            </a:prstGeom>
            <a:ln w="12700" cap="flat">
              <a:noFill/>
              <a:miter lim="400000"/>
            </a:ln>
            <a:effectLst/>
          </p:spPr>
        </p:pic>
      </p:grpSp>
      <p:sp>
        <p:nvSpPr>
          <p:cNvPr id="64" name="Shape 64"/>
          <p:cNvSpPr>
            <a:spLocks noGrp="1"/>
          </p:cNvSpPr>
          <p:nvPr>
            <p:ph type="title"/>
          </p:nvPr>
        </p:nvSpPr>
        <p:spPr>
          <a:xfrm>
            <a:off x="651205" y="-2514"/>
            <a:ext cx="11702390" cy="9084074"/>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p kopi">
    <p:spTree>
      <p:nvGrpSpPr>
        <p:cNvPr id="1" name=""/>
        <p:cNvGrpSpPr/>
        <p:nvPr/>
      </p:nvGrpSpPr>
      <p:grpSpPr>
        <a:xfrm>
          <a:off x="0" y="0"/>
          <a:ext cx="0" cy="0"/>
          <a:chOff x="0" y="0"/>
          <a:chExt cx="0" cy="0"/>
        </a:xfrm>
      </p:grpSpPr>
      <p:sp>
        <p:nvSpPr>
          <p:cNvPr id="66" name="Shape 66"/>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67" name="Shape 67"/>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68" name="glad mand blå graduate.pdf"/>
          <p:cNvPicPr/>
          <p:nvPr/>
        </p:nvPicPr>
        <p:blipFill>
          <a:blip r:embed="rId2"/>
          <a:stretch>
            <a:fillRect/>
          </a:stretch>
        </p:blipFill>
        <p:spPr>
          <a:xfrm>
            <a:off x="10295118" y="6400426"/>
            <a:ext cx="3733270" cy="5373021"/>
          </a:xfrm>
          <a:prstGeom prst="rect">
            <a:avLst/>
          </a:prstGeom>
          <a:ln w="12700">
            <a:miter lim="400000"/>
          </a:ln>
        </p:spPr>
      </p:pic>
      <p:sp>
        <p:nvSpPr>
          <p:cNvPr id="69" name="Shape 69"/>
          <p:cNvSpPr>
            <a:spLocks noGrp="1"/>
          </p:cNvSpPr>
          <p:nvPr>
            <p:ph type="title"/>
          </p:nvPr>
        </p:nvSpPr>
        <p:spPr>
          <a:xfrm>
            <a:off x="651205" y="-992"/>
            <a:ext cx="11702390" cy="9082552"/>
          </a:xfrm>
          <a:prstGeom prst="rect">
            <a:avLst/>
          </a:prstGeom>
        </p:spPr>
        <p:txBody>
          <a:bodyPr lIns="50800" tIns="50800" rIns="50800" bIns="50800"/>
          <a:lstStyle>
            <a:lvl1pPr algn="ctr" defTabSz="584200">
              <a:lnSpc>
                <a:spcPct val="100000"/>
              </a:lnSpc>
              <a:defRPr sz="10000">
                <a:solidFill>
                  <a:srgbClr val="EE7502"/>
                </a:solidFill>
                <a:uFillTx/>
                <a:latin typeface="+mn-lt"/>
                <a:ea typeface="+mn-ea"/>
                <a:cs typeface="+mn-cs"/>
                <a:sym typeface="Helvetica Light"/>
              </a:defRPr>
            </a:lvl1pPr>
          </a:lstStyle>
          <a:p>
            <a:pPr lvl="0">
              <a:defRPr sz="1800">
                <a:solidFill>
                  <a:srgbClr val="000000"/>
                </a:solidFill>
              </a:defRPr>
            </a:pPr>
            <a:r>
              <a:rPr sz="10000">
                <a:solidFill>
                  <a:srgbClr val="EE7502"/>
                </a:solidFill>
              </a:rPr>
              <a:t>Title Text</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erson">
    <p:spTree>
      <p:nvGrpSpPr>
        <p:cNvPr id="1" name=""/>
        <p:cNvGrpSpPr/>
        <p:nvPr/>
      </p:nvGrpSpPr>
      <p:grpSpPr>
        <a:xfrm>
          <a:off x="0" y="0"/>
          <a:ext cx="0" cy="0"/>
          <a:chOff x="0" y="0"/>
          <a:chExt cx="0" cy="0"/>
        </a:xfrm>
      </p:grpSpPr>
      <p:sp>
        <p:nvSpPr>
          <p:cNvPr id="71" name="Shape 71"/>
          <p:cNvSpPr/>
          <p:nvPr/>
        </p:nvSpPr>
        <p:spPr>
          <a:xfrm>
            <a:off x="-829734" y="9082285"/>
            <a:ext cx="14664269" cy="2590802"/>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72" name="Shape 72"/>
          <p:cNvSpPr>
            <a:spLocks noGrp="1"/>
          </p:cNvSpPr>
          <p:nvPr>
            <p:ph type="title"/>
          </p:nvPr>
        </p:nvSpPr>
        <p:spPr>
          <a:xfrm>
            <a:off x="651205" y="661987"/>
            <a:ext cx="7258765" cy="8429626"/>
          </a:xfrm>
          <a:prstGeom prst="rect">
            <a:avLst/>
          </a:prstGeom>
        </p:spPr>
        <p:txBody>
          <a:bodyPr anchor="t"/>
          <a:lstStyle>
            <a:lvl1pPr defTabSz="584200">
              <a:lnSpc>
                <a:spcPct val="100000"/>
              </a:lnSpc>
              <a:defRPr sz="6000">
                <a:uFillTx/>
                <a:latin typeface="Helvetica"/>
                <a:ea typeface="Helvetica"/>
                <a:cs typeface="Helvetica"/>
                <a:sym typeface="Helvetica"/>
              </a:defRPr>
            </a:lvl1pPr>
          </a:lstStyle>
          <a:p>
            <a:pPr lvl="0">
              <a:defRPr sz="1800"/>
            </a:pPr>
            <a:r>
              <a:rPr sz="6000"/>
              <a:t>Title Text</a:t>
            </a:r>
          </a:p>
        </p:txBody>
      </p:sp>
      <p:sp>
        <p:nvSpPr>
          <p:cNvPr id="73" name="Shape 73"/>
          <p:cNvSpPr>
            <a:spLocks noGrp="1"/>
          </p:cNvSpPr>
          <p:nvPr>
            <p:ph type="body" idx="1"/>
          </p:nvPr>
        </p:nvSpPr>
        <p:spPr>
          <a:xfrm>
            <a:off x="666657" y="1938006"/>
            <a:ext cx="6728379" cy="10398219"/>
          </a:xfrm>
          <a:prstGeom prst="rect">
            <a:avLst/>
          </a:prstGeom>
        </p:spPr>
        <p:txBody>
          <a:bodyPr/>
          <a:lstStyle>
            <a:lvl1pPr marL="0" indent="0">
              <a:defRPr>
                <a:latin typeface="+mn-lt"/>
                <a:ea typeface="+mn-ea"/>
                <a:cs typeface="+mn-cs"/>
                <a:sym typeface="Helvetica Light"/>
              </a:defRPr>
            </a:lvl1pPr>
            <a:lvl2pPr>
              <a:defRPr>
                <a:latin typeface="+mn-lt"/>
                <a:ea typeface="+mn-ea"/>
                <a:cs typeface="+mn-cs"/>
                <a:sym typeface="Helvetica Light"/>
              </a:defRPr>
            </a:lvl2pPr>
            <a:lvl3pPr>
              <a:defRPr>
                <a:latin typeface="+mn-lt"/>
                <a:ea typeface="+mn-ea"/>
                <a:cs typeface="+mn-cs"/>
                <a:sym typeface="Helvetica Light"/>
              </a:defRPr>
            </a:lvl3pPr>
            <a:lvl4pPr>
              <a:defRPr>
                <a:latin typeface="+mn-lt"/>
                <a:ea typeface="+mn-ea"/>
                <a:cs typeface="+mn-cs"/>
                <a:sym typeface="Helvetica Light"/>
              </a:defRPr>
            </a:lvl4pPr>
            <a:lvl5pPr>
              <a:defRPr>
                <a:latin typeface="+mn-lt"/>
                <a:ea typeface="+mn-ea"/>
                <a:cs typeface="+mn-cs"/>
                <a:sym typeface="Helvetica Light"/>
              </a:defRPr>
            </a:lvl5pPr>
          </a:lstStyle>
          <a:p>
            <a:pPr lvl="0">
              <a:defRPr sz="1800">
                <a:uFillTx/>
              </a:defRPr>
            </a:pPr>
            <a:r>
              <a:rPr sz="4000">
                <a:uFill>
                  <a:solidFill/>
                </a:uFill>
              </a:rPr>
              <a:t>Body Level One</a:t>
            </a:r>
          </a:p>
          <a:p>
            <a:pPr lvl="1">
              <a:defRPr sz="1800">
                <a:uFillTx/>
              </a:defRPr>
            </a:pPr>
            <a:r>
              <a:rPr sz="4000">
                <a:uFill>
                  <a:solidFill/>
                </a:uFill>
              </a:rPr>
              <a:t>Body Level Two</a:t>
            </a:r>
          </a:p>
          <a:p>
            <a:pPr lvl="2">
              <a:defRPr sz="1800">
                <a:uFillTx/>
              </a:defRPr>
            </a:pPr>
            <a:r>
              <a:rPr sz="4000">
                <a:uFill>
                  <a:solidFill/>
                </a:uFill>
              </a:rPr>
              <a:t>Body Level Three</a:t>
            </a:r>
          </a:p>
          <a:p>
            <a:pPr lvl="3">
              <a:defRPr sz="1800">
                <a:uFillTx/>
              </a:defRPr>
            </a:pPr>
            <a:r>
              <a:rPr sz="4000">
                <a:uFill>
                  <a:solidFill/>
                </a:uFill>
              </a:rPr>
              <a:t>Body Level Four</a:t>
            </a:r>
          </a:p>
          <a:p>
            <a:pPr lvl="4">
              <a:defRPr sz="1800">
                <a:uFillTx/>
              </a:defRPr>
            </a:pPr>
            <a:r>
              <a:rPr sz="4000">
                <a:uFill>
                  <a:solidFill/>
                </a:uFill>
              </a:rPr>
              <a:t>Body Level Five</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erson kopi">
    <p:bg>
      <p:bgPr>
        <a:solidFill>
          <a:srgbClr val="FFFFFF"/>
        </a:solidFill>
        <a:effectLst/>
      </p:bgPr>
    </p:bg>
    <p:spTree>
      <p:nvGrpSpPr>
        <p:cNvPr id="1" name=""/>
        <p:cNvGrpSpPr/>
        <p:nvPr/>
      </p:nvGrpSpPr>
      <p:grpSpPr>
        <a:xfrm>
          <a:off x="0" y="0"/>
          <a:ext cx="0" cy="0"/>
          <a:chOff x="0" y="0"/>
          <a:chExt cx="0" cy="0"/>
        </a:xfrm>
      </p:grpSpPr>
      <p:pic>
        <p:nvPicPr>
          <p:cNvPr id="80" name="richardBranson.jpg"/>
          <p:cNvPicPr/>
          <p:nvPr/>
        </p:nvPicPr>
        <p:blipFill>
          <a:blip r:embed="rId2"/>
          <a:srcRect/>
          <a:stretch>
            <a:fillRect/>
          </a:stretch>
        </p:blipFill>
        <p:spPr>
          <a:xfrm>
            <a:off x="-7828029" y="-341652"/>
            <a:ext cx="21076668" cy="13619815"/>
          </a:xfrm>
          <a:prstGeom prst="rect">
            <a:avLst/>
          </a:prstGeom>
          <a:ln w="12700">
            <a:miter lim="400000"/>
          </a:ln>
        </p:spPr>
      </p:pic>
      <p:sp>
        <p:nvSpPr>
          <p:cNvPr id="81" name="Shape 81"/>
          <p:cNvSpPr/>
          <p:nvPr/>
        </p:nvSpPr>
        <p:spPr>
          <a:xfrm>
            <a:off x="6169991" y="651933"/>
            <a:ext cx="6180693" cy="84296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0" algn="r">
              <a:defRPr sz="1800"/>
            </a:pPr>
            <a:r>
              <a:rPr sz="5000" i="1">
                <a:solidFill>
                  <a:srgbClr val="FFFFFF"/>
                </a:solidFill>
                <a:latin typeface="+mn-lt"/>
                <a:ea typeface="+mn-ea"/>
                <a:cs typeface="+mn-cs"/>
                <a:sym typeface="Helvetica Light"/>
              </a:rPr>
              <a:t>“</a:t>
            </a:r>
            <a:r>
              <a:rPr sz="5000" i="1">
                <a:solidFill>
                  <a:srgbClr val="F38900"/>
                </a:solidFill>
                <a:latin typeface="+mn-lt"/>
                <a:ea typeface="+mn-ea"/>
                <a:cs typeface="+mn-cs"/>
                <a:sym typeface="Helvetica Light"/>
              </a:rPr>
              <a:t>Sjov</a:t>
            </a:r>
            <a:r>
              <a:rPr sz="5000" i="1">
                <a:solidFill>
                  <a:srgbClr val="FFFFFF"/>
                </a:solidFill>
                <a:latin typeface="+mn-lt"/>
                <a:ea typeface="+mn-ea"/>
                <a:cs typeface="+mn-cs"/>
                <a:sym typeface="Helvetica Light"/>
              </a:rPr>
              <a:t> er hemmeligheden bag Virgins succes.”</a:t>
            </a:r>
          </a:p>
          <a:p>
            <a:pPr lvl="0" algn="r">
              <a:defRPr sz="1800"/>
            </a:pPr>
            <a:endParaRPr sz="2600">
              <a:solidFill>
                <a:srgbClr val="FFFFFF"/>
              </a:solidFill>
              <a:latin typeface="+mn-lt"/>
              <a:ea typeface="+mn-ea"/>
              <a:cs typeface="+mn-cs"/>
              <a:sym typeface="Helvetica Light"/>
            </a:endParaRPr>
          </a:p>
          <a:p>
            <a:pPr lvl="0" algn="r">
              <a:defRPr sz="1800"/>
            </a:pPr>
            <a:r>
              <a:rPr sz="2600">
                <a:solidFill>
                  <a:srgbClr val="FFFFFF"/>
                </a:solidFill>
                <a:latin typeface="+mn-lt"/>
                <a:ea typeface="+mn-ea"/>
                <a:cs typeface="+mn-cs"/>
                <a:sym typeface="Helvetica Light"/>
              </a:rPr>
              <a:t>Sir Richard Branson</a:t>
            </a:r>
          </a:p>
        </p:txBody>
      </p:sp>
      <p:sp>
        <p:nvSpPr>
          <p:cNvPr id="82" name="Shape 82"/>
          <p:cNvSpPr>
            <a:spLocks noGrp="1"/>
          </p:cNvSpPr>
          <p:nvPr>
            <p:ph type="title"/>
          </p:nvPr>
        </p:nvSpPr>
        <p:spPr>
          <a:xfrm>
            <a:off x="651205" y="661987"/>
            <a:ext cx="7258765" cy="8429626"/>
          </a:xfrm>
          <a:prstGeom prst="rect">
            <a:avLst/>
          </a:prstGeom>
        </p:spPr>
        <p:txBody>
          <a:bodyPr anchor="t"/>
          <a:lstStyle>
            <a:lvl1pPr defTabSz="584200">
              <a:lnSpc>
                <a:spcPct val="100000"/>
              </a:lnSpc>
              <a:defRPr sz="6000">
                <a:uFillTx/>
                <a:latin typeface="Helvetica"/>
                <a:ea typeface="Helvetica"/>
                <a:cs typeface="Helvetica"/>
                <a:sym typeface="Helvetica"/>
              </a:defRPr>
            </a:lvl1pPr>
          </a:lstStyle>
          <a:p>
            <a:pPr lvl="0">
              <a:defRPr sz="1800"/>
            </a:pPr>
            <a:r>
              <a:rPr sz="6000"/>
              <a:t>Title Text</a:t>
            </a:r>
          </a:p>
        </p:txBody>
      </p:sp>
      <p:sp>
        <p:nvSpPr>
          <p:cNvPr id="83" name="Shape 83"/>
          <p:cNvSpPr>
            <a:spLocks noGrp="1"/>
          </p:cNvSpPr>
          <p:nvPr>
            <p:ph type="body" idx="1"/>
          </p:nvPr>
        </p:nvSpPr>
        <p:spPr>
          <a:xfrm>
            <a:off x="666657" y="1938006"/>
            <a:ext cx="6728379" cy="10398219"/>
          </a:xfrm>
          <a:prstGeom prst="rect">
            <a:avLst/>
          </a:prstGeom>
        </p:spPr>
        <p:txBody>
          <a:bodyPr/>
          <a:lstStyle>
            <a:lvl1pPr marL="0" indent="0">
              <a:defRPr>
                <a:latin typeface="+mn-lt"/>
                <a:ea typeface="+mn-ea"/>
                <a:cs typeface="+mn-cs"/>
                <a:sym typeface="Helvetica Light"/>
              </a:defRPr>
            </a:lvl1pPr>
            <a:lvl2pPr marL="0" indent="228600">
              <a:defRPr>
                <a:latin typeface="+mn-lt"/>
                <a:ea typeface="+mn-ea"/>
                <a:cs typeface="+mn-cs"/>
                <a:sym typeface="Helvetica Light"/>
              </a:defRPr>
            </a:lvl2pPr>
            <a:lvl3pPr marL="0" indent="457200">
              <a:defRPr>
                <a:latin typeface="+mn-lt"/>
                <a:ea typeface="+mn-ea"/>
                <a:cs typeface="+mn-cs"/>
                <a:sym typeface="Helvetica Light"/>
              </a:defRPr>
            </a:lvl3pPr>
            <a:lvl4pPr marL="0" indent="685800">
              <a:defRPr>
                <a:latin typeface="+mn-lt"/>
                <a:ea typeface="+mn-ea"/>
                <a:cs typeface="+mn-cs"/>
                <a:sym typeface="Helvetica Light"/>
              </a:defRPr>
            </a:lvl4pPr>
            <a:lvl5pPr marL="0" indent="914400">
              <a:defRPr>
                <a:latin typeface="+mn-lt"/>
                <a:ea typeface="+mn-ea"/>
                <a:cs typeface="+mn-cs"/>
                <a:sym typeface="Helvetica Light"/>
              </a:defRPr>
            </a:lvl5pPr>
          </a:lstStyle>
          <a:p>
            <a:pPr lvl="0">
              <a:defRPr sz="1800">
                <a:uFillTx/>
              </a:defRPr>
            </a:pPr>
            <a:r>
              <a:rPr sz="4000">
                <a:uFill>
                  <a:solidFill/>
                </a:uFill>
              </a:rPr>
              <a:t>Body Level One</a:t>
            </a:r>
          </a:p>
          <a:p>
            <a:pPr lvl="1">
              <a:defRPr sz="1800">
                <a:uFillTx/>
              </a:defRPr>
            </a:pPr>
            <a:r>
              <a:rPr sz="4000">
                <a:uFill>
                  <a:solidFill/>
                </a:uFill>
              </a:rPr>
              <a:t>Body Level Two</a:t>
            </a:r>
          </a:p>
          <a:p>
            <a:pPr lvl="2">
              <a:defRPr sz="1800">
                <a:uFillTx/>
              </a:defRPr>
            </a:pPr>
            <a:r>
              <a:rPr sz="4000">
                <a:uFill>
                  <a:solidFill/>
                </a:uFill>
              </a:rPr>
              <a:t>Body Level Three</a:t>
            </a:r>
          </a:p>
          <a:p>
            <a:pPr lvl="3">
              <a:defRPr sz="1800">
                <a:uFillTx/>
              </a:defRPr>
            </a:pPr>
            <a:r>
              <a:rPr sz="4000">
                <a:uFill>
                  <a:solidFill/>
                </a:uFill>
              </a:rPr>
              <a:t>Body Level Four</a:t>
            </a:r>
          </a:p>
          <a:p>
            <a:pPr lvl="4">
              <a:defRPr sz="1800">
                <a:uFillTx/>
              </a:defRPr>
            </a:pPr>
            <a:r>
              <a:rPr sz="4000">
                <a:uFill>
                  <a:solidFill/>
                </a:uFill>
              </a:rPr>
              <a:t>Body Level Five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Readings">
    <p:spTree>
      <p:nvGrpSpPr>
        <p:cNvPr id="1" name=""/>
        <p:cNvGrpSpPr/>
        <p:nvPr/>
      </p:nvGrpSpPr>
      <p:grpSpPr>
        <a:xfrm>
          <a:off x="0" y="0"/>
          <a:ext cx="0" cy="0"/>
          <a:chOff x="0" y="0"/>
          <a:chExt cx="0" cy="0"/>
        </a:xfrm>
      </p:grpSpPr>
      <p:sp>
        <p:nvSpPr>
          <p:cNvPr id="85" name="Shape 85"/>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86" name="Shape 86"/>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87" name="glad mand blå graduate.pdf"/>
          <p:cNvPicPr/>
          <p:nvPr/>
        </p:nvPicPr>
        <p:blipFill>
          <a:blip r:embed="rId2"/>
          <a:stretch>
            <a:fillRect/>
          </a:stretch>
        </p:blipFill>
        <p:spPr>
          <a:xfrm>
            <a:off x="10295118" y="6400426"/>
            <a:ext cx="3733270" cy="5373021"/>
          </a:xfrm>
          <a:prstGeom prst="rect">
            <a:avLst/>
          </a:prstGeom>
          <a:ln w="12700">
            <a:miter lim="400000"/>
          </a:ln>
        </p:spPr>
      </p:pic>
      <p:sp>
        <p:nvSpPr>
          <p:cNvPr id="88" name="Shape 88"/>
          <p:cNvSpPr>
            <a:spLocks noGrp="1"/>
          </p:cNvSpPr>
          <p:nvPr>
            <p:ph type="body" idx="1"/>
          </p:nvPr>
        </p:nvSpPr>
        <p:spPr>
          <a:xfrm>
            <a:off x="658939" y="22368"/>
            <a:ext cx="11686922" cy="9058188"/>
          </a:xfrm>
          <a:prstGeom prst="rect">
            <a:avLst/>
          </a:prstGeom>
        </p:spPr>
        <p:txBody>
          <a:bodyPr lIns="50800" tIns="50800" rIns="50800" bIns="50800" anchor="ctr"/>
          <a:lstStyle>
            <a:lvl1pPr marL="0" indent="0">
              <a:spcBef>
                <a:spcPts val="300"/>
              </a:spcBef>
              <a:defRPr sz="3500">
                <a:latin typeface="Helvetica"/>
                <a:ea typeface="Helvetica"/>
                <a:cs typeface="Helvetica"/>
                <a:sym typeface="Helvetica"/>
              </a:defRPr>
            </a:lvl1pPr>
            <a:lvl2pPr marL="0" indent="0">
              <a:spcBef>
                <a:spcPts val="500"/>
              </a:spcBef>
              <a:defRPr sz="2800">
                <a:latin typeface="+mn-lt"/>
                <a:ea typeface="+mn-ea"/>
                <a:cs typeface="+mn-cs"/>
                <a:sym typeface="Helvetica Light"/>
              </a:defRPr>
            </a:lvl2pPr>
            <a:lvl3pPr marL="0" indent="0">
              <a:spcBef>
                <a:spcPts val="500"/>
              </a:spcBef>
              <a:defRPr sz="2800">
                <a:latin typeface="+mn-lt"/>
                <a:ea typeface="+mn-ea"/>
                <a:cs typeface="+mn-cs"/>
                <a:sym typeface="Helvetica Light"/>
              </a:defRPr>
            </a:lvl3pPr>
            <a:lvl4pPr marL="0" indent="0">
              <a:spcBef>
                <a:spcPts val="500"/>
              </a:spcBef>
              <a:defRPr sz="2800">
                <a:latin typeface="+mn-lt"/>
                <a:ea typeface="+mn-ea"/>
                <a:cs typeface="+mn-cs"/>
                <a:sym typeface="Helvetica Light"/>
              </a:defRPr>
            </a:lvl4pPr>
            <a:lvl5pPr marL="0" indent="0">
              <a:spcBef>
                <a:spcPts val="500"/>
              </a:spcBef>
              <a:defRPr sz="2800">
                <a:latin typeface="+mn-lt"/>
                <a:ea typeface="+mn-ea"/>
                <a:cs typeface="+mn-cs"/>
                <a:sym typeface="Helvetica Light"/>
              </a:defRPr>
            </a:lvl5pPr>
          </a:lstStyle>
          <a:p>
            <a:pPr lvl="0">
              <a:defRPr sz="1800">
                <a:uFillTx/>
              </a:defRPr>
            </a:pPr>
            <a:r>
              <a:rPr sz="3500">
                <a:uFill>
                  <a:solidFill/>
                </a:uFill>
              </a:rPr>
              <a:t>Body Level One</a:t>
            </a:r>
          </a:p>
          <a:p>
            <a:pPr lvl="1">
              <a:defRPr sz="1800">
                <a:uFillTx/>
              </a:defRPr>
            </a:pPr>
            <a:r>
              <a:rPr sz="2800">
                <a:uFill>
                  <a:solidFill/>
                </a:uFill>
              </a:rPr>
              <a:t>Body Level Two</a:t>
            </a:r>
          </a:p>
          <a:p>
            <a:pPr lvl="2">
              <a:defRPr sz="1800">
                <a:uFillTx/>
              </a:defRPr>
            </a:pPr>
            <a:r>
              <a:rPr sz="2800">
                <a:uFill>
                  <a:solidFill/>
                </a:uFill>
              </a:rPr>
              <a:t>Body Level Three</a:t>
            </a:r>
          </a:p>
          <a:p>
            <a:pPr lvl="3">
              <a:defRPr sz="1800">
                <a:uFillTx/>
              </a:defRPr>
            </a:pPr>
            <a:r>
              <a:rPr sz="2800">
                <a:uFill>
                  <a:solidFill/>
                </a:uFill>
              </a:rPr>
              <a:t>Body Level Four</a:t>
            </a:r>
          </a:p>
          <a:p>
            <a:pPr lvl="4">
              <a:defRPr sz="1800">
                <a:uFillTx/>
              </a:defRPr>
            </a:pPr>
            <a:r>
              <a:rPr sz="2800">
                <a:uFill>
                  <a:solidFill/>
                </a:uFill>
              </a:rP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 mørk">
    <p:bg>
      <p:bgPr>
        <a:solidFill>
          <a:srgbClr val="000000"/>
        </a:solidFill>
        <a:effectLst/>
      </p:bgPr>
    </p:bg>
    <p:spTree>
      <p:nvGrpSpPr>
        <p:cNvPr id="1" name=""/>
        <p:cNvGrpSpPr/>
        <p:nvPr/>
      </p:nvGrpSpPr>
      <p:grpSpPr>
        <a:xfrm>
          <a:off x="0" y="0"/>
          <a:ext cx="0" cy="0"/>
          <a:chOff x="0" y="0"/>
          <a:chExt cx="0" cy="0"/>
        </a:xfrm>
      </p:grpSpPr>
      <p:sp>
        <p:nvSpPr>
          <p:cNvPr id="15" name="Shape 15"/>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14000">
                <a:solidFill>
                  <a:srgbClr val="EE7501"/>
                </a:solidFill>
                <a:uFillTx/>
                <a:latin typeface="+mn-lt"/>
                <a:ea typeface="+mn-ea"/>
                <a:cs typeface="+mn-cs"/>
                <a:sym typeface="Helvetica Light"/>
              </a:defRPr>
            </a:lvl1pPr>
          </a:lstStyle>
          <a:p>
            <a:pPr lvl="0">
              <a:defRPr sz="1800">
                <a:solidFill>
                  <a:srgbClr val="000000"/>
                </a:solidFill>
              </a:defRPr>
            </a:pPr>
            <a:r>
              <a:rPr sz="14000">
                <a:solidFill>
                  <a:srgbClr val="EE7501"/>
                </a:solidFill>
              </a:rPr>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el - mørk">
    <p:bg>
      <p:bgPr>
        <a:solidFill>
          <a:srgbClr val="000000"/>
        </a:solidFill>
        <a:effectLst/>
      </p:bgPr>
    </p:bg>
    <p:spTree>
      <p:nvGrpSpPr>
        <p:cNvPr id="1" name=""/>
        <p:cNvGrpSpPr/>
        <p:nvPr/>
      </p:nvGrpSpPr>
      <p:grpSpPr>
        <a:xfrm>
          <a:off x="0" y="0"/>
          <a:ext cx="0" cy="0"/>
          <a:chOff x="0" y="0"/>
          <a:chExt cx="0" cy="0"/>
        </a:xfrm>
      </p:grpSpPr>
      <p:sp>
        <p:nvSpPr>
          <p:cNvPr id="92" name="Shape 92"/>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50000">
                <a:solidFill>
                  <a:srgbClr val="EE7501"/>
                </a:solidFill>
                <a:uFillTx/>
                <a:latin typeface="+mn-lt"/>
                <a:ea typeface="+mn-ea"/>
                <a:cs typeface="+mn-cs"/>
                <a:sym typeface="Helvetica Light"/>
              </a:defRPr>
            </a:lvl1pPr>
          </a:lstStyle>
          <a:p>
            <a:pPr lvl="0">
              <a:defRPr sz="1800">
                <a:solidFill>
                  <a:srgbClr val="000000"/>
                </a:solidFill>
              </a:defRPr>
            </a:pPr>
            <a:r>
              <a:rPr sz="50000">
                <a:solidFill>
                  <a:srgbClr val="EE7501"/>
                </a:solidFill>
              </a:rPr>
              <a:t>Title Text</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Forskning">
    <p:spTree>
      <p:nvGrpSpPr>
        <p:cNvPr id="1" name=""/>
        <p:cNvGrpSpPr/>
        <p:nvPr/>
      </p:nvGrpSpPr>
      <p:grpSpPr>
        <a:xfrm>
          <a:off x="0" y="0"/>
          <a:ext cx="0" cy="0"/>
          <a:chOff x="0" y="0"/>
          <a:chExt cx="0" cy="0"/>
        </a:xfrm>
      </p:grpSpPr>
      <p:sp>
        <p:nvSpPr>
          <p:cNvPr id="94" name="Shape 94"/>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95" name="Shape 95"/>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96" name="glad mand blå graduate.pdf"/>
          <p:cNvPicPr/>
          <p:nvPr/>
        </p:nvPicPr>
        <p:blipFill>
          <a:blip r:embed="rId2"/>
          <a:stretch>
            <a:fillRect/>
          </a:stretch>
        </p:blipFill>
        <p:spPr>
          <a:xfrm>
            <a:off x="10295118" y="6400426"/>
            <a:ext cx="3733270" cy="5373021"/>
          </a:xfrm>
          <a:prstGeom prst="rect">
            <a:avLst/>
          </a:prstGeom>
          <a:ln w="12700">
            <a:miter lim="400000"/>
          </a:ln>
        </p:spPr>
      </p:pic>
      <p:sp>
        <p:nvSpPr>
          <p:cNvPr id="97" name="Shape 97"/>
          <p:cNvSpPr>
            <a:spLocks noGrp="1"/>
          </p:cNvSpPr>
          <p:nvPr>
            <p:ph type="title"/>
          </p:nvPr>
        </p:nvSpPr>
        <p:spPr>
          <a:xfrm>
            <a:off x="651205" y="4167"/>
            <a:ext cx="11702390" cy="9077393"/>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pørgsmål">
    <p:spTree>
      <p:nvGrpSpPr>
        <p:cNvPr id="1" name=""/>
        <p:cNvGrpSpPr/>
        <p:nvPr/>
      </p:nvGrpSpPr>
      <p:grpSpPr>
        <a:xfrm>
          <a:off x="0" y="0"/>
          <a:ext cx="0" cy="0"/>
          <a:chOff x="0" y="0"/>
          <a:chExt cx="0" cy="0"/>
        </a:xfrm>
      </p:grpSpPr>
      <p:sp>
        <p:nvSpPr>
          <p:cNvPr id="119" name="Shape 119"/>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20" name="spørgsmål.pdf"/>
          <p:cNvPicPr/>
          <p:nvPr/>
        </p:nvPicPr>
        <p:blipFill>
          <a:blip r:embed="rId2"/>
          <a:srcRect/>
          <a:stretch>
            <a:fillRect/>
          </a:stretch>
        </p:blipFill>
        <p:spPr>
          <a:xfrm>
            <a:off x="2065845" y="649155"/>
            <a:ext cx="8737784" cy="13424939"/>
          </a:xfrm>
          <a:prstGeom prst="rect">
            <a:avLst/>
          </a:prstGeom>
          <a:ln w="12700">
            <a:miter lim="400000"/>
          </a:ln>
        </p:spPr>
      </p:pic>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p">
    <p:spTree>
      <p:nvGrpSpPr>
        <p:cNvPr id="1" name=""/>
        <p:cNvGrpSpPr/>
        <p:nvPr/>
      </p:nvGrpSpPr>
      <p:grpSpPr>
        <a:xfrm>
          <a:off x="0" y="0"/>
          <a:ext cx="0" cy="0"/>
          <a:chOff x="0" y="0"/>
          <a:chExt cx="0" cy="0"/>
        </a:xfrm>
      </p:grpSpPr>
      <p:sp>
        <p:nvSpPr>
          <p:cNvPr id="130" name="Shape 130"/>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131" name="Shape 131"/>
          <p:cNvSpPr>
            <a:spLocks noGrp="1"/>
          </p:cNvSpPr>
          <p:nvPr>
            <p:ph type="title"/>
          </p:nvPr>
        </p:nvSpPr>
        <p:spPr>
          <a:xfrm>
            <a:off x="651205" y="-2514"/>
            <a:ext cx="11702390" cy="9084074"/>
          </a:xfrm>
          <a:prstGeom prst="rect">
            <a:avLst/>
          </a:prstGeom>
        </p:spPr>
        <p:txBody>
          <a:bodyPr/>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grpSp>
        <p:nvGrpSpPr>
          <p:cNvPr id="134" name="Group 134"/>
          <p:cNvGrpSpPr/>
          <p:nvPr/>
        </p:nvGrpSpPr>
        <p:grpSpPr>
          <a:xfrm>
            <a:off x="10342650" y="6302407"/>
            <a:ext cx="3153164" cy="3059091"/>
            <a:chOff x="261255" y="120815"/>
            <a:chExt cx="3153163" cy="3059089"/>
          </a:xfrm>
        </p:grpSpPr>
        <p:sp>
          <p:nvSpPr>
            <p:cNvPr id="132" name="Shape 132"/>
            <p:cNvSpPr/>
            <p:nvPr/>
          </p:nvSpPr>
          <p:spPr>
            <a:xfrm>
              <a:off x="758280" y="2595893"/>
              <a:ext cx="552731" cy="5195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cap="flat">
              <a:noFill/>
              <a:miter lim="400000"/>
            </a:ln>
            <a:effectLst/>
          </p:spPr>
          <p:txBody>
            <a:bodyPr wrap="square" lIns="0" tIns="0" rIns="0" bIns="0" numCol="1" anchor="ctr">
              <a:noAutofit/>
            </a:bodyPr>
            <a:lstStyle/>
            <a:p>
              <a:pPr lvl="0" algn="r">
                <a:defRPr>
                  <a:solidFill>
                    <a:srgbClr val="FFFFFF"/>
                  </a:solidFill>
                  <a:latin typeface="+mn-lt"/>
                  <a:ea typeface="+mn-ea"/>
                  <a:cs typeface="+mn-cs"/>
                  <a:sym typeface="Helvetica Light"/>
                </a:defRPr>
              </a:pPr>
              <a:endParaRPr/>
            </a:p>
          </p:txBody>
        </p:sp>
        <p:pic>
          <p:nvPicPr>
            <p:cNvPr id="133" name="glad mand thumbs up hjørne.pdf"/>
            <p:cNvPicPr/>
            <p:nvPr/>
          </p:nvPicPr>
          <p:blipFill>
            <a:blip r:embed="rId2"/>
            <a:srcRect r="22147"/>
            <a:stretch>
              <a:fillRect/>
            </a:stretch>
          </p:blipFill>
          <p:spPr>
            <a:xfrm>
              <a:off x="261255" y="120815"/>
              <a:ext cx="3153165" cy="3059090"/>
            </a:xfrm>
            <a:prstGeom prst="rect">
              <a:avLst/>
            </a:prstGeom>
            <a:ln w="25400" cap="flat">
              <a:noFill/>
              <a:miter lim="400000"/>
            </a:ln>
            <a:effectLst/>
          </p:spPr>
        </p:pic>
      </p:gr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6F6C3E11-62AD-49A8-BA96-6CD1706989A6}"/>
              </a:ext>
            </a:extLst>
          </p:cNvPr>
          <p:cNvSpPr txBox="1">
            <a:spLocks noChangeArrowheads="1"/>
          </p:cNvSpPr>
          <p:nvPr userDrawn="1"/>
        </p:nvSpPr>
        <p:spPr bwMode="auto">
          <a:xfrm>
            <a:off x="11287761" y="9184640"/>
            <a:ext cx="1717040"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nb-NO" altLang="nb-NO" sz="1493">
                <a:solidFill>
                  <a:schemeClr val="bg1"/>
                </a:solidFill>
                <a:latin typeface="Sketch Block Bold" panose="02000000000000000000" pitchFamily="50" charset="0"/>
              </a:rPr>
              <a:t>#FREMGANG</a:t>
            </a:r>
          </a:p>
        </p:txBody>
      </p:sp>
    </p:spTree>
    <p:extLst>
      <p:ext uri="{BB962C8B-B14F-4D97-AF65-F5344CB8AC3E}">
        <p14:creationId xmlns:p14="http://schemas.microsoft.com/office/powerpoint/2010/main" val="165791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94080" y="2596444"/>
            <a:ext cx="5527040" cy="618857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583680" y="2596444"/>
            <a:ext cx="5527040" cy="618857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D19AA07-B58D-481B-842D-8C4299DDF5E8}" type="datetimeFigureOut">
              <a:rPr lang="nb-NO" smtClean="0"/>
              <a:t>24.10.2019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10832556" y="8885156"/>
            <a:ext cx="346249" cy="338554"/>
          </a:xfrm>
        </p:spPr>
        <p:txBody>
          <a:bodyPr/>
          <a:lstStyle/>
          <a:p>
            <a:fld id="{79C3AC42-CBA7-4061-94AF-17754C2C003B}" type="slidenum">
              <a:rPr lang="nb-NO" smtClean="0"/>
              <a:t>‹#›</a:t>
            </a:fld>
            <a:endParaRPr lang="nb-NO"/>
          </a:p>
        </p:txBody>
      </p:sp>
    </p:spTree>
    <p:extLst>
      <p:ext uri="{BB962C8B-B14F-4D97-AF65-F5344CB8AC3E}">
        <p14:creationId xmlns:p14="http://schemas.microsoft.com/office/powerpoint/2010/main" val="3686649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5905733" y="9047533"/>
            <a:ext cx="1193337" cy="519289"/>
          </a:xfrm>
          <a:prstGeom prst="rect">
            <a:avLst/>
          </a:prstGeom>
        </p:spPr>
        <p:txBody>
          <a:bodyPr/>
          <a:lstStyle/>
          <a:p>
            <a:fld id="{5F6A9675-FBA1-9C4E-A8BF-8FB996633AEE}" type="datetime1">
              <a:rPr lang="nb-NO" smtClean="0"/>
              <a:t>24.10.2019</a:t>
            </a:fld>
            <a:endParaRPr lang="nb-NO"/>
          </a:p>
        </p:txBody>
      </p:sp>
      <p:sp>
        <p:nvSpPr>
          <p:cNvPr id="5" name="Footer Placeholder 4"/>
          <p:cNvSpPr>
            <a:spLocks noGrp="1"/>
          </p:cNvSpPr>
          <p:nvPr>
            <p:ph type="ftr" sz="quarter" idx="11"/>
          </p:nvPr>
        </p:nvSpPr>
        <p:spPr>
          <a:xfrm>
            <a:off x="472902" y="9047533"/>
            <a:ext cx="4389120" cy="519289"/>
          </a:xfrm>
          <a:prstGeom prst="rect">
            <a:avLst/>
          </a:prstGeom>
        </p:spPr>
        <p:txBody>
          <a:bodyPr/>
          <a:lstStyle/>
          <a:p>
            <a:r>
              <a:rPr lang="nb-NO" dirty="0"/>
              <a:t>FLYT LEDELSE AS  ©</a:t>
            </a:r>
          </a:p>
        </p:txBody>
      </p:sp>
      <p:sp>
        <p:nvSpPr>
          <p:cNvPr id="6" name="Slide Number Placeholder 5"/>
          <p:cNvSpPr>
            <a:spLocks noGrp="1"/>
          </p:cNvSpPr>
          <p:nvPr>
            <p:ph type="sldNum" sz="quarter" idx="12"/>
          </p:nvPr>
        </p:nvSpPr>
        <p:spPr>
          <a:xfrm>
            <a:off x="10832556" y="8885156"/>
            <a:ext cx="346249" cy="338554"/>
          </a:xfrm>
        </p:spPr>
        <p:txBody>
          <a:bodyPr/>
          <a:lstStyle/>
          <a:p>
            <a:fld id="{98F58552-0B83-C045-B0FF-DA288F2A7412}" type="slidenum">
              <a:rPr lang="nb-NO" smtClean="0"/>
              <a:t>‹#›</a:t>
            </a:fld>
            <a:endParaRPr lang="nb-NO"/>
          </a:p>
        </p:txBody>
      </p:sp>
    </p:spTree>
    <p:extLst>
      <p:ext uri="{BB962C8B-B14F-4D97-AF65-F5344CB8AC3E}">
        <p14:creationId xmlns:p14="http://schemas.microsoft.com/office/powerpoint/2010/main" val="412211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lys">
    <p:spTree>
      <p:nvGrpSpPr>
        <p:cNvPr id="1" name=""/>
        <p:cNvGrpSpPr/>
        <p:nvPr/>
      </p:nvGrpSpPr>
      <p:grpSpPr>
        <a:xfrm>
          <a:off x="0" y="0"/>
          <a:ext cx="0" cy="0"/>
          <a:chOff x="0" y="0"/>
          <a:chExt cx="0" cy="0"/>
        </a:xfrm>
      </p:grpSpPr>
      <p:sp>
        <p:nvSpPr>
          <p:cNvPr id="17" name="Shape 17"/>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14000">
                <a:solidFill>
                  <a:srgbClr val="EE7501"/>
                </a:solidFill>
                <a:uFillTx/>
                <a:latin typeface="+mn-lt"/>
                <a:ea typeface="+mn-ea"/>
                <a:cs typeface="+mn-cs"/>
                <a:sym typeface="Helvetica Light"/>
              </a:defRPr>
            </a:lvl1pPr>
          </a:lstStyle>
          <a:p>
            <a:pPr lvl="0">
              <a:defRPr sz="1800">
                <a:solidFill>
                  <a:srgbClr val="000000"/>
                </a:solidFill>
              </a:defRPr>
            </a:pPr>
            <a:r>
              <a:rPr sz="14000">
                <a:solidFill>
                  <a:srgbClr val="EE7501"/>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 øverst">
    <p:bg>
      <p:bgPr>
        <a:solidFill>
          <a:srgbClr val="000000"/>
        </a:solidFill>
        <a:effectLst/>
      </p:bgPr>
    </p:bg>
    <p:spTree>
      <p:nvGrpSpPr>
        <p:cNvPr id="1" name=""/>
        <p:cNvGrpSpPr/>
        <p:nvPr/>
      </p:nvGrpSpPr>
      <p:grpSpPr>
        <a:xfrm>
          <a:off x="0" y="0"/>
          <a:ext cx="0" cy="0"/>
          <a:chOff x="0" y="0"/>
          <a:chExt cx="0" cy="0"/>
        </a:xfrm>
      </p:grpSpPr>
      <p:sp>
        <p:nvSpPr>
          <p:cNvPr id="22" name="Shape 22"/>
          <p:cNvSpPr>
            <a:spLocks noGrp="1"/>
          </p:cNvSpPr>
          <p:nvPr>
            <p:ph type="title"/>
          </p:nvPr>
        </p:nvSpPr>
        <p:spPr>
          <a:xfrm>
            <a:off x="952500" y="254000"/>
            <a:ext cx="11099800" cy="2159000"/>
          </a:xfrm>
          <a:prstGeom prst="rect">
            <a:avLst/>
          </a:prstGeom>
        </p:spPr>
        <p:txBody>
          <a:bodyPr>
            <a:normAutofit/>
          </a:bodyPr>
          <a:lstStyle>
            <a:lvl1pP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punkter &amp; foto">
    <p:bg>
      <p:bgPr>
        <a:solidFill>
          <a:srgbClr val="000000"/>
        </a:solidFill>
        <a:effectLst/>
      </p:bgPr>
    </p:bg>
    <p:spTree>
      <p:nvGrpSpPr>
        <p:cNvPr id="1" name=""/>
        <p:cNvGrpSpPr/>
        <p:nvPr/>
      </p:nvGrpSpPr>
      <p:grpSpPr>
        <a:xfrm>
          <a:off x="0" y="0"/>
          <a:ext cx="0" cy="0"/>
          <a:chOff x="0" y="0"/>
          <a:chExt cx="0" cy="0"/>
        </a:xfrm>
      </p:grpSpPr>
      <p:sp>
        <p:nvSpPr>
          <p:cNvPr id="27" name="Shape 27"/>
          <p:cNvSpPr>
            <a:spLocks noGrp="1"/>
          </p:cNvSpPr>
          <p:nvPr>
            <p:ph type="title"/>
          </p:nvPr>
        </p:nvSpPr>
        <p:spPr>
          <a:xfrm>
            <a:off x="952500" y="254000"/>
            <a:ext cx="11099800" cy="2159000"/>
          </a:xfrm>
          <a:prstGeom prst="rect">
            <a:avLst/>
          </a:prstGeom>
        </p:spPr>
        <p:txBody>
          <a:bodyPr>
            <a:normAutofit/>
          </a:bodyPr>
          <a:lstStyle>
            <a:lvl1pP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
        <p:nvSpPr>
          <p:cNvPr id="28" name="Shape 28"/>
          <p:cNvSpPr>
            <a:spLocks noGrp="1"/>
          </p:cNvSpPr>
          <p:nvPr>
            <p:ph type="body" idx="1"/>
          </p:nvPr>
        </p:nvSpPr>
        <p:spPr>
          <a:xfrm>
            <a:off x="952500" y="2590800"/>
            <a:ext cx="5334000" cy="6286500"/>
          </a:xfrm>
          <a:prstGeom prst="rect">
            <a:avLst/>
          </a:prstGeom>
        </p:spPr>
        <p:txBody>
          <a:bodyPr anchor="ctr">
            <a:normAutofit/>
          </a:bodyPr>
          <a:lstStyle>
            <a:lvl1pPr marL="551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1pPr>
            <a:lvl2pPr marL="8939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2pPr>
            <a:lvl3pPr marL="1440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3pPr>
            <a:lvl4pPr marL="18845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4pPr>
            <a:lvl5pPr marL="2329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5pPr>
          </a:lstStyle>
          <a:p>
            <a:pPr lvl="0">
              <a:defRPr sz="1800">
                <a:solidFill>
                  <a:srgbClr val="000000"/>
                </a:solidFill>
              </a:defRPr>
            </a:pPr>
            <a:r>
              <a:rPr sz="4500">
                <a:solidFill>
                  <a:srgbClr val="FFFFFF"/>
                </a:solidFill>
              </a:rPr>
              <a:t>Body Level One</a:t>
            </a:r>
          </a:p>
          <a:p>
            <a:pPr lvl="1">
              <a:defRPr sz="1800">
                <a:solidFill>
                  <a:srgbClr val="000000"/>
                </a:solidFill>
              </a:defRPr>
            </a:pPr>
            <a:r>
              <a:rPr sz="4500">
                <a:solidFill>
                  <a:srgbClr val="FFFFFF"/>
                </a:solidFill>
              </a:rPr>
              <a:t>Body Level Two</a:t>
            </a:r>
          </a:p>
          <a:p>
            <a:pPr lvl="2">
              <a:defRPr sz="1800">
                <a:solidFill>
                  <a:srgbClr val="000000"/>
                </a:solidFill>
              </a:defRPr>
            </a:pPr>
            <a:r>
              <a:rPr sz="4500">
                <a:solidFill>
                  <a:srgbClr val="FFFFFF"/>
                </a:solidFill>
              </a:rPr>
              <a:t>Body Level Three</a:t>
            </a:r>
          </a:p>
          <a:p>
            <a:pPr lvl="3">
              <a:defRPr sz="1800">
                <a:solidFill>
                  <a:srgbClr val="000000"/>
                </a:solidFill>
              </a:defRPr>
            </a:pPr>
            <a:r>
              <a:rPr sz="4500">
                <a:solidFill>
                  <a:srgbClr val="FFFFFF"/>
                </a:solidFill>
              </a:rPr>
              <a:t>Body Level Four</a:t>
            </a:r>
          </a:p>
          <a:p>
            <a:pPr lvl="4">
              <a:defRPr sz="1800">
                <a:solidFill>
                  <a:srgbClr val="000000"/>
                </a:solidFill>
              </a:defRPr>
            </a:pPr>
            <a:r>
              <a:rPr sz="4500">
                <a:solidFill>
                  <a:srgbClr val="FFFFFF"/>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Foto - 3 pr. ark">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itat">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om">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3823" y="118796"/>
            <a:ext cx="11686922" cy="21620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uFillTx/>
              </a:defRPr>
            </a:pPr>
            <a:r>
              <a:rPr sz="5600">
                <a:uFill>
                  <a:solidFill/>
                </a:uFill>
              </a:rPr>
              <a:t>Title Text</a:t>
            </a:r>
          </a:p>
        </p:txBody>
      </p:sp>
      <p:sp>
        <p:nvSpPr>
          <p:cNvPr id="3" name="Shape 3"/>
          <p:cNvSpPr>
            <a:spLocks noGrp="1"/>
          </p:cNvSpPr>
          <p:nvPr>
            <p:ph type="body" idx="1"/>
          </p:nvPr>
        </p:nvSpPr>
        <p:spPr>
          <a:xfrm>
            <a:off x="653823" y="2281711"/>
            <a:ext cx="11686922" cy="74687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2pPr marL="742950" indent="-285750">
              <a:spcBef>
                <a:spcPts val="1100"/>
              </a:spcBef>
              <a:defRPr sz="3600"/>
            </a:lvl2pPr>
            <a:lvl3pPr marL="1143000" indent="-228600">
              <a:spcBef>
                <a:spcPts val="800"/>
              </a:spcBef>
              <a:defRPr sz="3000"/>
            </a:lvl3pPr>
            <a:lvl4pPr marL="1600200" indent="-228600">
              <a:spcBef>
                <a:spcPts val="500"/>
              </a:spcBef>
              <a:defRPr sz="2400"/>
            </a:lvl4pPr>
            <a:lvl5pPr marL="2057400" indent="-228600">
              <a:spcBef>
                <a:spcPts val="200"/>
              </a:spcBef>
              <a:defRPr sz="2400"/>
            </a:lvl5pPr>
          </a:lstStyle>
          <a:p>
            <a:pPr lvl="0">
              <a:defRPr sz="1800">
                <a:uFillTx/>
              </a:defRPr>
            </a:pPr>
            <a:r>
              <a:rPr sz="4000">
                <a:uFill>
                  <a:solidFill/>
                </a:uFill>
              </a:rPr>
              <a:t>Body Level One</a:t>
            </a:r>
          </a:p>
          <a:p>
            <a:pPr lvl="1">
              <a:defRPr sz="1800">
                <a:uFillTx/>
              </a:defRPr>
            </a:pPr>
            <a:r>
              <a:rPr sz="3600">
                <a:uFill>
                  <a:solidFill/>
                </a:uFill>
              </a:rPr>
              <a:t>Body Level Two</a:t>
            </a:r>
          </a:p>
          <a:p>
            <a:pPr lvl="2">
              <a:defRPr sz="1800">
                <a:uFillTx/>
              </a:defRPr>
            </a:pPr>
            <a:r>
              <a:rPr sz="3000">
                <a:uFill>
                  <a:solidFill/>
                </a:uFill>
              </a:rPr>
              <a:t>Body Level Three</a:t>
            </a:r>
          </a:p>
          <a:p>
            <a:pPr lvl="3">
              <a:defRPr sz="1800">
                <a:uFillTx/>
              </a:defRPr>
            </a:pPr>
            <a:r>
              <a:rPr sz="2400">
                <a:uFill>
                  <a:solidFill/>
                </a:uFill>
              </a:rPr>
              <a:t>Body Level Four</a:t>
            </a:r>
          </a:p>
          <a:p>
            <a:pPr lvl="4">
              <a:defRPr sz="1800">
                <a:uFillTx/>
              </a:defRPr>
            </a:pPr>
            <a:r>
              <a:rPr sz="2400">
                <a:uFill>
                  <a:solidFill/>
                </a:uFill>
              </a:rPr>
              <a:t>Body Level Five</a:t>
            </a:r>
          </a:p>
        </p:txBody>
      </p:sp>
      <p:sp>
        <p:nvSpPr>
          <p:cNvPr id="4" name="Shape 4"/>
          <p:cNvSpPr>
            <a:spLocks noGrp="1"/>
          </p:cNvSpPr>
          <p:nvPr>
            <p:ph type="sldNum" sz="quarter" idx="2"/>
          </p:nvPr>
        </p:nvSpPr>
        <p:spPr>
          <a:xfrm>
            <a:off x="10832556" y="8885156"/>
            <a:ext cx="323479" cy="321060"/>
          </a:xfrm>
          <a:prstGeom prst="rect">
            <a:avLst/>
          </a:prstGeom>
          <a:ln w="12700">
            <a:miter lim="400000"/>
          </a:ln>
        </p:spPr>
        <p:txBody>
          <a:bodyPr wrap="none" lIns="0" tIns="0" rIns="0" bIns="0">
            <a:spAutoFit/>
          </a:bodyPr>
          <a:lstStyle>
            <a:lvl1pPr>
              <a:defRPr sz="2200">
                <a:uFill>
                  <a:solidFill/>
                </a:uFill>
                <a:latin typeface="+mj-lt"/>
                <a:ea typeface="+mj-ea"/>
                <a:cs typeface="+mj-cs"/>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7" r:id="rId5"/>
    <p:sldLayoutId id="2147483659" r:id="rId6"/>
    <p:sldLayoutId id="2147483660" r:id="rId7"/>
    <p:sldLayoutId id="2147483661" r:id="rId8"/>
    <p:sldLayoutId id="2147483662" r:id="rId9"/>
    <p:sldLayoutId id="2147483664" r:id="rId10"/>
    <p:sldLayoutId id="2147483665" r:id="rId11"/>
    <p:sldLayoutId id="2147483666" r:id="rId12"/>
    <p:sldLayoutId id="2147483667" r:id="rId13"/>
    <p:sldLayoutId id="2147483669" r:id="rId14"/>
    <p:sldLayoutId id="2147483670" r:id="rId15"/>
    <p:sldLayoutId id="2147483671" r:id="rId16"/>
    <p:sldLayoutId id="2147483672" r:id="rId17"/>
    <p:sldLayoutId id="2147483674" r:id="rId18"/>
    <p:sldLayoutId id="2147483675" r:id="rId19"/>
    <p:sldLayoutId id="2147483677" r:id="rId20"/>
    <p:sldLayoutId id="2147483678" r:id="rId21"/>
    <p:sldLayoutId id="2147483683" r:id="rId22"/>
    <p:sldLayoutId id="2147483686" r:id="rId23"/>
    <p:sldLayoutId id="2147483692" r:id="rId24"/>
    <p:sldLayoutId id="2147483693" r:id="rId25"/>
    <p:sldLayoutId id="2147483694" r:id="rId26"/>
  </p:sldLayoutIdLst>
  <p:transition spd="med"/>
  <p:txStyles>
    <p:titleStyle>
      <a:lvl1pPr defTabSz="449262">
        <a:lnSpc>
          <a:spcPct val="93000"/>
        </a:lnSpc>
        <a:defRPr sz="5600">
          <a:uFill>
            <a:solidFill/>
          </a:uFill>
          <a:latin typeface="+mj-lt"/>
          <a:ea typeface="+mj-ea"/>
          <a:cs typeface="+mj-cs"/>
          <a:sym typeface="Arial"/>
        </a:defRPr>
      </a:lvl1pPr>
      <a:lvl2pPr indent="228600" defTabSz="449262">
        <a:lnSpc>
          <a:spcPct val="93000"/>
        </a:lnSpc>
        <a:defRPr sz="5600">
          <a:uFill>
            <a:solidFill/>
          </a:uFill>
          <a:latin typeface="+mj-lt"/>
          <a:ea typeface="+mj-ea"/>
          <a:cs typeface="+mj-cs"/>
          <a:sym typeface="Arial"/>
        </a:defRPr>
      </a:lvl2pPr>
      <a:lvl3pPr indent="457200" defTabSz="449262">
        <a:lnSpc>
          <a:spcPct val="93000"/>
        </a:lnSpc>
        <a:defRPr sz="5600">
          <a:uFill>
            <a:solidFill/>
          </a:uFill>
          <a:latin typeface="+mj-lt"/>
          <a:ea typeface="+mj-ea"/>
          <a:cs typeface="+mj-cs"/>
          <a:sym typeface="Arial"/>
        </a:defRPr>
      </a:lvl3pPr>
      <a:lvl4pPr indent="685800" defTabSz="449262">
        <a:lnSpc>
          <a:spcPct val="93000"/>
        </a:lnSpc>
        <a:defRPr sz="5600">
          <a:uFill>
            <a:solidFill/>
          </a:uFill>
          <a:latin typeface="+mj-lt"/>
          <a:ea typeface="+mj-ea"/>
          <a:cs typeface="+mj-cs"/>
          <a:sym typeface="Arial"/>
        </a:defRPr>
      </a:lvl4pPr>
      <a:lvl5pPr indent="914400" defTabSz="449262">
        <a:lnSpc>
          <a:spcPct val="93000"/>
        </a:lnSpc>
        <a:defRPr sz="5600">
          <a:uFill>
            <a:solidFill/>
          </a:uFill>
          <a:latin typeface="+mj-lt"/>
          <a:ea typeface="+mj-ea"/>
          <a:cs typeface="+mj-cs"/>
          <a:sym typeface="Arial"/>
        </a:defRPr>
      </a:lvl5pPr>
      <a:lvl6pPr indent="1143000" defTabSz="449262">
        <a:lnSpc>
          <a:spcPct val="93000"/>
        </a:lnSpc>
        <a:defRPr sz="5600">
          <a:uFill>
            <a:solidFill/>
          </a:uFill>
          <a:latin typeface="+mj-lt"/>
          <a:ea typeface="+mj-ea"/>
          <a:cs typeface="+mj-cs"/>
          <a:sym typeface="Arial"/>
        </a:defRPr>
      </a:lvl6pPr>
      <a:lvl7pPr indent="1371600" defTabSz="449262">
        <a:lnSpc>
          <a:spcPct val="93000"/>
        </a:lnSpc>
        <a:defRPr sz="5600">
          <a:uFill>
            <a:solidFill/>
          </a:uFill>
          <a:latin typeface="+mj-lt"/>
          <a:ea typeface="+mj-ea"/>
          <a:cs typeface="+mj-cs"/>
          <a:sym typeface="Arial"/>
        </a:defRPr>
      </a:lvl7pPr>
      <a:lvl8pPr indent="1600200" defTabSz="449262">
        <a:lnSpc>
          <a:spcPct val="93000"/>
        </a:lnSpc>
        <a:defRPr sz="5600">
          <a:uFill>
            <a:solidFill/>
          </a:uFill>
          <a:latin typeface="+mj-lt"/>
          <a:ea typeface="+mj-ea"/>
          <a:cs typeface="+mj-cs"/>
          <a:sym typeface="Arial"/>
        </a:defRPr>
      </a:lvl8pPr>
      <a:lvl9pPr indent="1828800" defTabSz="449262">
        <a:lnSpc>
          <a:spcPct val="93000"/>
        </a:lnSpc>
        <a:defRPr sz="5600">
          <a:uFill>
            <a:solidFill/>
          </a:uFill>
          <a:latin typeface="+mj-lt"/>
          <a:ea typeface="+mj-ea"/>
          <a:cs typeface="+mj-cs"/>
          <a:sym typeface="Arial"/>
        </a:defRPr>
      </a:lvl9pPr>
    </p:titleStyle>
    <p:bodyStyle>
      <a:lvl1pPr marL="342900" indent="-342900" defTabSz="449262">
        <a:lnSpc>
          <a:spcPct val="93000"/>
        </a:lnSpc>
        <a:spcBef>
          <a:spcPts val="1400"/>
        </a:spcBef>
        <a:buFont typeface="Times New Roman"/>
        <a:defRPr sz="4000">
          <a:uFill>
            <a:solidFill/>
          </a:uFill>
          <a:latin typeface="+mj-lt"/>
          <a:ea typeface="+mj-ea"/>
          <a:cs typeface="+mj-cs"/>
          <a:sym typeface="Arial"/>
        </a:defRPr>
      </a:lvl1pPr>
      <a:lvl2pPr marL="342900" indent="-342900" defTabSz="449262">
        <a:lnSpc>
          <a:spcPct val="93000"/>
        </a:lnSpc>
        <a:spcBef>
          <a:spcPts val="1400"/>
        </a:spcBef>
        <a:buFont typeface="Times New Roman"/>
        <a:defRPr sz="4000">
          <a:uFill>
            <a:solidFill/>
          </a:uFill>
          <a:latin typeface="+mj-lt"/>
          <a:ea typeface="+mj-ea"/>
          <a:cs typeface="+mj-cs"/>
          <a:sym typeface="Arial"/>
        </a:defRPr>
      </a:lvl2pPr>
      <a:lvl3pPr marL="342900" indent="-342900" defTabSz="449262">
        <a:lnSpc>
          <a:spcPct val="93000"/>
        </a:lnSpc>
        <a:spcBef>
          <a:spcPts val="1400"/>
        </a:spcBef>
        <a:buFont typeface="Times New Roman"/>
        <a:defRPr sz="4000">
          <a:uFill>
            <a:solidFill/>
          </a:uFill>
          <a:latin typeface="+mj-lt"/>
          <a:ea typeface="+mj-ea"/>
          <a:cs typeface="+mj-cs"/>
          <a:sym typeface="Arial"/>
        </a:defRPr>
      </a:lvl3pPr>
      <a:lvl4pPr marL="342900" indent="-342900" defTabSz="449262">
        <a:lnSpc>
          <a:spcPct val="93000"/>
        </a:lnSpc>
        <a:spcBef>
          <a:spcPts val="1400"/>
        </a:spcBef>
        <a:buFont typeface="Times New Roman"/>
        <a:defRPr sz="4000">
          <a:uFill>
            <a:solidFill/>
          </a:uFill>
          <a:latin typeface="+mj-lt"/>
          <a:ea typeface="+mj-ea"/>
          <a:cs typeface="+mj-cs"/>
          <a:sym typeface="Arial"/>
        </a:defRPr>
      </a:lvl4pPr>
      <a:lvl5pPr marL="342900" indent="-342900" defTabSz="449262">
        <a:lnSpc>
          <a:spcPct val="93000"/>
        </a:lnSpc>
        <a:spcBef>
          <a:spcPts val="1400"/>
        </a:spcBef>
        <a:buFont typeface="Times New Roman"/>
        <a:defRPr sz="4000">
          <a:uFill>
            <a:solidFill/>
          </a:uFill>
          <a:latin typeface="+mj-lt"/>
          <a:ea typeface="+mj-ea"/>
          <a:cs typeface="+mj-cs"/>
          <a:sym typeface="Arial"/>
        </a:defRPr>
      </a:lvl5pPr>
      <a:lvl6pPr marL="342900" indent="-342900" defTabSz="449262">
        <a:lnSpc>
          <a:spcPct val="93000"/>
        </a:lnSpc>
        <a:spcBef>
          <a:spcPts val="1400"/>
        </a:spcBef>
        <a:buFont typeface="Times New Roman"/>
        <a:defRPr sz="4000">
          <a:uFill>
            <a:solidFill/>
          </a:uFill>
          <a:latin typeface="+mj-lt"/>
          <a:ea typeface="+mj-ea"/>
          <a:cs typeface="+mj-cs"/>
          <a:sym typeface="Arial"/>
        </a:defRPr>
      </a:lvl6pPr>
      <a:lvl7pPr marL="342900" indent="-342900" defTabSz="449262">
        <a:lnSpc>
          <a:spcPct val="93000"/>
        </a:lnSpc>
        <a:spcBef>
          <a:spcPts val="1400"/>
        </a:spcBef>
        <a:buFont typeface="Times New Roman"/>
        <a:defRPr sz="4000">
          <a:uFill>
            <a:solidFill/>
          </a:uFill>
          <a:latin typeface="+mj-lt"/>
          <a:ea typeface="+mj-ea"/>
          <a:cs typeface="+mj-cs"/>
          <a:sym typeface="Arial"/>
        </a:defRPr>
      </a:lvl7pPr>
      <a:lvl8pPr marL="342900" indent="-342900" defTabSz="449262">
        <a:lnSpc>
          <a:spcPct val="93000"/>
        </a:lnSpc>
        <a:spcBef>
          <a:spcPts val="1400"/>
        </a:spcBef>
        <a:buFont typeface="Times New Roman"/>
        <a:defRPr sz="4000">
          <a:uFill>
            <a:solidFill/>
          </a:uFill>
          <a:latin typeface="+mj-lt"/>
          <a:ea typeface="+mj-ea"/>
          <a:cs typeface="+mj-cs"/>
          <a:sym typeface="Arial"/>
        </a:defRPr>
      </a:lvl8pPr>
      <a:lvl9pPr marL="342900" indent="-342900" defTabSz="449262">
        <a:lnSpc>
          <a:spcPct val="93000"/>
        </a:lnSpc>
        <a:spcBef>
          <a:spcPts val="1400"/>
        </a:spcBef>
        <a:buFont typeface="Times New Roman"/>
        <a:defRPr sz="4000">
          <a:uFill>
            <a:solidFill/>
          </a:uFill>
          <a:latin typeface="+mj-lt"/>
          <a:ea typeface="+mj-ea"/>
          <a:cs typeface="+mj-cs"/>
          <a:sym typeface="Arial"/>
        </a:defRPr>
      </a:lvl9pPr>
    </p:bodyStyle>
    <p:otherStyle>
      <a:lvl1pPr defTabSz="584200">
        <a:defRPr sz="2200">
          <a:solidFill>
            <a:schemeClr val="tx1"/>
          </a:solidFill>
          <a:uFill>
            <a:solidFill/>
          </a:uFill>
          <a:latin typeface="+mn-lt"/>
          <a:ea typeface="+mn-ea"/>
          <a:cs typeface="+mn-cs"/>
          <a:sym typeface="Arial"/>
        </a:defRPr>
      </a:lvl1pPr>
      <a:lvl2pPr indent="228600" defTabSz="584200">
        <a:defRPr sz="2200">
          <a:solidFill>
            <a:schemeClr val="tx1"/>
          </a:solidFill>
          <a:uFill>
            <a:solidFill/>
          </a:uFill>
          <a:latin typeface="+mn-lt"/>
          <a:ea typeface="+mn-ea"/>
          <a:cs typeface="+mn-cs"/>
          <a:sym typeface="Arial"/>
        </a:defRPr>
      </a:lvl2pPr>
      <a:lvl3pPr indent="457200" defTabSz="584200">
        <a:defRPr sz="2200">
          <a:solidFill>
            <a:schemeClr val="tx1"/>
          </a:solidFill>
          <a:uFill>
            <a:solidFill/>
          </a:uFill>
          <a:latin typeface="+mn-lt"/>
          <a:ea typeface="+mn-ea"/>
          <a:cs typeface="+mn-cs"/>
          <a:sym typeface="Arial"/>
        </a:defRPr>
      </a:lvl3pPr>
      <a:lvl4pPr indent="685800" defTabSz="584200">
        <a:defRPr sz="2200">
          <a:solidFill>
            <a:schemeClr val="tx1"/>
          </a:solidFill>
          <a:uFill>
            <a:solidFill/>
          </a:uFill>
          <a:latin typeface="+mn-lt"/>
          <a:ea typeface="+mn-ea"/>
          <a:cs typeface="+mn-cs"/>
          <a:sym typeface="Arial"/>
        </a:defRPr>
      </a:lvl4pPr>
      <a:lvl5pPr indent="914400" defTabSz="584200">
        <a:defRPr sz="2200">
          <a:solidFill>
            <a:schemeClr val="tx1"/>
          </a:solidFill>
          <a:uFill>
            <a:solidFill/>
          </a:uFill>
          <a:latin typeface="+mn-lt"/>
          <a:ea typeface="+mn-ea"/>
          <a:cs typeface="+mn-cs"/>
          <a:sym typeface="Arial"/>
        </a:defRPr>
      </a:lvl5pPr>
      <a:lvl6pPr indent="1143000" defTabSz="584200">
        <a:defRPr sz="2200">
          <a:solidFill>
            <a:schemeClr val="tx1"/>
          </a:solidFill>
          <a:uFill>
            <a:solidFill/>
          </a:uFill>
          <a:latin typeface="+mn-lt"/>
          <a:ea typeface="+mn-ea"/>
          <a:cs typeface="+mn-cs"/>
          <a:sym typeface="Arial"/>
        </a:defRPr>
      </a:lvl6pPr>
      <a:lvl7pPr indent="1371600" defTabSz="584200">
        <a:defRPr sz="2200">
          <a:solidFill>
            <a:schemeClr val="tx1"/>
          </a:solidFill>
          <a:uFill>
            <a:solidFill/>
          </a:uFill>
          <a:latin typeface="+mn-lt"/>
          <a:ea typeface="+mn-ea"/>
          <a:cs typeface="+mn-cs"/>
          <a:sym typeface="Arial"/>
        </a:defRPr>
      </a:lvl7pPr>
      <a:lvl8pPr indent="1600200" defTabSz="584200">
        <a:defRPr sz="2200">
          <a:solidFill>
            <a:schemeClr val="tx1"/>
          </a:solidFill>
          <a:uFill>
            <a:solidFill/>
          </a:uFill>
          <a:latin typeface="+mn-lt"/>
          <a:ea typeface="+mn-ea"/>
          <a:cs typeface="+mn-cs"/>
          <a:sym typeface="Arial"/>
        </a:defRPr>
      </a:lvl8pPr>
      <a:lvl9pPr indent="1828800" defTabSz="584200">
        <a:defRPr sz="2200">
          <a:solidFill>
            <a:schemeClr val="tx1"/>
          </a:solidFill>
          <a:uFill>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8">
            <a:extLst>
              <a:ext uri="{FF2B5EF4-FFF2-40B4-BE49-F238E27FC236}">
                <a16:creationId xmlns:a16="http://schemas.microsoft.com/office/drawing/2014/main" id="{5D86BE9A-631D-C047-A844-7FEF0824626F}"/>
              </a:ext>
            </a:extLst>
          </p:cNvPr>
          <p:cNvPicPr>
            <a:picLocks noChangeAspect="1"/>
          </p:cNvPicPr>
          <p:nvPr/>
        </p:nvPicPr>
        <p:blipFill>
          <a:blip r:embed="rId3"/>
          <a:srcRect l="8371" r="8371"/>
          <a:stretch>
            <a:fillRect/>
          </a:stretch>
        </p:blipFill>
        <p:spPr>
          <a:xfrm>
            <a:off x="-2549174" y="-1"/>
            <a:ext cx="17750387" cy="9753600"/>
          </a:xfrm>
          <a:prstGeom prst="rect">
            <a:avLst/>
          </a:prstGeom>
        </p:spPr>
      </p:pic>
      <p:sp>
        <p:nvSpPr>
          <p:cNvPr id="7" name="Plassholder for innhold 6"/>
          <p:cNvSpPr>
            <a:spLocks noGrp="1"/>
          </p:cNvSpPr>
          <p:nvPr>
            <p:ph sz="half" idx="1"/>
          </p:nvPr>
        </p:nvSpPr>
        <p:spPr>
          <a:xfrm>
            <a:off x="81286" y="1114456"/>
            <a:ext cx="5527040" cy="6421798"/>
          </a:xfrm>
        </p:spPr>
        <p:txBody>
          <a:bodyPr>
            <a:normAutofit lnSpcReduction="10000"/>
          </a:bodyPr>
          <a:lstStyle/>
          <a:p>
            <a:pPr marL="0" indent="0" algn="ctr"/>
            <a:endParaRPr lang="nb-NO" dirty="0">
              <a:solidFill>
                <a:schemeClr val="bg1"/>
              </a:solidFill>
            </a:endParaRPr>
          </a:p>
          <a:p>
            <a:pPr marL="0" indent="0" algn="ctr"/>
            <a:r>
              <a:rPr lang="nb-NO" sz="3413" dirty="0">
                <a:solidFill>
                  <a:schemeClr val="bg1"/>
                </a:solidFill>
              </a:rPr>
              <a:t>Velkommen til </a:t>
            </a:r>
          </a:p>
          <a:p>
            <a:pPr marL="0" indent="0" algn="ctr"/>
            <a:r>
              <a:rPr lang="nb-NO" sz="3413" dirty="0">
                <a:solidFill>
                  <a:schemeClr val="bg1"/>
                </a:solidFill>
              </a:rPr>
              <a:t>fakultetssamling</a:t>
            </a:r>
            <a:br>
              <a:rPr lang="nb-NO" sz="3413" dirty="0">
                <a:solidFill>
                  <a:schemeClr val="bg1"/>
                </a:solidFill>
              </a:rPr>
            </a:br>
            <a:r>
              <a:rPr lang="nb-NO" sz="3413" dirty="0">
                <a:solidFill>
                  <a:schemeClr val="bg1"/>
                </a:solidFill>
              </a:rPr>
              <a:t>23.10.19</a:t>
            </a:r>
          </a:p>
          <a:p>
            <a:pPr marL="0" indent="0" algn="ctr"/>
            <a:endParaRPr lang="nb-NO" sz="3413" dirty="0">
              <a:solidFill>
                <a:schemeClr val="bg1"/>
              </a:solidFill>
            </a:endParaRPr>
          </a:p>
          <a:p>
            <a:pPr marL="0" indent="0" algn="ctr">
              <a:lnSpc>
                <a:spcPct val="100000"/>
              </a:lnSpc>
            </a:pPr>
            <a:r>
              <a:rPr lang="nb-NO" sz="4267" b="1" i="1" dirty="0">
                <a:solidFill>
                  <a:schemeClr val="bg1"/>
                </a:solidFill>
              </a:rPr>
              <a:t>«Møteplasser, relasjoner og arbeidsglede»</a:t>
            </a:r>
          </a:p>
          <a:p>
            <a:pPr marL="0" indent="0" algn="ctr">
              <a:lnSpc>
                <a:spcPct val="100000"/>
              </a:lnSpc>
            </a:pPr>
            <a:endParaRPr lang="nb-NO" sz="4267" b="1" i="1" dirty="0">
              <a:solidFill>
                <a:schemeClr val="bg1"/>
              </a:solidFill>
            </a:endParaRPr>
          </a:p>
          <a:p>
            <a:pPr marL="0" indent="0" algn="ctr">
              <a:lnSpc>
                <a:spcPct val="100000"/>
              </a:lnSpc>
            </a:pPr>
            <a:r>
              <a:rPr lang="nb-NO" sz="2560" dirty="0">
                <a:solidFill>
                  <a:schemeClr val="bg1"/>
                </a:solidFill>
              </a:rPr>
              <a:t>Fakultet for helse- og sosialvitenskap</a:t>
            </a:r>
          </a:p>
          <a:p>
            <a:pPr algn="ctr"/>
            <a:endParaRPr lang="nb-NO" dirty="0">
              <a:solidFill>
                <a:schemeClr val="bg1"/>
              </a:solidFill>
            </a:endParaRPr>
          </a:p>
          <a:p>
            <a:pPr algn="ctr"/>
            <a:endParaRPr lang="nb-NO" dirty="0">
              <a:solidFill>
                <a:schemeClr val="bg1"/>
              </a:solidFill>
            </a:endParaRPr>
          </a:p>
          <a:p>
            <a:endParaRPr lang="nb-NO" dirty="0"/>
          </a:p>
          <a:p>
            <a:endParaRPr lang="nb-NO" dirty="0"/>
          </a:p>
        </p:txBody>
      </p:sp>
      <p:sp>
        <p:nvSpPr>
          <p:cNvPr id="8" name="Plassholder for innhold 7"/>
          <p:cNvSpPr>
            <a:spLocks noGrp="1"/>
          </p:cNvSpPr>
          <p:nvPr>
            <p:ph sz="half" idx="2"/>
          </p:nvPr>
        </p:nvSpPr>
        <p:spPr>
          <a:xfrm>
            <a:off x="6326019" y="2007616"/>
            <a:ext cx="8746226" cy="6415701"/>
          </a:xfrm>
        </p:spPr>
        <p:txBody>
          <a:bodyPr>
            <a:normAutofit lnSpcReduction="10000"/>
          </a:bodyPr>
          <a:lstStyle/>
          <a:p>
            <a:pPr marL="0" indent="0"/>
            <a:endParaRPr lang="nb-NO" sz="2560" dirty="0">
              <a:solidFill>
                <a:schemeClr val="bg1"/>
              </a:solidFill>
            </a:endParaRPr>
          </a:p>
          <a:p>
            <a:pPr marL="0" indent="0"/>
            <a:endParaRPr lang="nb-NO" sz="2560" dirty="0">
              <a:solidFill>
                <a:schemeClr val="bg1"/>
              </a:solidFill>
            </a:endParaRPr>
          </a:p>
          <a:p>
            <a:pPr marL="0" indent="0"/>
            <a:r>
              <a:rPr lang="nb-NO" sz="2000" dirty="0">
                <a:solidFill>
                  <a:schemeClr val="bg1"/>
                </a:solidFill>
              </a:rPr>
              <a:t>Kl. 09:00 – 09:30	Kaffe og registrering</a:t>
            </a:r>
          </a:p>
          <a:p>
            <a:pPr marL="0" indent="0"/>
            <a:r>
              <a:rPr lang="nb-NO" sz="2000" dirty="0">
                <a:solidFill>
                  <a:schemeClr val="bg1"/>
                </a:solidFill>
              </a:rPr>
              <a:t>Kl. 09:30 – 09:45	Velkommen og kulturelt innslag</a:t>
            </a:r>
          </a:p>
          <a:p>
            <a:pPr marL="0" indent="0"/>
            <a:r>
              <a:rPr lang="nb-NO" sz="2000" dirty="0">
                <a:solidFill>
                  <a:schemeClr val="bg1"/>
                </a:solidFill>
              </a:rPr>
              <a:t>Kl. 09:45 – 11:15	Forelesning </a:t>
            </a:r>
          </a:p>
          <a:p>
            <a:pPr marL="0" indent="0"/>
            <a:r>
              <a:rPr lang="nb-NO" sz="2000" dirty="0">
                <a:solidFill>
                  <a:schemeClr val="bg1"/>
                </a:solidFill>
              </a:rPr>
              <a:t>Kl. 11:15 – 11:45	Fordeling grupper/ liten matbit</a:t>
            </a:r>
          </a:p>
          <a:p>
            <a:pPr marL="0" indent="0"/>
            <a:r>
              <a:rPr lang="nb-NO" sz="2000" dirty="0">
                <a:solidFill>
                  <a:schemeClr val="bg1"/>
                </a:solidFill>
              </a:rPr>
              <a:t>Kl. 11:45 – 13:00	Gruppearbeid </a:t>
            </a:r>
          </a:p>
          <a:p>
            <a:pPr marL="0" indent="0"/>
            <a:r>
              <a:rPr lang="nb-NO" sz="2000" dirty="0">
                <a:solidFill>
                  <a:schemeClr val="bg1"/>
                </a:solidFill>
              </a:rPr>
              <a:t>Kl. 13:00 – 14:00	Varm lunsj </a:t>
            </a:r>
          </a:p>
          <a:p>
            <a:pPr marL="0" indent="0"/>
            <a:r>
              <a:rPr lang="nb-NO" sz="2000" dirty="0">
                <a:solidFill>
                  <a:schemeClr val="bg1"/>
                </a:solidFill>
              </a:rPr>
              <a:t>Kl. 14:00 – 16:00	Gruppearbeid + avsluttende foredrag</a:t>
            </a:r>
          </a:p>
          <a:p>
            <a:pPr marL="0" indent="0"/>
            <a:endParaRPr lang="nb-NO" dirty="0"/>
          </a:p>
        </p:txBody>
      </p:sp>
      <p:pic>
        <p:nvPicPr>
          <p:cNvPr id="10" name="Picture 5">
            <a:extLst>
              <a:ext uri="{FF2B5EF4-FFF2-40B4-BE49-F238E27FC236}">
                <a16:creationId xmlns:a16="http://schemas.microsoft.com/office/drawing/2014/main" id="{F108A48C-1D53-4D40-A73F-90024083B1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476" y="1407619"/>
            <a:ext cx="3063577" cy="1199993"/>
          </a:xfrm>
          <a:prstGeom prst="rect">
            <a:avLst/>
          </a:prstGeom>
        </p:spPr>
      </p:pic>
    </p:spTree>
    <p:extLst>
      <p:ext uri="{BB962C8B-B14F-4D97-AF65-F5344CB8AC3E}">
        <p14:creationId xmlns:p14="http://schemas.microsoft.com/office/powerpoint/2010/main" val="4594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188" y="650789"/>
            <a:ext cx="10895913" cy="8171935"/>
          </a:xfrm>
          <a:prstGeom prst="rect">
            <a:avLst/>
          </a:prstGeom>
        </p:spPr>
      </p:pic>
    </p:spTree>
    <p:extLst>
      <p:ext uri="{BB962C8B-B14F-4D97-AF65-F5344CB8AC3E}">
        <p14:creationId xmlns:p14="http://schemas.microsoft.com/office/powerpoint/2010/main" val="393013374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prstGeom prst="rect">
            <a:avLst/>
          </a:prstGeom>
        </p:spPr>
        <p:txBody>
          <a:bodyPr>
            <a:normAutofit/>
          </a:bodyPr>
          <a:lstStyle/>
          <a:p>
            <a:pPr lvl="0">
              <a:defRPr sz="1800">
                <a:solidFill>
                  <a:srgbClr val="000000"/>
                </a:solidFill>
              </a:defRPr>
            </a:pPr>
            <a:r>
              <a:rPr lang="nb-NO" sz="9600" dirty="0">
                <a:solidFill>
                  <a:schemeClr val="bg1"/>
                </a:solidFill>
                <a:latin typeface="+mj-lt"/>
                <a:ea typeface="Helvetica"/>
                <a:cs typeface="Helvetica"/>
                <a:sym typeface="Helvetica"/>
              </a:rPr>
              <a:t>Formelen for </a:t>
            </a:r>
            <a:r>
              <a:rPr lang="nb-NO" sz="9600" dirty="0">
                <a:solidFill>
                  <a:srgbClr val="F38900"/>
                </a:solidFill>
                <a:latin typeface="+mj-lt"/>
                <a:ea typeface="Helvetica"/>
                <a:cs typeface="Helvetica"/>
                <a:sym typeface="Helvetica"/>
              </a:rPr>
              <a:t>suksess </a:t>
            </a:r>
            <a:r>
              <a:rPr lang="nb-NO" sz="9600" dirty="0">
                <a:solidFill>
                  <a:schemeClr val="bg1"/>
                </a:solidFill>
                <a:latin typeface="+mj-lt"/>
                <a:ea typeface="Helvetica"/>
                <a:cs typeface="Helvetica"/>
                <a:sym typeface="Helvetica"/>
              </a:rPr>
              <a:t>er ødelagt</a:t>
            </a:r>
            <a:br>
              <a:rPr lang="nb-NO" sz="18000" dirty="0">
                <a:solidFill>
                  <a:srgbClr val="F38900"/>
                </a:solidFill>
                <a:latin typeface="+mj-lt"/>
                <a:ea typeface="Helvetica"/>
                <a:cs typeface="Helvetica"/>
                <a:sym typeface="Helvetica"/>
              </a:rPr>
            </a:br>
            <a:endParaRPr sz="8000" dirty="0">
              <a:solidFill>
                <a:schemeClr val="bg1"/>
              </a:solidFill>
              <a:latin typeface="+mj-lt"/>
              <a:ea typeface="Helvetica"/>
              <a:cs typeface="Helvetica"/>
              <a:sym typeface="Helvetica"/>
            </a:endParaRPr>
          </a:p>
        </p:txBody>
      </p:sp>
    </p:spTree>
    <p:extLst>
      <p:ext uri="{BB962C8B-B14F-4D97-AF65-F5344CB8AC3E}">
        <p14:creationId xmlns:p14="http://schemas.microsoft.com/office/powerpoint/2010/main" val="2566589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p:cNvSpPr>
          <p:nvPr>
            <p:ph type="title"/>
          </p:nvPr>
        </p:nvSpPr>
        <p:spPr>
          <a:prstGeom prst="rect">
            <a:avLst/>
          </a:prstGeom>
        </p:spPr>
        <p:txBody>
          <a:bodyPr/>
          <a:lstStyle/>
          <a:p>
            <a:pPr lvl="0">
              <a:defRPr sz="1800"/>
            </a:pPr>
            <a:r>
              <a:rPr sz="6000"/>
              <a:t>Arlette Bentzen</a:t>
            </a:r>
          </a:p>
        </p:txBody>
      </p:sp>
      <p:sp>
        <p:nvSpPr>
          <p:cNvPr id="342" name="Shape 342"/>
          <p:cNvSpPr>
            <a:spLocks noGrp="1"/>
          </p:cNvSpPr>
          <p:nvPr>
            <p:ph type="body" idx="1"/>
          </p:nvPr>
        </p:nvSpPr>
        <p:spPr>
          <a:prstGeom prst="rect">
            <a:avLst/>
          </a:prstGeom>
        </p:spPr>
        <p:txBody>
          <a:bodyPr/>
          <a:lstStyle/>
          <a:p>
            <a:pPr lvl="0">
              <a:defRPr sz="1800">
                <a:uFillTx/>
              </a:defRPr>
            </a:pPr>
            <a:r>
              <a:rPr sz="4000">
                <a:uFill>
                  <a:solidFill/>
                </a:uFill>
              </a:rPr>
              <a:t>Kom til Arbejdsglæde nu i 2010</a:t>
            </a:r>
          </a:p>
          <a:p>
            <a:pPr lvl="0">
              <a:defRPr sz="1800">
                <a:uFillTx/>
              </a:defRPr>
            </a:pPr>
            <a:endParaRPr sz="4000">
              <a:uFill>
                <a:solidFill/>
              </a:uFill>
            </a:endParaRPr>
          </a:p>
          <a:p>
            <a:pPr lvl="0">
              <a:defRPr sz="1800">
                <a:uFillTx/>
              </a:defRPr>
            </a:pPr>
            <a:r>
              <a:rPr sz="4000">
                <a:uFill>
                  <a:solidFill/>
                </a:uFill>
              </a:rPr>
              <a:t>Rejsekonsulent, souschef, selvstændig. </a:t>
            </a:r>
          </a:p>
          <a:p>
            <a:pPr lvl="0">
              <a:defRPr sz="1800">
                <a:uFillTx/>
              </a:defRPr>
            </a:pPr>
            <a:endParaRPr sz="4000">
              <a:uFill>
                <a:solidFill/>
              </a:uFill>
            </a:endParaRPr>
          </a:p>
          <a:p>
            <a:pPr lvl="0">
              <a:defRPr sz="1800">
                <a:uFillTx/>
              </a:defRPr>
            </a:pPr>
            <a:r>
              <a:rPr sz="4000">
                <a:uFill>
                  <a:solidFill/>
                </a:uFill>
              </a:rPr>
              <a:t>Danseinstruktør, skiløber, yogafan og musikelsker. </a:t>
            </a:r>
          </a:p>
        </p:txBody>
      </p:sp>
      <p:pic>
        <p:nvPicPr>
          <p:cNvPr id="343" name="ingvarKamprat.jpg"/>
          <p:cNvPicPr/>
          <p:nvPr/>
        </p:nvPicPr>
        <p:blipFill>
          <a:blip r:embed="rId2"/>
          <a:srcRect t="3445" b="3445"/>
          <a:stretch>
            <a:fillRect/>
          </a:stretch>
        </p:blipFill>
        <p:spPr>
          <a:xfrm>
            <a:off x="-2073804" y="-1"/>
            <a:ext cx="15705279" cy="9753412"/>
          </a:xfrm>
          <a:prstGeom prst="rect">
            <a:avLst/>
          </a:prstGeom>
          <a:ln w="12700">
            <a:miter lim="400000"/>
          </a:ln>
        </p:spPr>
      </p:pic>
      <p:sp>
        <p:nvSpPr>
          <p:cNvPr id="344" name="Shape 344"/>
          <p:cNvSpPr/>
          <p:nvPr/>
        </p:nvSpPr>
        <p:spPr>
          <a:xfrm>
            <a:off x="666657" y="651933"/>
            <a:ext cx="6571550" cy="84296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0">
              <a:defRPr sz="1800"/>
            </a:pPr>
            <a:r>
              <a:rPr sz="5600" i="1">
                <a:solidFill>
                  <a:srgbClr val="FFFFFF"/>
                </a:solidFill>
                <a:latin typeface="+mn-lt"/>
                <a:ea typeface="+mn-ea"/>
                <a:cs typeface="+mn-cs"/>
                <a:sym typeface="Helvetica Light"/>
              </a:rPr>
              <a:t>“Work should always be fun for all colleagues. We all only have one life. A third of life is work. Without </a:t>
            </a:r>
            <a:r>
              <a:rPr sz="5600" i="1">
                <a:solidFill>
                  <a:srgbClr val="EE7501"/>
                </a:solidFill>
                <a:latin typeface="+mn-lt"/>
                <a:ea typeface="+mn-ea"/>
                <a:cs typeface="+mn-cs"/>
                <a:sym typeface="Helvetica Light"/>
              </a:rPr>
              <a:t>fun </a:t>
            </a:r>
            <a:r>
              <a:rPr sz="5600" i="1">
                <a:solidFill>
                  <a:srgbClr val="FFFFFF"/>
                </a:solidFill>
                <a:latin typeface="+mn-lt"/>
                <a:ea typeface="+mn-ea"/>
                <a:cs typeface="+mn-cs"/>
                <a:sym typeface="Helvetica Light"/>
              </a:rPr>
              <a:t>work becomes hell.”</a:t>
            </a:r>
          </a:p>
          <a:p>
            <a:pPr lvl="0" defTabSz="457200">
              <a:lnSpc>
                <a:spcPct val="120000"/>
              </a:lnSpc>
              <a:defRPr sz="1800"/>
            </a:pPr>
            <a:r>
              <a:rPr sz="1200"/>
              <a:t>”</a:t>
            </a:r>
          </a:p>
          <a:p>
            <a:pPr lvl="0">
              <a:defRPr sz="1800"/>
            </a:pPr>
            <a:endParaRPr sz="2600">
              <a:solidFill>
                <a:srgbClr val="FFFFFF"/>
              </a:solidFill>
              <a:latin typeface="+mn-lt"/>
              <a:ea typeface="+mn-ea"/>
              <a:cs typeface="+mn-cs"/>
              <a:sym typeface="Helvetica Light"/>
            </a:endParaRPr>
          </a:p>
          <a:p>
            <a:pPr lvl="0">
              <a:defRPr sz="1800"/>
            </a:pPr>
            <a:r>
              <a:rPr sz="3000">
                <a:solidFill>
                  <a:srgbClr val="FFFFFF"/>
                </a:solidFill>
                <a:latin typeface="+mn-lt"/>
                <a:ea typeface="+mn-ea"/>
                <a:cs typeface="+mn-cs"/>
                <a:sym typeface="Helvetica Light"/>
              </a:rPr>
              <a:t>- Ingvar Kamprad, IKEA</a:t>
            </a:r>
          </a:p>
        </p:txBody>
      </p:sp>
    </p:spTree>
    <p:extLst>
      <p:ext uri="{BB962C8B-B14F-4D97-AF65-F5344CB8AC3E}">
        <p14:creationId xmlns:p14="http://schemas.microsoft.com/office/powerpoint/2010/main" val="38455922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xfrm>
            <a:off x="651205" y="-2514"/>
            <a:ext cx="11702390" cy="6987514"/>
          </a:xfrm>
          <a:prstGeom prst="rect">
            <a:avLst/>
          </a:prstGeom>
        </p:spPr>
        <p:txBody>
          <a:bodyPr>
            <a:normAutofit/>
          </a:bodyPr>
          <a:lstStyle/>
          <a:p>
            <a:pPr lvl="0">
              <a:defRPr sz="1800">
                <a:solidFill>
                  <a:srgbClr val="000000"/>
                </a:solidFill>
              </a:defRPr>
            </a:pPr>
            <a:r>
              <a:rPr lang="nb-NO" sz="18000" dirty="0">
                <a:solidFill>
                  <a:srgbClr val="F38900"/>
                </a:solidFill>
                <a:latin typeface="+mj-lt"/>
                <a:ea typeface="Helvetica"/>
                <a:cs typeface="Helvetica"/>
                <a:sym typeface="Helvetica"/>
              </a:rPr>
              <a:t>Hva</a:t>
            </a:r>
            <a:br>
              <a:rPr lang="nb-NO" sz="18000" dirty="0">
                <a:solidFill>
                  <a:srgbClr val="F38900"/>
                </a:solidFill>
                <a:latin typeface="+mj-lt"/>
                <a:ea typeface="Helvetica"/>
                <a:cs typeface="Helvetica"/>
                <a:sym typeface="Helvetica"/>
              </a:rPr>
            </a:br>
            <a:r>
              <a:rPr lang="nb-NO" sz="8000" dirty="0">
                <a:solidFill>
                  <a:schemeClr val="bg1"/>
                </a:solidFill>
                <a:latin typeface="+mj-lt"/>
                <a:ea typeface="Helvetica"/>
                <a:cs typeface="Helvetica"/>
                <a:sym typeface="Helvetica"/>
              </a:rPr>
              <a:t>gjør deg glad på jobben?</a:t>
            </a:r>
            <a:endParaRPr sz="8000" dirty="0">
              <a:solidFill>
                <a:schemeClr val="bg1"/>
              </a:solidFill>
              <a:latin typeface="+mj-lt"/>
              <a:ea typeface="Helvetica"/>
              <a:cs typeface="Helvetica"/>
              <a:sym typeface="Helvetica"/>
            </a:endParaRPr>
          </a:p>
        </p:txBody>
      </p:sp>
    </p:spTree>
    <p:extLst>
      <p:ext uri="{BB962C8B-B14F-4D97-AF65-F5344CB8AC3E}">
        <p14:creationId xmlns:p14="http://schemas.microsoft.com/office/powerpoint/2010/main" val="33206556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fruit bowl.jpg"/>
          <p:cNvPicPr/>
          <p:nvPr/>
        </p:nvPicPr>
        <p:blipFill>
          <a:blip r:embed="rId3"/>
          <a:stretch>
            <a:fillRect/>
          </a:stretch>
        </p:blipFill>
        <p:spPr>
          <a:xfrm>
            <a:off x="150564" y="49902"/>
            <a:ext cx="12703672" cy="10289974"/>
          </a:xfrm>
          <a:prstGeom prst="rect">
            <a:avLst/>
          </a:prstGeom>
          <a:ln w="12700">
            <a:miter lim="400000"/>
          </a:ln>
        </p:spPr>
      </p:pic>
    </p:spTree>
    <p:extLst>
      <p:ext uri="{BB962C8B-B14F-4D97-AF65-F5344CB8AC3E}">
        <p14:creationId xmlns:p14="http://schemas.microsoft.com/office/powerpoint/2010/main" val="127035489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4294967295"/>
          </p:nvPr>
        </p:nvSpPr>
        <p:spPr>
          <a:xfrm>
            <a:off x="643467" y="1367896"/>
            <a:ext cx="11687175" cy="4846637"/>
          </a:xfrm>
          <a:prstGeom prst="rect">
            <a:avLst/>
          </a:prstGeom>
        </p:spPr>
        <p:txBody>
          <a:bodyPr/>
          <a:lstStyle/>
          <a:p>
            <a:pPr marL="0" lvl="0" indent="0" algn="ctr" defTabSz="584200">
              <a:lnSpc>
                <a:spcPct val="100000"/>
              </a:lnSpc>
              <a:spcBef>
                <a:spcPts val="0"/>
              </a:spcBef>
              <a:defRPr sz="1800">
                <a:uFillTx/>
              </a:defRPr>
            </a:pPr>
            <a:r>
              <a:rPr lang="nb-NO" sz="6600" dirty="0">
                <a:ea typeface="+mn-ea"/>
                <a:cs typeface="+mn-cs"/>
                <a:sym typeface="Helvetica Light"/>
              </a:rPr>
              <a:t>Fortell meg om en av dine </a:t>
            </a:r>
            <a:r>
              <a:rPr sz="6600" dirty="0">
                <a:solidFill>
                  <a:srgbClr val="EE7501"/>
                </a:solidFill>
                <a:ea typeface="+mn-ea"/>
                <a:cs typeface="+mn-cs"/>
                <a:sym typeface="Helvetica Light"/>
              </a:rPr>
              <a:t>best</a:t>
            </a:r>
            <a:r>
              <a:rPr lang="nb-NO" sz="6600" dirty="0">
                <a:solidFill>
                  <a:srgbClr val="EE7501"/>
                </a:solidFill>
                <a:ea typeface="+mn-ea"/>
                <a:cs typeface="+mn-cs"/>
                <a:sym typeface="Helvetica Light"/>
              </a:rPr>
              <a:t>e</a:t>
            </a:r>
            <a:endParaRPr sz="6600" dirty="0">
              <a:solidFill>
                <a:srgbClr val="EE7501"/>
              </a:solidFill>
              <a:ea typeface="+mn-ea"/>
              <a:cs typeface="+mn-cs"/>
              <a:sym typeface="Helvetica Light"/>
            </a:endParaRPr>
          </a:p>
          <a:p>
            <a:pPr marL="0" lvl="0" indent="0" algn="ctr" defTabSz="584200">
              <a:lnSpc>
                <a:spcPct val="100000"/>
              </a:lnSpc>
              <a:spcBef>
                <a:spcPts val="0"/>
              </a:spcBef>
              <a:defRPr sz="1800">
                <a:uFillTx/>
              </a:defRPr>
            </a:pPr>
            <a:r>
              <a:rPr lang="nb-NO" sz="6600" dirty="0">
                <a:ea typeface="+mn-ea"/>
                <a:cs typeface="+mn-cs"/>
                <a:sym typeface="Helvetica Light"/>
              </a:rPr>
              <a:t>opplevelser på jobben</a:t>
            </a:r>
            <a:r>
              <a:rPr sz="6600" dirty="0">
                <a:ea typeface="+mn-ea"/>
                <a:cs typeface="+mn-cs"/>
                <a:sym typeface="Helvetica Light"/>
              </a:rPr>
              <a:t>.</a:t>
            </a:r>
            <a:endParaRPr lang="nb-NO" sz="6600" dirty="0">
              <a:ea typeface="+mn-ea"/>
              <a:cs typeface="+mn-cs"/>
              <a:sym typeface="Helvetica Light"/>
            </a:endParaRPr>
          </a:p>
          <a:p>
            <a:pPr marL="0" lvl="0" indent="0" algn="ctr" defTabSz="584200">
              <a:lnSpc>
                <a:spcPct val="100000"/>
              </a:lnSpc>
              <a:spcBef>
                <a:spcPts val="0"/>
              </a:spcBef>
              <a:defRPr sz="1800">
                <a:uFillTx/>
              </a:defRPr>
            </a:pPr>
            <a:r>
              <a:rPr lang="nb-NO" sz="6600" dirty="0">
                <a:ea typeface="+mn-ea"/>
                <a:cs typeface="+mn-cs"/>
                <a:sym typeface="Helvetica Light"/>
              </a:rPr>
              <a:t>En som gjorde deg veldig glad</a:t>
            </a:r>
            <a:r>
              <a:rPr sz="6600" dirty="0">
                <a:ea typeface="+mn-ea"/>
                <a:cs typeface="+mn-cs"/>
                <a:sym typeface="Helvetica Light"/>
              </a:rPr>
              <a:t>!</a:t>
            </a:r>
          </a:p>
        </p:txBody>
      </p:sp>
    </p:spTree>
    <p:extLst>
      <p:ext uri="{BB962C8B-B14F-4D97-AF65-F5344CB8AC3E}">
        <p14:creationId xmlns:p14="http://schemas.microsoft.com/office/powerpoint/2010/main" val="177056095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title"/>
          </p:nvPr>
        </p:nvSpPr>
        <p:spPr>
          <a:xfrm>
            <a:off x="647700" y="769309"/>
            <a:ext cx="11641668" cy="1723629"/>
          </a:xfrm>
          <a:prstGeom prst="rect">
            <a:avLst/>
          </a:prstGeom>
        </p:spPr>
        <p:txBody>
          <a:bodyPr lIns="0" tIns="0" rIns="0" bIns="0" anchor="t"/>
          <a:lstStyle>
            <a:lvl1pPr indent="127000" algn="l"/>
          </a:lstStyle>
          <a:p>
            <a:pPr lvl="0">
              <a:defRPr sz="1800">
                <a:solidFill>
                  <a:srgbClr val="000000"/>
                </a:solidFill>
              </a:defRPr>
            </a:pPr>
            <a:r>
              <a:rPr lang="nb-NO" sz="10000" dirty="0">
                <a:solidFill>
                  <a:srgbClr val="EE7501"/>
                </a:solidFill>
                <a:latin typeface="+mj-lt"/>
              </a:rPr>
              <a:t>Gode resultater</a:t>
            </a:r>
            <a:r>
              <a:rPr sz="10000" dirty="0">
                <a:solidFill>
                  <a:srgbClr val="EE7501"/>
                </a:solidFill>
                <a:latin typeface="+mj-lt"/>
              </a:rPr>
              <a:t>: </a:t>
            </a:r>
          </a:p>
        </p:txBody>
      </p:sp>
      <p:sp>
        <p:nvSpPr>
          <p:cNvPr id="371" name="Shape 371"/>
          <p:cNvSpPr>
            <a:spLocks noGrp="1"/>
          </p:cNvSpPr>
          <p:nvPr>
            <p:ph type="body" idx="4294967295"/>
          </p:nvPr>
        </p:nvSpPr>
        <p:spPr>
          <a:xfrm>
            <a:off x="1447800" y="2917733"/>
            <a:ext cx="11709401" cy="1082346"/>
          </a:xfrm>
          <a:prstGeom prst="rect">
            <a:avLst/>
          </a:prstGeom>
        </p:spPr>
        <p:txBody>
          <a:bodyPr/>
          <a:lstStyle>
            <a:lvl1pPr marL="0" indent="127000" defTabSz="584200">
              <a:lnSpc>
                <a:spcPct val="100000"/>
              </a:lnSpc>
              <a:spcBef>
                <a:spcPts val="0"/>
              </a:spcBef>
              <a:buClr>
                <a:srgbClr val="000000"/>
              </a:buClr>
              <a:defRPr sz="6000">
                <a:solidFill>
                  <a:srgbClr val="0E030A"/>
                </a:solidFill>
                <a:uFillTx/>
                <a:latin typeface="+mn-lt"/>
                <a:ea typeface="+mn-ea"/>
                <a:cs typeface="+mn-cs"/>
                <a:sym typeface="Helvetica Light"/>
              </a:defRPr>
            </a:lvl1pPr>
          </a:lstStyle>
          <a:p>
            <a:pPr lvl="0">
              <a:defRPr sz="1800">
                <a:solidFill>
                  <a:srgbClr val="000000"/>
                </a:solidFill>
              </a:defRPr>
            </a:pPr>
            <a:r>
              <a:rPr sz="6000" dirty="0">
                <a:solidFill>
                  <a:srgbClr val="0E030A"/>
                </a:solidFill>
                <a:latin typeface="+mj-lt"/>
              </a:rPr>
              <a:t>R</a:t>
            </a:r>
            <a:r>
              <a:rPr lang="nb-NO" sz="6000" dirty="0" err="1">
                <a:solidFill>
                  <a:srgbClr val="0E030A"/>
                </a:solidFill>
                <a:latin typeface="+mj-lt"/>
              </a:rPr>
              <a:t>esurser</a:t>
            </a:r>
            <a:endParaRPr sz="6000" dirty="0">
              <a:solidFill>
                <a:srgbClr val="0E030A"/>
              </a:solidFill>
              <a:latin typeface="+mj-lt"/>
            </a:endParaRPr>
          </a:p>
        </p:txBody>
      </p:sp>
      <p:sp>
        <p:nvSpPr>
          <p:cNvPr id="372" name="Shape 372"/>
          <p:cNvSpPr/>
          <p:nvPr/>
        </p:nvSpPr>
        <p:spPr>
          <a:xfrm>
            <a:off x="1447800" y="4024692"/>
            <a:ext cx="11709401" cy="108234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lang="nb-NO" sz="6000" dirty="0">
                <a:solidFill>
                  <a:srgbClr val="0E030A"/>
                </a:solidFill>
                <a:latin typeface="+mj-lt"/>
              </a:rPr>
              <a:t>Frihet</a:t>
            </a:r>
            <a:endParaRPr sz="6000" dirty="0">
              <a:solidFill>
                <a:srgbClr val="0E030A"/>
              </a:solidFill>
              <a:latin typeface="+mj-lt"/>
            </a:endParaRPr>
          </a:p>
        </p:txBody>
      </p:sp>
      <p:sp>
        <p:nvSpPr>
          <p:cNvPr id="373" name="Shape 373"/>
          <p:cNvSpPr/>
          <p:nvPr/>
        </p:nvSpPr>
        <p:spPr>
          <a:xfrm>
            <a:off x="1380067" y="6238610"/>
            <a:ext cx="11709401" cy="108234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sz="6000" dirty="0">
                <a:solidFill>
                  <a:srgbClr val="0E030A"/>
                </a:solidFill>
                <a:latin typeface="+mj-lt"/>
              </a:rPr>
              <a:t>Feedback</a:t>
            </a:r>
            <a:endParaRPr lang="nb-NO" sz="6000" dirty="0">
              <a:solidFill>
                <a:srgbClr val="0E030A"/>
              </a:solidFill>
              <a:latin typeface="+mj-lt"/>
            </a:endParaRPr>
          </a:p>
          <a:p>
            <a:pPr lvl="0">
              <a:defRPr sz="1800">
                <a:solidFill>
                  <a:srgbClr val="000000"/>
                </a:solidFill>
              </a:defRPr>
            </a:pPr>
            <a:endParaRPr sz="6000" dirty="0">
              <a:solidFill>
                <a:srgbClr val="0E030A"/>
              </a:solidFill>
              <a:latin typeface="+mj-lt"/>
            </a:endParaRPr>
          </a:p>
        </p:txBody>
      </p:sp>
      <p:sp>
        <p:nvSpPr>
          <p:cNvPr id="374" name="Shape 374"/>
          <p:cNvSpPr/>
          <p:nvPr/>
        </p:nvSpPr>
        <p:spPr>
          <a:xfrm>
            <a:off x="1447800" y="5131651"/>
            <a:ext cx="11709401" cy="108234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sz="6000" dirty="0" err="1">
                <a:solidFill>
                  <a:srgbClr val="0E030A"/>
                </a:solidFill>
                <a:latin typeface="+mj-lt"/>
              </a:rPr>
              <a:t>Mening</a:t>
            </a:r>
            <a:endParaRPr sz="6000" dirty="0">
              <a:solidFill>
                <a:srgbClr val="0E030A"/>
              </a:solidFill>
              <a:latin typeface="+mj-lt"/>
            </a:endParaRPr>
          </a:p>
        </p:txBody>
      </p:sp>
    </p:spTree>
    <p:extLst>
      <p:ext uri="{BB962C8B-B14F-4D97-AF65-F5344CB8AC3E}">
        <p14:creationId xmlns:p14="http://schemas.microsoft.com/office/powerpoint/2010/main" val="345684757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4294967295"/>
          </p:nvPr>
        </p:nvSpPr>
        <p:spPr>
          <a:xfrm>
            <a:off x="939417" y="2252202"/>
            <a:ext cx="11120416" cy="1739900"/>
          </a:xfrm>
          <a:prstGeom prst="rect">
            <a:avLst/>
          </a:prstGeom>
        </p:spPr>
        <p:txBody>
          <a:bodyPr lIns="0" tIns="0" rIns="0" bIns="0" anchor="t"/>
          <a:lstStyle/>
          <a:p>
            <a:pPr marL="0" indent="0" algn="l" defTabSz="584200">
              <a:lnSpc>
                <a:spcPct val="100000"/>
              </a:lnSpc>
              <a:spcBef>
                <a:spcPts val="0"/>
              </a:spcBef>
              <a:defRPr sz="1800">
                <a:uFillTx/>
              </a:defRPr>
            </a:pPr>
            <a:r>
              <a:rPr lang="nb-NO" sz="6600" dirty="0">
                <a:solidFill>
                  <a:schemeClr val="bg1"/>
                </a:solidFill>
                <a:uFillTx/>
                <a:sym typeface="Helvetica Light"/>
              </a:rPr>
              <a:t>Vi</a:t>
            </a:r>
            <a:r>
              <a:rPr lang="nb-NO" sz="6600" dirty="0">
                <a:solidFill>
                  <a:schemeClr val="bg1"/>
                </a:solidFill>
                <a:ea typeface="+mn-ea"/>
                <a:cs typeface="Arial"/>
                <a:sym typeface="Helvetica Light"/>
              </a:rPr>
              <a:t> skal bli flinkere til å minne </a:t>
            </a:r>
            <a:r>
              <a:rPr lang="nb-NO" sz="6600">
                <a:solidFill>
                  <a:schemeClr val="bg1"/>
                </a:solidFill>
                <a:ea typeface="+mn-ea"/>
                <a:cs typeface="Arial"/>
                <a:sym typeface="Helvetica Light"/>
              </a:rPr>
              <a:t>hverandre på </a:t>
            </a:r>
            <a:r>
              <a:rPr lang="nb-NO" sz="6600">
                <a:solidFill>
                  <a:srgbClr val="EE7501"/>
                </a:solidFill>
                <a:ea typeface="+mn-ea"/>
                <a:cs typeface="Arial"/>
                <a:sym typeface="Helvetica Light"/>
              </a:rPr>
              <a:t>HVORFOR</a:t>
            </a:r>
            <a:r>
              <a:rPr lang="nb-NO" sz="6600">
                <a:solidFill>
                  <a:schemeClr val="bg1"/>
                </a:solidFill>
                <a:ea typeface="+mn-ea"/>
                <a:cs typeface="Arial"/>
                <a:sym typeface="Helvetica Light"/>
              </a:rPr>
              <a:t> vi er på jobb sammen hver dag!</a:t>
            </a:r>
            <a:endParaRPr lang="nb-NO" sz="6600">
              <a:solidFill>
                <a:schemeClr val="bg1"/>
              </a:solidFill>
            </a:endParaRPr>
          </a:p>
          <a:p>
            <a:pPr marL="0" lvl="0" indent="0" algn="l" defTabSz="584200">
              <a:lnSpc>
                <a:spcPct val="100000"/>
              </a:lnSpc>
              <a:spcBef>
                <a:spcPts val="0"/>
              </a:spcBef>
              <a:defRPr sz="1800">
                <a:uFillTx/>
              </a:defRPr>
            </a:pPr>
            <a:endParaRPr lang="nb-NO" sz="6000" dirty="0">
              <a:solidFill>
                <a:schemeClr val="bg1"/>
              </a:solidFill>
              <a:ea typeface="+mn-ea"/>
              <a:cs typeface="+mn-cs"/>
              <a:sym typeface="Helvetica Light"/>
            </a:endParaRPr>
          </a:p>
        </p:txBody>
      </p:sp>
    </p:spTree>
    <p:extLst>
      <p:ext uri="{BB962C8B-B14F-4D97-AF65-F5344CB8AC3E}">
        <p14:creationId xmlns:p14="http://schemas.microsoft.com/office/powerpoint/2010/main" val="118974788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4294967295"/>
          </p:nvPr>
        </p:nvSpPr>
        <p:spPr>
          <a:xfrm>
            <a:off x="1652709" y="3424039"/>
            <a:ext cx="10049433" cy="1739900"/>
          </a:xfrm>
          <a:prstGeom prst="rect">
            <a:avLst/>
          </a:prstGeom>
        </p:spPr>
        <p:txBody>
          <a:bodyPr/>
          <a:lstStyle/>
          <a:p>
            <a:pPr marL="0" indent="0" algn="l" defTabSz="584200">
              <a:lnSpc>
                <a:spcPct val="100000"/>
              </a:lnSpc>
              <a:spcBef>
                <a:spcPts val="0"/>
              </a:spcBef>
              <a:defRPr sz="1800">
                <a:uFillTx/>
              </a:defRPr>
            </a:pPr>
            <a:r>
              <a:rPr lang="nb-NO" sz="6000" dirty="0">
                <a:solidFill>
                  <a:schemeClr val="bg1"/>
                </a:solidFill>
                <a:uFillTx/>
                <a:sym typeface="Helvetica Light"/>
              </a:rPr>
              <a:t>Vis interesse i andre - Online</a:t>
            </a:r>
          </a:p>
          <a:p>
            <a:pPr marL="0" lvl="0" indent="0" algn="l" defTabSz="584200">
              <a:lnSpc>
                <a:spcPct val="100000"/>
              </a:lnSpc>
              <a:spcBef>
                <a:spcPts val="0"/>
              </a:spcBef>
              <a:defRPr sz="1800">
                <a:uFillTx/>
              </a:defRPr>
            </a:pPr>
            <a:r>
              <a:rPr lang="nb-NO" sz="6000" dirty="0">
                <a:solidFill>
                  <a:schemeClr val="bg1"/>
                </a:solidFill>
                <a:ea typeface="+mn-ea"/>
                <a:cs typeface="+mn-cs"/>
                <a:sym typeface="Helvetica Light"/>
              </a:rPr>
              <a:t>Si god morgen – Online</a:t>
            </a:r>
          </a:p>
          <a:p>
            <a:pPr marL="0" lvl="0" indent="0" algn="l" defTabSz="584200">
              <a:lnSpc>
                <a:spcPct val="100000"/>
              </a:lnSpc>
              <a:spcBef>
                <a:spcPts val="0"/>
              </a:spcBef>
              <a:defRPr sz="1800">
                <a:uFillTx/>
              </a:defRPr>
            </a:pPr>
            <a:r>
              <a:rPr lang="nb-NO" sz="6000" dirty="0">
                <a:solidFill>
                  <a:schemeClr val="bg1"/>
                </a:solidFill>
                <a:ea typeface="+mn-ea"/>
                <a:cs typeface="+mn-cs"/>
                <a:sym typeface="Helvetica Light"/>
              </a:rPr>
              <a:t>Kaffe pause - Online</a:t>
            </a:r>
          </a:p>
          <a:p>
            <a:pPr marL="0" lvl="0" indent="0" algn="l" defTabSz="584200">
              <a:lnSpc>
                <a:spcPct val="100000"/>
              </a:lnSpc>
              <a:spcBef>
                <a:spcPts val="0"/>
              </a:spcBef>
              <a:defRPr sz="1800">
                <a:uFillTx/>
              </a:defRPr>
            </a:pPr>
            <a:endParaRPr lang="nb-NO" sz="6000" dirty="0">
              <a:solidFill>
                <a:schemeClr val="bg1"/>
              </a:solidFill>
              <a:ea typeface="+mn-ea"/>
              <a:cs typeface="+mn-cs"/>
              <a:sym typeface="Helvetica Light"/>
            </a:endParaRPr>
          </a:p>
        </p:txBody>
      </p:sp>
      <p:sp>
        <p:nvSpPr>
          <p:cNvPr id="4" name="Shape 353">
            <a:extLst>
              <a:ext uri="{FF2B5EF4-FFF2-40B4-BE49-F238E27FC236}">
                <a16:creationId xmlns:a16="http://schemas.microsoft.com/office/drawing/2014/main" id="{FC9ED594-201F-4A6C-A48C-1BFF6ABA4B97}"/>
              </a:ext>
            </a:extLst>
          </p:cNvPr>
          <p:cNvSpPr txBox="1">
            <a:spLocks/>
          </p:cNvSpPr>
          <p:nvPr/>
        </p:nvSpPr>
        <p:spPr>
          <a:xfrm>
            <a:off x="-357188" y="744396"/>
            <a:ext cx="11685587" cy="17399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342900" indent="-342900" defTabSz="449262">
              <a:lnSpc>
                <a:spcPct val="93000"/>
              </a:lnSpc>
              <a:spcBef>
                <a:spcPts val="1400"/>
              </a:spcBef>
              <a:buFont typeface="Times New Roman"/>
              <a:defRPr sz="4000">
                <a:uFill>
                  <a:solidFill/>
                </a:uFill>
                <a:latin typeface="+mj-lt"/>
                <a:ea typeface="+mj-ea"/>
                <a:cs typeface="+mj-cs"/>
                <a:sym typeface="Arial"/>
              </a:defRPr>
            </a:lvl1pPr>
            <a:lvl2pPr marL="742950" indent="-285750" defTabSz="449262">
              <a:lnSpc>
                <a:spcPct val="93000"/>
              </a:lnSpc>
              <a:spcBef>
                <a:spcPts val="1100"/>
              </a:spcBef>
              <a:buFont typeface="Times New Roman"/>
              <a:defRPr sz="3600">
                <a:uFill>
                  <a:solidFill/>
                </a:uFill>
                <a:latin typeface="+mj-lt"/>
                <a:ea typeface="+mj-ea"/>
                <a:cs typeface="+mj-cs"/>
                <a:sym typeface="Arial"/>
              </a:defRPr>
            </a:lvl2pPr>
            <a:lvl3pPr marL="1143000" indent="-228600" defTabSz="449262">
              <a:lnSpc>
                <a:spcPct val="93000"/>
              </a:lnSpc>
              <a:spcBef>
                <a:spcPts val="800"/>
              </a:spcBef>
              <a:buFont typeface="Times New Roman"/>
              <a:defRPr sz="3000">
                <a:uFill>
                  <a:solidFill/>
                </a:uFill>
                <a:latin typeface="+mj-lt"/>
                <a:ea typeface="+mj-ea"/>
                <a:cs typeface="+mj-cs"/>
                <a:sym typeface="Arial"/>
              </a:defRPr>
            </a:lvl3pPr>
            <a:lvl4pPr marL="1600200" indent="-228600" defTabSz="449262">
              <a:lnSpc>
                <a:spcPct val="93000"/>
              </a:lnSpc>
              <a:spcBef>
                <a:spcPts val="500"/>
              </a:spcBef>
              <a:buFont typeface="Times New Roman"/>
              <a:defRPr sz="2400">
                <a:uFill>
                  <a:solidFill/>
                </a:uFill>
                <a:latin typeface="+mj-lt"/>
                <a:ea typeface="+mj-ea"/>
                <a:cs typeface="+mj-cs"/>
                <a:sym typeface="Arial"/>
              </a:defRPr>
            </a:lvl4pPr>
            <a:lvl5pPr marL="2057400" indent="-228600" defTabSz="449262">
              <a:lnSpc>
                <a:spcPct val="93000"/>
              </a:lnSpc>
              <a:spcBef>
                <a:spcPts val="200"/>
              </a:spcBef>
              <a:buFont typeface="Times New Roman"/>
              <a:defRPr sz="2400">
                <a:uFill>
                  <a:solidFill/>
                </a:uFill>
                <a:latin typeface="+mj-lt"/>
                <a:ea typeface="+mj-ea"/>
                <a:cs typeface="+mj-cs"/>
                <a:sym typeface="Arial"/>
              </a:defRPr>
            </a:lvl5pPr>
            <a:lvl6pPr marL="342900" indent="-342900" defTabSz="449262">
              <a:lnSpc>
                <a:spcPct val="93000"/>
              </a:lnSpc>
              <a:spcBef>
                <a:spcPts val="1400"/>
              </a:spcBef>
              <a:buFont typeface="Times New Roman"/>
              <a:defRPr sz="4000">
                <a:uFill>
                  <a:solidFill/>
                </a:uFill>
                <a:latin typeface="+mj-lt"/>
                <a:ea typeface="+mj-ea"/>
                <a:cs typeface="+mj-cs"/>
                <a:sym typeface="Arial"/>
              </a:defRPr>
            </a:lvl6pPr>
            <a:lvl7pPr marL="342900" indent="-342900" defTabSz="449262">
              <a:lnSpc>
                <a:spcPct val="93000"/>
              </a:lnSpc>
              <a:spcBef>
                <a:spcPts val="1400"/>
              </a:spcBef>
              <a:buFont typeface="Times New Roman"/>
              <a:defRPr sz="4000">
                <a:uFill>
                  <a:solidFill/>
                </a:uFill>
                <a:latin typeface="+mj-lt"/>
                <a:ea typeface="+mj-ea"/>
                <a:cs typeface="+mj-cs"/>
                <a:sym typeface="Arial"/>
              </a:defRPr>
            </a:lvl7pPr>
            <a:lvl8pPr marL="342900" indent="-342900" defTabSz="449262">
              <a:lnSpc>
                <a:spcPct val="93000"/>
              </a:lnSpc>
              <a:spcBef>
                <a:spcPts val="1400"/>
              </a:spcBef>
              <a:buFont typeface="Times New Roman"/>
              <a:defRPr sz="4000">
                <a:uFill>
                  <a:solidFill/>
                </a:uFill>
                <a:latin typeface="+mj-lt"/>
                <a:ea typeface="+mj-ea"/>
                <a:cs typeface="+mj-cs"/>
                <a:sym typeface="Arial"/>
              </a:defRPr>
            </a:lvl8pPr>
            <a:lvl9pPr marL="342900" indent="-342900" defTabSz="449262">
              <a:lnSpc>
                <a:spcPct val="93000"/>
              </a:lnSpc>
              <a:spcBef>
                <a:spcPts val="1400"/>
              </a:spcBef>
              <a:buFont typeface="Times New Roman"/>
              <a:defRPr sz="4000">
                <a:uFill>
                  <a:solidFill/>
                </a:uFill>
                <a:latin typeface="+mj-lt"/>
                <a:ea typeface="+mj-ea"/>
                <a:cs typeface="+mj-cs"/>
                <a:sym typeface="Arial"/>
              </a:defRPr>
            </a:lvl9pPr>
          </a:lstStyle>
          <a:p>
            <a:pPr marL="0" indent="0" algn="ctr" defTabSz="584200">
              <a:lnSpc>
                <a:spcPct val="100000"/>
              </a:lnSpc>
              <a:spcBef>
                <a:spcPts val="0"/>
              </a:spcBef>
              <a:defRPr sz="1800">
                <a:uFillTx/>
              </a:defRPr>
            </a:pPr>
            <a:r>
              <a:rPr lang="nb-NO" sz="9600" dirty="0">
                <a:solidFill>
                  <a:srgbClr val="EE7501"/>
                </a:solidFill>
                <a:uFillTx/>
                <a:ea typeface="+mn-ea"/>
                <a:cs typeface="+mn-cs"/>
                <a:sym typeface="Helvetica Light"/>
              </a:rPr>
              <a:t>Gode relasjoner:</a:t>
            </a:r>
          </a:p>
        </p:txBody>
      </p:sp>
    </p:spTree>
    <p:extLst>
      <p:ext uri="{BB962C8B-B14F-4D97-AF65-F5344CB8AC3E}">
        <p14:creationId xmlns:p14="http://schemas.microsoft.com/office/powerpoint/2010/main" val="158601964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4294967295"/>
          </p:nvPr>
        </p:nvSpPr>
        <p:spPr>
          <a:xfrm>
            <a:off x="1130477" y="1971980"/>
            <a:ext cx="10750672" cy="1739900"/>
          </a:xfrm>
          <a:prstGeom prst="rect">
            <a:avLst/>
          </a:prstGeom>
        </p:spPr>
        <p:txBody>
          <a:bodyPr lIns="0" tIns="0" rIns="0" bIns="0" anchor="t"/>
          <a:lstStyle/>
          <a:p>
            <a:pPr marL="0" indent="0" algn="l" defTabSz="584200">
              <a:lnSpc>
                <a:spcPct val="100000"/>
              </a:lnSpc>
              <a:spcBef>
                <a:spcPts val="0"/>
              </a:spcBef>
              <a:defRPr sz="1800">
                <a:uFillTx/>
              </a:defRPr>
            </a:pPr>
            <a:r>
              <a:rPr lang="nb-NO" sz="6600" dirty="0">
                <a:solidFill>
                  <a:schemeClr val="bg1"/>
                </a:solidFill>
                <a:uFillTx/>
                <a:sym typeface="Helvetica Light"/>
              </a:rPr>
              <a:t>Vi</a:t>
            </a:r>
            <a:r>
              <a:rPr lang="nb-NO" sz="6600" dirty="0">
                <a:solidFill>
                  <a:schemeClr val="bg1"/>
                </a:solidFill>
                <a:ea typeface="+mn-ea"/>
                <a:cs typeface="Arial"/>
                <a:sym typeface="Helvetica Light"/>
              </a:rPr>
              <a:t> skal bli flinkere til å passe </a:t>
            </a:r>
            <a:r>
              <a:rPr lang="nb-NO" sz="6600">
                <a:solidFill>
                  <a:schemeClr val="bg1"/>
                </a:solidFill>
                <a:ea typeface="+mn-ea"/>
                <a:cs typeface="Arial"/>
                <a:sym typeface="Helvetica Light"/>
              </a:rPr>
              <a:t>på vår allerviktigste ressurs:</a:t>
            </a:r>
            <a:endParaRPr lang="nb-NO" sz="6600">
              <a:solidFill>
                <a:schemeClr val="bg1"/>
              </a:solidFill>
            </a:endParaRPr>
          </a:p>
          <a:p>
            <a:pPr marL="0" lvl="0" indent="0" algn="l" defTabSz="584200">
              <a:lnSpc>
                <a:spcPct val="100000"/>
              </a:lnSpc>
              <a:spcBef>
                <a:spcPts val="0"/>
              </a:spcBef>
              <a:defRPr sz="1800">
                <a:uFillTx/>
              </a:defRPr>
            </a:pPr>
            <a:endParaRPr lang="nb-NO" sz="6000" dirty="0">
              <a:solidFill>
                <a:schemeClr val="bg1"/>
              </a:solidFill>
              <a:ea typeface="+mn-ea"/>
              <a:cs typeface="+mn-cs"/>
              <a:sym typeface="Helvetica Light"/>
            </a:endParaRPr>
          </a:p>
        </p:txBody>
      </p:sp>
      <p:sp>
        <p:nvSpPr>
          <p:cNvPr id="4" name="Shape 353">
            <a:extLst>
              <a:ext uri="{FF2B5EF4-FFF2-40B4-BE49-F238E27FC236}">
                <a16:creationId xmlns:a16="http://schemas.microsoft.com/office/drawing/2014/main" id="{FC9ED594-201F-4A6C-A48C-1BFF6ABA4B97}"/>
              </a:ext>
            </a:extLst>
          </p:cNvPr>
          <p:cNvSpPr txBox="1">
            <a:spLocks/>
          </p:cNvSpPr>
          <p:nvPr/>
        </p:nvSpPr>
        <p:spPr>
          <a:xfrm>
            <a:off x="2623353" y="4056108"/>
            <a:ext cx="11685587" cy="17399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lstStyle>
            <a:lvl1pPr marL="342900" indent="-342900" defTabSz="449262">
              <a:lnSpc>
                <a:spcPct val="93000"/>
              </a:lnSpc>
              <a:spcBef>
                <a:spcPts val="1400"/>
              </a:spcBef>
              <a:buFont typeface="Times New Roman"/>
              <a:defRPr sz="4000">
                <a:uFill>
                  <a:solidFill/>
                </a:uFill>
                <a:latin typeface="+mj-lt"/>
                <a:ea typeface="+mj-ea"/>
                <a:cs typeface="+mj-cs"/>
                <a:sym typeface="Arial"/>
              </a:defRPr>
            </a:lvl1pPr>
            <a:lvl2pPr marL="742950" indent="-285750" defTabSz="449262">
              <a:lnSpc>
                <a:spcPct val="93000"/>
              </a:lnSpc>
              <a:spcBef>
                <a:spcPts val="1100"/>
              </a:spcBef>
              <a:buFont typeface="Times New Roman"/>
              <a:defRPr sz="3600">
                <a:uFill>
                  <a:solidFill/>
                </a:uFill>
                <a:latin typeface="+mj-lt"/>
                <a:ea typeface="+mj-ea"/>
                <a:cs typeface="+mj-cs"/>
                <a:sym typeface="Arial"/>
              </a:defRPr>
            </a:lvl2pPr>
            <a:lvl3pPr marL="1143000" indent="-228600" defTabSz="449262">
              <a:lnSpc>
                <a:spcPct val="93000"/>
              </a:lnSpc>
              <a:spcBef>
                <a:spcPts val="800"/>
              </a:spcBef>
              <a:buFont typeface="Times New Roman"/>
              <a:defRPr sz="3000">
                <a:uFill>
                  <a:solidFill/>
                </a:uFill>
                <a:latin typeface="+mj-lt"/>
                <a:ea typeface="+mj-ea"/>
                <a:cs typeface="+mj-cs"/>
                <a:sym typeface="Arial"/>
              </a:defRPr>
            </a:lvl3pPr>
            <a:lvl4pPr marL="1600200" indent="-228600" defTabSz="449262">
              <a:lnSpc>
                <a:spcPct val="93000"/>
              </a:lnSpc>
              <a:spcBef>
                <a:spcPts val="500"/>
              </a:spcBef>
              <a:buFont typeface="Times New Roman"/>
              <a:defRPr sz="2400">
                <a:uFill>
                  <a:solidFill/>
                </a:uFill>
                <a:latin typeface="+mj-lt"/>
                <a:ea typeface="+mj-ea"/>
                <a:cs typeface="+mj-cs"/>
                <a:sym typeface="Arial"/>
              </a:defRPr>
            </a:lvl4pPr>
            <a:lvl5pPr marL="2057400" indent="-228600" defTabSz="449262">
              <a:lnSpc>
                <a:spcPct val="93000"/>
              </a:lnSpc>
              <a:spcBef>
                <a:spcPts val="200"/>
              </a:spcBef>
              <a:buFont typeface="Times New Roman"/>
              <a:defRPr sz="2400">
                <a:uFill>
                  <a:solidFill/>
                </a:uFill>
                <a:latin typeface="+mj-lt"/>
                <a:ea typeface="+mj-ea"/>
                <a:cs typeface="+mj-cs"/>
                <a:sym typeface="Arial"/>
              </a:defRPr>
            </a:lvl5pPr>
            <a:lvl6pPr marL="342900" indent="-342900" defTabSz="449262">
              <a:lnSpc>
                <a:spcPct val="93000"/>
              </a:lnSpc>
              <a:spcBef>
                <a:spcPts val="1400"/>
              </a:spcBef>
              <a:buFont typeface="Times New Roman"/>
              <a:defRPr sz="4000">
                <a:uFill>
                  <a:solidFill/>
                </a:uFill>
                <a:latin typeface="+mj-lt"/>
                <a:ea typeface="+mj-ea"/>
                <a:cs typeface="+mj-cs"/>
                <a:sym typeface="Arial"/>
              </a:defRPr>
            </a:lvl6pPr>
            <a:lvl7pPr marL="342900" indent="-342900" defTabSz="449262">
              <a:lnSpc>
                <a:spcPct val="93000"/>
              </a:lnSpc>
              <a:spcBef>
                <a:spcPts val="1400"/>
              </a:spcBef>
              <a:buFont typeface="Times New Roman"/>
              <a:defRPr sz="4000">
                <a:uFill>
                  <a:solidFill/>
                </a:uFill>
                <a:latin typeface="+mj-lt"/>
                <a:ea typeface="+mj-ea"/>
                <a:cs typeface="+mj-cs"/>
                <a:sym typeface="Arial"/>
              </a:defRPr>
            </a:lvl7pPr>
            <a:lvl8pPr marL="342900" indent="-342900" defTabSz="449262">
              <a:lnSpc>
                <a:spcPct val="93000"/>
              </a:lnSpc>
              <a:spcBef>
                <a:spcPts val="1400"/>
              </a:spcBef>
              <a:buFont typeface="Times New Roman"/>
              <a:defRPr sz="4000">
                <a:uFill>
                  <a:solidFill/>
                </a:uFill>
                <a:latin typeface="+mj-lt"/>
                <a:ea typeface="+mj-ea"/>
                <a:cs typeface="+mj-cs"/>
                <a:sym typeface="Arial"/>
              </a:defRPr>
            </a:lvl8pPr>
            <a:lvl9pPr marL="342900" indent="-342900" defTabSz="449262">
              <a:lnSpc>
                <a:spcPct val="93000"/>
              </a:lnSpc>
              <a:spcBef>
                <a:spcPts val="1400"/>
              </a:spcBef>
              <a:buFont typeface="Times New Roman"/>
              <a:defRPr sz="4000">
                <a:uFill>
                  <a:solidFill/>
                </a:uFill>
                <a:latin typeface="+mj-lt"/>
                <a:ea typeface="+mj-ea"/>
                <a:cs typeface="+mj-cs"/>
                <a:sym typeface="Arial"/>
              </a:defRPr>
            </a:lvl9pPr>
          </a:lstStyle>
          <a:p>
            <a:pPr marL="0" indent="0" algn="ctr" defTabSz="584200">
              <a:lnSpc>
                <a:spcPct val="100000"/>
              </a:lnSpc>
              <a:spcBef>
                <a:spcPts val="0"/>
              </a:spcBef>
              <a:defRPr sz="1800">
                <a:uFillTx/>
              </a:defRPr>
            </a:pPr>
            <a:r>
              <a:rPr lang="nb-NO" sz="8000">
                <a:solidFill>
                  <a:srgbClr val="EE7501"/>
                </a:solidFill>
                <a:uFillTx/>
                <a:ea typeface="+mn-ea"/>
                <a:cs typeface="+mn-cs"/>
                <a:sym typeface="Helvetica Light"/>
              </a:rPr>
              <a:t>HVERANDRE</a:t>
            </a:r>
            <a:endParaRPr lang="nb-NO" sz="8000" dirty="0">
              <a:solidFill>
                <a:srgbClr val="EE7501"/>
              </a:solidFill>
              <a:uFillTx/>
              <a:ea typeface="+mn-ea"/>
              <a:cs typeface="+mn-cs"/>
              <a:sym typeface="Helvetica Light"/>
            </a:endParaRPr>
          </a:p>
        </p:txBody>
      </p:sp>
    </p:spTree>
    <p:extLst>
      <p:ext uri="{BB962C8B-B14F-4D97-AF65-F5344CB8AC3E}">
        <p14:creationId xmlns:p14="http://schemas.microsoft.com/office/powerpoint/2010/main" val="148168567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0296D5F-DD41-4C04-8A62-F99449AC4343}"/>
              </a:ext>
            </a:extLst>
          </p:cNvPr>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6493"/>
                    </a14:imgEffect>
                    <a14:imgEffect>
                      <a14:saturation sat="71000"/>
                    </a14:imgEffect>
                  </a14:imgLayer>
                </a14:imgProps>
              </a:ext>
              <a:ext uri="{28A0092B-C50C-407E-A947-70E740481C1C}">
                <a14:useLocalDpi xmlns:a14="http://schemas.microsoft.com/office/drawing/2010/main" val="0"/>
              </a:ext>
            </a:extLst>
          </a:blip>
          <a:stretch>
            <a:fillRect/>
          </a:stretch>
        </p:blipFill>
        <p:spPr>
          <a:xfrm>
            <a:off x="0" y="0"/>
            <a:ext cx="13004800" cy="9990044"/>
          </a:xfrm>
          <a:prstGeom prst="rect">
            <a:avLst/>
          </a:prstGeom>
        </p:spPr>
      </p:pic>
      <p:sp>
        <p:nvSpPr>
          <p:cNvPr id="162" name="Shape 162"/>
          <p:cNvSpPr/>
          <p:nvPr/>
        </p:nvSpPr>
        <p:spPr>
          <a:xfrm>
            <a:off x="660394" y="8569015"/>
            <a:ext cx="11684003" cy="1107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lvl="0" algn="ctr">
              <a:lnSpc>
                <a:spcPct val="90000"/>
              </a:lnSpc>
              <a:defRPr sz="1800"/>
            </a:pPr>
            <a:r>
              <a:rPr lang="nb-NO" sz="4000" dirty="0">
                <a:solidFill>
                  <a:srgbClr val="EE7501"/>
                </a:solidFill>
                <a:latin typeface="Arial Rounded MT Bold" panose="020F0704030504030204" pitchFamily="34" charset="0"/>
              </a:rPr>
              <a:t>Henrik Mærsk</a:t>
            </a:r>
          </a:p>
          <a:p>
            <a:pPr lvl="0" algn="ctr">
              <a:lnSpc>
                <a:spcPct val="90000"/>
              </a:lnSpc>
              <a:defRPr sz="1800"/>
            </a:pPr>
            <a:r>
              <a:rPr sz="4000" dirty="0">
                <a:latin typeface="Arial Rounded MT Bold" panose="020F0704030504030204" pitchFamily="34" charset="0"/>
                <a:ea typeface="+mn-ea"/>
                <a:cs typeface="+mn-cs"/>
                <a:sym typeface="Helvetica Light"/>
              </a:rPr>
              <a:t>Chief Happiness Officer</a:t>
            </a:r>
          </a:p>
        </p:txBody>
      </p:sp>
      <p:sp>
        <p:nvSpPr>
          <p:cNvPr id="7" name="Shape 162"/>
          <p:cNvSpPr/>
          <p:nvPr/>
        </p:nvSpPr>
        <p:spPr>
          <a:xfrm>
            <a:off x="-99069" y="6057782"/>
            <a:ext cx="12819628" cy="152349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spAutoFit/>
          </a:bodyPr>
          <a:lstStyle/>
          <a:p>
            <a:pPr algn="ctr">
              <a:lnSpc>
                <a:spcPct val="90000"/>
              </a:lnSpc>
              <a:defRPr sz="1800"/>
            </a:pPr>
            <a:r>
              <a:rPr lang="nb-NO" sz="6600" dirty="0">
                <a:solidFill>
                  <a:srgbClr val="EE7501"/>
                </a:solidFill>
                <a:latin typeface="Arial Rounded MT Bold"/>
              </a:rPr>
              <a:t>Universitetet i Sørøst-Norge</a:t>
            </a:r>
            <a:endParaRPr lang="nb-NO" sz="6600" dirty="0"/>
          </a:p>
          <a:p>
            <a:pPr lvl="0" algn="ctr">
              <a:lnSpc>
                <a:spcPct val="90000"/>
              </a:lnSpc>
              <a:defRPr sz="1800"/>
            </a:pPr>
            <a:r>
              <a:rPr lang="nb-NO" sz="4400" dirty="0">
                <a:latin typeface="Arial Rounded MT Bold" panose="020F0704030504030204" pitchFamily="34" charset="0"/>
              </a:rPr>
              <a:t>Glade arbeidsplasser er fremtidens vinnere</a:t>
            </a:r>
            <a:endParaRPr lang="nb-NO" sz="4400" dirty="0">
              <a:solidFill>
                <a:srgbClr val="EE7501"/>
              </a:solidFill>
              <a:latin typeface="Arial Rounded MT Bold" panose="020F0704030504030204" pitchFamily="34" charset="0"/>
            </a:endParaRPr>
          </a:p>
        </p:txBody>
      </p:sp>
    </p:spTree>
    <p:extLst>
      <p:ext uri="{BB962C8B-B14F-4D97-AF65-F5344CB8AC3E}">
        <p14:creationId xmlns:p14="http://schemas.microsoft.com/office/powerpoint/2010/main" val="290960408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prstGeom prst="rect">
            <a:avLst/>
          </a:prstGeom>
        </p:spPr>
        <p:txBody>
          <a:bodyPr/>
          <a:lstStyle/>
          <a:p>
            <a:pPr lvl="0">
              <a:defRPr sz="1800">
                <a:solidFill>
                  <a:srgbClr val="000000"/>
                </a:solidFill>
              </a:defRPr>
            </a:pPr>
            <a:r>
              <a:rPr lang="nb-NO" sz="23000" dirty="0">
                <a:solidFill>
                  <a:srgbClr val="F38900"/>
                </a:solidFill>
                <a:latin typeface="+mj-lt"/>
                <a:ea typeface="Helvetica"/>
                <a:cs typeface="Helvetica"/>
                <a:sym typeface="Helvetica"/>
              </a:rPr>
              <a:t>ALLE</a:t>
            </a:r>
            <a:endParaRPr sz="23000" dirty="0">
              <a:solidFill>
                <a:srgbClr val="F38900"/>
              </a:solidFill>
              <a:latin typeface="+mj-lt"/>
              <a:ea typeface="Helvetica"/>
              <a:cs typeface="Helvetica"/>
              <a:sym typeface="Helvetica"/>
            </a:endParaRPr>
          </a:p>
          <a:p>
            <a:pPr lvl="0">
              <a:defRPr sz="1800">
                <a:solidFill>
                  <a:srgbClr val="000000"/>
                </a:solidFill>
              </a:defRPr>
            </a:pPr>
            <a:r>
              <a:rPr lang="nb-NO" sz="8000" dirty="0">
                <a:latin typeface="+mj-lt"/>
              </a:rPr>
              <a:t>kan være glade på jobben!</a:t>
            </a:r>
            <a:endParaRPr sz="8000" dirty="0">
              <a:latin typeface="+mj-lt"/>
            </a:endParaRPr>
          </a:p>
        </p:txBody>
      </p:sp>
    </p:spTree>
    <p:extLst>
      <p:ext uri="{BB962C8B-B14F-4D97-AF65-F5344CB8AC3E}">
        <p14:creationId xmlns:p14="http://schemas.microsoft.com/office/powerpoint/2010/main" val="76176888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p:nvPr/>
        </p:nvSpPr>
        <p:spPr>
          <a:xfrm>
            <a:off x="3731821" y="4625449"/>
            <a:ext cx="4754257" cy="50270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defRPr sz="1800"/>
            </a:pPr>
            <a:endParaRPr sz="2600" dirty="0">
              <a:solidFill>
                <a:srgbClr val="FFFFFF"/>
              </a:solidFill>
            </a:endParaRPr>
          </a:p>
        </p:txBody>
      </p:sp>
      <p:pic>
        <p:nvPicPr>
          <p:cNvPr id="3" name="Valerie's Happy Restro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6049" y="1417132"/>
            <a:ext cx="12219257" cy="7916438"/>
          </a:xfrm>
          <a:prstGeom prst="rect">
            <a:avLst/>
          </a:prstGeom>
        </p:spPr>
      </p:pic>
      <p:sp>
        <p:nvSpPr>
          <p:cNvPr id="4" name="TekstSylinder 3"/>
          <p:cNvSpPr txBox="1"/>
          <p:nvPr/>
        </p:nvSpPr>
        <p:spPr>
          <a:xfrm>
            <a:off x="2197564" y="152097"/>
            <a:ext cx="9607705"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5400" u="none" strike="noStrike" cap="none" spc="0" normalizeH="0" baseline="0" dirty="0" err="1">
                <a:ln>
                  <a:noFill/>
                </a:ln>
                <a:solidFill>
                  <a:srgbClr val="F8F8F8"/>
                </a:solidFill>
                <a:effectLst/>
                <a:uFillTx/>
                <a:latin typeface="+mj-lt"/>
                <a:sym typeface="Helvetica"/>
              </a:rPr>
              <a:t>Valerie’s</a:t>
            </a:r>
            <a:r>
              <a:rPr kumimoji="0" lang="nb-NO" sz="5400" u="none" strike="noStrike" cap="none" spc="0" normalizeH="0" baseline="0" dirty="0">
                <a:ln>
                  <a:noFill/>
                </a:ln>
                <a:solidFill>
                  <a:srgbClr val="F8F8F8"/>
                </a:solidFill>
                <a:effectLst/>
                <a:uFillTx/>
                <a:latin typeface="+mj-lt"/>
                <a:sym typeface="Helvetica"/>
              </a:rPr>
              <a:t> HAPPY </a:t>
            </a:r>
            <a:r>
              <a:rPr kumimoji="0" lang="nb-NO" sz="5400" u="none" strike="noStrike" cap="none" spc="0" normalizeH="0" baseline="0" dirty="0" err="1">
                <a:ln>
                  <a:noFill/>
                </a:ln>
                <a:solidFill>
                  <a:srgbClr val="F8F8F8"/>
                </a:solidFill>
                <a:effectLst/>
                <a:uFillTx/>
                <a:latin typeface="+mj-lt"/>
                <a:sym typeface="Helvetica"/>
              </a:rPr>
              <a:t>restroom</a:t>
            </a:r>
            <a:endParaRPr kumimoji="0" lang="nb-NO" sz="5400" u="none" strike="noStrike" cap="none" spc="0" normalizeH="0" baseline="0" dirty="0">
              <a:ln>
                <a:noFill/>
              </a:ln>
              <a:solidFill>
                <a:srgbClr val="F8F8F8"/>
              </a:solidFill>
              <a:effectLst/>
              <a:uFillTx/>
              <a:latin typeface="+mj-lt"/>
              <a:sym typeface="Helvetic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p:cNvSpPr>
          <p:nvPr>
            <p:ph type="title"/>
          </p:nvPr>
        </p:nvSpPr>
        <p:spPr>
          <a:prstGeom prst="rect">
            <a:avLst/>
          </a:prstGeom>
        </p:spPr>
        <p:txBody>
          <a:bodyPr/>
          <a:lstStyle/>
          <a:p>
            <a:pPr lvl="0">
              <a:defRPr sz="1800">
                <a:solidFill>
                  <a:srgbClr val="000000"/>
                </a:solidFill>
              </a:defRPr>
            </a:pPr>
            <a:r>
              <a:rPr lang="nb-NO" sz="15000" dirty="0">
                <a:solidFill>
                  <a:srgbClr val="EE7501"/>
                </a:solidFill>
                <a:latin typeface="+mj-lt"/>
                <a:ea typeface="Helvetica"/>
                <a:cs typeface="Helvetica"/>
                <a:sym typeface="Helvetica"/>
              </a:rPr>
              <a:t>HVORFOR</a:t>
            </a:r>
            <a:endParaRPr sz="15000" dirty="0">
              <a:solidFill>
                <a:srgbClr val="EE7501"/>
              </a:solidFill>
              <a:latin typeface="+mj-lt"/>
              <a:ea typeface="Helvetica"/>
              <a:cs typeface="Helvetica"/>
              <a:sym typeface="Helvetica"/>
            </a:endParaRPr>
          </a:p>
          <a:p>
            <a:pPr lvl="0">
              <a:defRPr sz="1800">
                <a:solidFill>
                  <a:srgbClr val="000000"/>
                </a:solidFill>
              </a:defRPr>
            </a:pPr>
            <a:r>
              <a:rPr lang="nb-NO" sz="8000" dirty="0">
                <a:latin typeface="+mj-lt"/>
              </a:rPr>
              <a:t>betyr det noe?</a:t>
            </a:r>
            <a:endParaRPr sz="8000" dirty="0">
              <a:latin typeface="+mj-lt"/>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p:cNvSpPr>
          <p:nvPr>
            <p:ph type="title"/>
          </p:nvPr>
        </p:nvSpPr>
        <p:spPr>
          <a:xfrm>
            <a:off x="651205" y="4167"/>
            <a:ext cx="11702390" cy="8483138"/>
          </a:xfrm>
          <a:prstGeom prst="rect">
            <a:avLst/>
          </a:prstGeom>
        </p:spPr>
        <p:txBody>
          <a:bodyPr/>
          <a:lstStyle/>
          <a:p>
            <a:pPr lvl="0">
              <a:defRPr sz="1800">
                <a:solidFill>
                  <a:srgbClr val="000000"/>
                </a:solidFill>
              </a:defRPr>
            </a:pPr>
            <a:r>
              <a:rPr lang="nb-NO" sz="8000" dirty="0">
                <a:solidFill>
                  <a:srgbClr val="0E030A"/>
                </a:solidFill>
                <a:latin typeface="+mj-lt"/>
              </a:rPr>
              <a:t>Tid</a:t>
            </a:r>
            <a:endParaRPr sz="8000" dirty="0">
              <a:solidFill>
                <a:srgbClr val="0E030A"/>
              </a:solidFill>
              <a:latin typeface="+mj-lt"/>
            </a:endParaRPr>
          </a:p>
          <a:p>
            <a:pPr lvl="0">
              <a:defRPr sz="1800">
                <a:solidFill>
                  <a:srgbClr val="000000"/>
                </a:solidFill>
              </a:defRPr>
            </a:pPr>
            <a:r>
              <a:rPr lang="nb-NO" sz="8000" dirty="0">
                <a:solidFill>
                  <a:srgbClr val="0E030A"/>
                </a:solidFill>
                <a:latin typeface="+mj-lt"/>
              </a:rPr>
              <a:t>Helse</a:t>
            </a:r>
            <a:r>
              <a:rPr sz="8000" dirty="0">
                <a:solidFill>
                  <a:srgbClr val="0E030A"/>
                </a:solidFill>
                <a:latin typeface="+mj-lt"/>
              </a:rPr>
              <a:t> </a:t>
            </a:r>
          </a:p>
          <a:p>
            <a:pPr lvl="0">
              <a:defRPr sz="1800">
                <a:solidFill>
                  <a:srgbClr val="000000"/>
                </a:solidFill>
              </a:defRPr>
            </a:pPr>
            <a:r>
              <a:rPr lang="nb-NO" sz="8000" dirty="0">
                <a:latin typeface="+mj-lt"/>
              </a:rPr>
              <a:t>Livet</a:t>
            </a:r>
            <a:endParaRPr sz="8000" dirty="0">
              <a:latin typeface="+mj-lt"/>
            </a:endParaRPr>
          </a:p>
          <a:p>
            <a:pPr lvl="0">
              <a:defRPr sz="1800">
                <a:solidFill>
                  <a:srgbClr val="000000"/>
                </a:solidFill>
              </a:defRPr>
            </a:pPr>
            <a:r>
              <a:rPr lang="nb-NO" sz="8000" dirty="0">
                <a:latin typeface="+mj-lt"/>
              </a:rPr>
              <a:t>Suksess</a:t>
            </a:r>
            <a:endParaRPr sz="8000" dirty="0">
              <a:latin typeface="+mj-lt"/>
            </a:endParaRPr>
          </a:p>
        </p:txBody>
      </p:sp>
    </p:spTree>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p:cNvSpPr>
          <p:nvPr>
            <p:ph type="body" idx="1"/>
          </p:nvPr>
        </p:nvSpPr>
        <p:spPr>
          <a:xfrm>
            <a:off x="453665" y="243521"/>
            <a:ext cx="12142661" cy="8903009"/>
          </a:xfrm>
          <a:prstGeom prst="rect">
            <a:avLst/>
          </a:prstGeom>
        </p:spPr>
        <p:txBody>
          <a:bodyPr/>
          <a:lstStyle/>
          <a:p>
            <a:pPr lvl="0" algn="ctr">
              <a:lnSpc>
                <a:spcPct val="50000"/>
              </a:lnSpc>
              <a:buClr>
                <a:srgbClr val="000000"/>
              </a:buClr>
              <a:defRPr sz="1800">
                <a:uFillTx/>
              </a:defRPr>
            </a:pPr>
            <a:r>
              <a:rPr lang="nb-NO" sz="4500" dirty="0">
                <a:solidFill>
                  <a:srgbClr val="0E030A"/>
                </a:solidFill>
                <a:uFill>
                  <a:solidFill/>
                </a:uFill>
                <a:latin typeface="+mj-lt"/>
                <a:ea typeface="+mn-ea"/>
                <a:cs typeface="+mn-cs"/>
                <a:sym typeface="Helvetica Light"/>
              </a:rPr>
              <a:t>Arbeidsglede gjør deg </a:t>
            </a:r>
            <a:r>
              <a:rPr lang="nb-NO" sz="4500" dirty="0">
                <a:solidFill>
                  <a:srgbClr val="EE7501"/>
                </a:solidFill>
                <a:uFill>
                  <a:solidFill/>
                </a:uFill>
                <a:latin typeface="+mj-lt"/>
                <a:ea typeface="+mn-ea"/>
                <a:cs typeface="+mn-cs"/>
                <a:sym typeface="Helvetica Light"/>
              </a:rPr>
              <a:t>mer suksessfull</a:t>
            </a:r>
            <a:r>
              <a:rPr sz="4500" dirty="0">
                <a:solidFill>
                  <a:srgbClr val="0E030A"/>
                </a:solidFill>
                <a:uFill>
                  <a:solidFill/>
                </a:uFill>
                <a:latin typeface="+mj-lt"/>
                <a:ea typeface="+mn-ea"/>
                <a:cs typeface="+mn-cs"/>
                <a:sym typeface="Helvetica Light"/>
              </a:rPr>
              <a:t> </a:t>
            </a:r>
          </a:p>
          <a:p>
            <a:pPr lvl="0" algn="ctr">
              <a:lnSpc>
                <a:spcPct val="30000"/>
              </a:lnSpc>
              <a:spcBef>
                <a:spcPts val="1100"/>
              </a:spcBef>
              <a:buClr>
                <a:srgbClr val="000000"/>
              </a:buClr>
              <a:defRPr sz="1800">
                <a:uFillTx/>
              </a:defRPr>
            </a:pPr>
            <a:endParaRPr sz="45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produktiv</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kreativ</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hjelpsom</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I stand til å gi bedre service</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fokusert på kvalitet</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Bedre</a:t>
            </a:r>
            <a:r>
              <a:rPr sz="3000" dirty="0">
                <a:solidFill>
                  <a:srgbClr val="0E030A"/>
                </a:solidFill>
                <a:uFill>
                  <a:solidFill/>
                </a:uFill>
                <a:latin typeface="+mj-lt"/>
                <a:ea typeface="+mn-ea"/>
                <a:cs typeface="+mn-cs"/>
                <a:sym typeface="Helvetica Light"/>
              </a:rPr>
              <a:t> team-players</a:t>
            </a: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åpen</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sympatisk</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empatisk</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motstandsdyktig</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salg</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optimistisk</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motivert</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engasjert</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Mer energi/energisk</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Lære fortere</a:t>
            </a:r>
            <a:endParaRPr sz="3000" dirty="0">
              <a:solidFill>
                <a:srgbClr val="0E030A"/>
              </a:solidFill>
              <a:uFill>
                <a:solidFill/>
              </a:uFill>
              <a:latin typeface="+mj-lt"/>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mj-lt"/>
                <a:ea typeface="+mn-ea"/>
                <a:cs typeface="+mn-cs"/>
                <a:sym typeface="Helvetica Light"/>
              </a:rPr>
              <a:t>Bedre leder</a:t>
            </a:r>
            <a:endParaRPr sz="3000" dirty="0">
              <a:solidFill>
                <a:srgbClr val="0E030A"/>
              </a:solidFill>
              <a:uFill>
                <a:solidFill/>
              </a:uFill>
              <a:latin typeface="+mj-lt"/>
              <a:ea typeface="+mn-ea"/>
              <a:cs typeface="+mn-cs"/>
              <a:sym typeface="Helvetica Light"/>
            </a:endParaRPr>
          </a:p>
          <a:p>
            <a:pPr lvl="0" algn="ctr">
              <a:lnSpc>
                <a:spcPct val="70000"/>
              </a:lnSpc>
              <a:buClr>
                <a:srgbClr val="000000"/>
              </a:buClr>
              <a:defRPr sz="1800">
                <a:uFillTx/>
              </a:defRPr>
            </a:pPr>
            <a:endParaRPr sz="3500" dirty="0">
              <a:solidFill>
                <a:srgbClr val="0E030A"/>
              </a:solidFill>
              <a:uFill>
                <a:solidFill/>
              </a:uFill>
              <a:latin typeface="+mj-lt"/>
              <a:ea typeface="+mn-ea"/>
              <a:cs typeface="+mn-cs"/>
              <a:sym typeface="Helvetica Light"/>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p:nvPr/>
        </p:nvSpPr>
        <p:spPr>
          <a:xfrm>
            <a:off x="1546769" y="8765495"/>
            <a:ext cx="9926421" cy="589639"/>
          </a:xfrm>
          <a:prstGeom prst="rect">
            <a:avLst/>
          </a:prstGeom>
          <a:ln w="12700">
            <a:miter lim="400000"/>
          </a:ln>
          <a:extLst>
            <a:ext uri="{C572A759-6A51-4108-AA02-DFA0A04FC94B}">
              <ma14:wrappingTextBoxFlag xmlns="" xmlns:ma14="http://schemas.microsoft.com/office/mac/drawingml/2011/main" val="1"/>
            </a:ext>
          </a:extLst>
        </p:spPr>
        <p:txBody>
          <a:bodyPr wrap="none"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2400" i="1">
                <a:uFill>
                  <a:solidFill/>
                </a:uFill>
                <a:latin typeface="+mn-lt"/>
                <a:ea typeface="+mn-ea"/>
                <a:cs typeface="+mn-cs"/>
                <a:sym typeface="Helvetica Light"/>
              </a:defRPr>
            </a:lvl1pPr>
          </a:lstStyle>
          <a:p>
            <a:pPr lvl="0">
              <a:defRPr sz="1800" i="0">
                <a:uFillTx/>
              </a:defRPr>
            </a:pPr>
            <a:r>
              <a:rPr sz="2400" i="1">
                <a:uFill>
                  <a:solidFill/>
                </a:uFill>
              </a:rPr>
              <a:t>Source: Russell Investment Group / Great Place To Work</a:t>
            </a:r>
          </a:p>
        </p:txBody>
      </p:sp>
      <p:sp>
        <p:nvSpPr>
          <p:cNvPr id="532" name="Shape 532"/>
          <p:cNvSpPr/>
          <p:nvPr/>
        </p:nvSpPr>
        <p:spPr>
          <a:xfrm>
            <a:off x="5290407" y="7573678"/>
            <a:ext cx="2063136" cy="512032"/>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2500">
                <a:uFill>
                  <a:solidFill/>
                </a:uFill>
                <a:latin typeface="+mn-lt"/>
                <a:ea typeface="+mn-ea"/>
                <a:cs typeface="+mn-cs"/>
                <a:sym typeface="Helvetica Light"/>
              </a:defRPr>
            </a:lvl1pPr>
          </a:lstStyle>
          <a:p>
            <a:pPr lvl="0">
              <a:defRPr sz="1800">
                <a:uFillTx/>
              </a:defRPr>
            </a:pPr>
            <a:r>
              <a:rPr sz="2500">
                <a:uFill>
                  <a:solidFill/>
                </a:uFill>
              </a:rPr>
              <a:t>1997 - 2012</a:t>
            </a:r>
          </a:p>
        </p:txBody>
      </p:sp>
      <p:pic>
        <p:nvPicPr>
          <p:cNvPr id="533" name="ComparativeCumulateStockMarketReturns_graf.png"/>
          <p:cNvPicPr/>
          <p:nvPr/>
        </p:nvPicPr>
        <p:blipFill>
          <a:blip r:embed="rId3"/>
          <a:stretch>
            <a:fillRect/>
          </a:stretch>
        </p:blipFill>
        <p:spPr>
          <a:xfrm>
            <a:off x="1102404" y="2235129"/>
            <a:ext cx="10795002" cy="5298852"/>
          </a:xfrm>
          <a:prstGeom prst="rect">
            <a:avLst/>
          </a:prstGeom>
          <a:ln w="12700">
            <a:miter lim="400000"/>
          </a:ln>
        </p:spPr>
      </p:pic>
      <p:sp>
        <p:nvSpPr>
          <p:cNvPr id="534" name="Shape 534"/>
          <p:cNvSpPr/>
          <p:nvPr/>
        </p:nvSpPr>
        <p:spPr>
          <a:xfrm>
            <a:off x="1120371" y="1052361"/>
            <a:ext cx="10403208" cy="740632"/>
          </a:xfrm>
          <a:prstGeom prst="rect">
            <a:avLst/>
          </a:prstGeom>
          <a:ln w="12700">
            <a:miter lim="400000"/>
          </a:ln>
          <a:extLst>
            <a:ext uri="{C572A759-6A51-4108-AA02-DFA0A04FC94B}">
              <ma14:wrappingTextBoxFlag xmlns="" xmlns:ma14="http://schemas.microsoft.com/office/mac/drawingml/2011/main" val="1"/>
            </a:ext>
          </a:extLst>
        </p:spPr>
        <p:txBody>
          <a:bodyPr wrap="none"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4000">
                <a:uFill>
                  <a:solidFill/>
                </a:uFill>
              </a:defRPr>
            </a:lvl1pPr>
          </a:lstStyle>
          <a:p>
            <a:pPr lvl="0">
              <a:defRPr sz="1800">
                <a:uFillTx/>
              </a:defRPr>
            </a:pPr>
            <a:r>
              <a:rPr sz="4000" dirty="0">
                <a:uFill>
                  <a:solidFill/>
                </a:uFill>
              </a:rPr>
              <a:t>Comparative Cumulate Stock Market Returns</a:t>
            </a:r>
          </a:p>
        </p:txBody>
      </p:sp>
    </p:spTree>
    <p:extLst>
      <p:ext uri="{BB962C8B-B14F-4D97-AF65-F5344CB8AC3E}">
        <p14:creationId xmlns:p14="http://schemas.microsoft.com/office/powerpoint/2010/main" val="322133894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p:cNvSpPr>
          <p:nvPr>
            <p:ph type="title"/>
          </p:nvPr>
        </p:nvSpPr>
        <p:spPr>
          <a:prstGeom prst="rect">
            <a:avLst/>
          </a:prstGeom>
        </p:spPr>
        <p:txBody>
          <a:bodyPr/>
          <a:lstStyle/>
          <a:p>
            <a:pPr lvl="0">
              <a:defRPr sz="1800">
                <a:solidFill>
                  <a:srgbClr val="000000"/>
                </a:solidFill>
              </a:defRPr>
            </a:pPr>
            <a:r>
              <a:rPr sz="15000" dirty="0">
                <a:solidFill>
                  <a:srgbClr val="EE7501"/>
                </a:solidFill>
                <a:latin typeface="+mj-lt"/>
                <a:ea typeface="Helvetica"/>
                <a:cs typeface="Helvetica"/>
                <a:sym typeface="Helvetica"/>
              </a:rPr>
              <a:t>H</a:t>
            </a:r>
            <a:r>
              <a:rPr lang="nb-NO" sz="15000" dirty="0">
                <a:solidFill>
                  <a:srgbClr val="EE7501"/>
                </a:solidFill>
                <a:latin typeface="+mj-lt"/>
                <a:ea typeface="Helvetica"/>
                <a:cs typeface="Helvetica"/>
                <a:sym typeface="Helvetica"/>
              </a:rPr>
              <a:t>VORDAN</a:t>
            </a:r>
            <a:endParaRPr sz="15000" dirty="0">
              <a:solidFill>
                <a:srgbClr val="EE7501"/>
              </a:solidFill>
              <a:latin typeface="+mj-lt"/>
              <a:ea typeface="Helvetica"/>
              <a:cs typeface="Helvetica"/>
              <a:sym typeface="Helvetica"/>
            </a:endParaRPr>
          </a:p>
          <a:p>
            <a:pPr lvl="0">
              <a:defRPr sz="1800">
                <a:solidFill>
                  <a:srgbClr val="000000"/>
                </a:solidFill>
              </a:defRPr>
            </a:pPr>
            <a:r>
              <a:rPr lang="nb-NO" sz="8000" dirty="0">
                <a:latin typeface="+mj-lt"/>
              </a:rPr>
              <a:t>skaper man </a:t>
            </a:r>
            <a:r>
              <a:rPr lang="nb-NO" sz="8000">
                <a:latin typeface="+mj-lt"/>
              </a:rPr>
              <a:t>gladere arbeidsplasser?</a:t>
            </a:r>
            <a:endParaRPr sz="8000" dirty="0">
              <a:latin typeface="+mj-lt"/>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p>
            <a:pPr lvl="0">
              <a:defRPr sz="1800">
                <a:solidFill>
                  <a:srgbClr val="000000"/>
                </a:solidFill>
              </a:defRPr>
            </a:pPr>
            <a:r>
              <a:rPr lang="nb-NO" sz="10000" dirty="0">
                <a:solidFill>
                  <a:srgbClr val="0E030A"/>
                </a:solidFill>
                <a:latin typeface="+mj-lt"/>
              </a:rPr>
              <a:t>Arbeidsglede er noe vi </a:t>
            </a:r>
            <a:r>
              <a:rPr lang="nb-NO" sz="10000" dirty="0">
                <a:solidFill>
                  <a:srgbClr val="EE7501"/>
                </a:solidFill>
                <a:latin typeface="+mj-lt"/>
              </a:rPr>
              <a:t>gjør!</a:t>
            </a:r>
            <a:endParaRPr sz="10000" dirty="0">
              <a:solidFill>
                <a:srgbClr val="0E030A"/>
              </a:solidFill>
              <a:latin typeface="+mj-lt"/>
            </a:endParaRPr>
          </a:p>
        </p:txBody>
      </p:sp>
    </p:spTree>
    <p:extLst>
      <p:ext uri="{BB962C8B-B14F-4D97-AF65-F5344CB8AC3E}">
        <p14:creationId xmlns:p14="http://schemas.microsoft.com/office/powerpoint/2010/main" val="191703810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p:cNvSpPr>
          <p:nvPr>
            <p:ph type="title"/>
          </p:nvPr>
        </p:nvSpPr>
        <p:spPr>
          <a:prstGeom prst="rect">
            <a:avLst/>
          </a:prstGeom>
        </p:spPr>
        <p:txBody>
          <a:bodyPr/>
          <a:lstStyle/>
          <a:p>
            <a:pPr lvl="0">
              <a:defRPr sz="1800">
                <a:solidFill>
                  <a:srgbClr val="000000"/>
                </a:solidFill>
              </a:defRPr>
            </a:pPr>
            <a:r>
              <a:rPr lang="nb-NO" sz="8800" dirty="0">
                <a:solidFill>
                  <a:srgbClr val="0E030A"/>
                </a:solidFill>
                <a:latin typeface="+mj-lt"/>
              </a:rPr>
              <a:t>Ta</a:t>
            </a:r>
            <a:r>
              <a:rPr sz="8800" dirty="0">
                <a:solidFill>
                  <a:srgbClr val="0E030A"/>
                </a:solidFill>
                <a:latin typeface="+mj-lt"/>
              </a:rPr>
              <a:t> </a:t>
            </a:r>
            <a:r>
              <a:rPr lang="nb-NO" sz="8800" dirty="0">
                <a:solidFill>
                  <a:srgbClr val="EE7501"/>
                </a:solidFill>
                <a:latin typeface="+mj-lt"/>
              </a:rPr>
              <a:t>ansvar</a:t>
            </a:r>
            <a:r>
              <a:rPr sz="8800" dirty="0">
                <a:solidFill>
                  <a:srgbClr val="0E030A"/>
                </a:solidFill>
                <a:latin typeface="+mj-lt"/>
              </a:rPr>
              <a:t> for </a:t>
            </a:r>
            <a:r>
              <a:rPr lang="nb-NO" sz="8800" dirty="0">
                <a:solidFill>
                  <a:srgbClr val="0E030A"/>
                </a:solidFill>
                <a:latin typeface="+mj-lt"/>
              </a:rPr>
              <a:t>din arbeidsglede</a:t>
            </a:r>
            <a:endParaRPr sz="8800" dirty="0">
              <a:solidFill>
                <a:srgbClr val="0E030A"/>
              </a:solidFill>
              <a:latin typeface="+mj-lt"/>
            </a:endParaRPr>
          </a:p>
        </p:txBody>
      </p:sp>
    </p:spTree>
    <p:extLst>
      <p:ext uri="{BB962C8B-B14F-4D97-AF65-F5344CB8AC3E}">
        <p14:creationId xmlns:p14="http://schemas.microsoft.com/office/powerpoint/2010/main" val="95019388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body" idx="1"/>
          </p:nvPr>
        </p:nvSpPr>
        <p:spPr>
          <a:xfrm>
            <a:off x="658939" y="347706"/>
            <a:ext cx="11686922" cy="9058188"/>
          </a:xfrm>
          <a:prstGeom prst="rect">
            <a:avLst/>
          </a:prstGeom>
        </p:spPr>
        <p:txBody>
          <a:bodyPr/>
          <a:lstStyle/>
          <a:p>
            <a:pPr algn="ctr">
              <a:defRPr sz="1800">
                <a:solidFill>
                  <a:srgbClr val="000000"/>
                </a:solidFill>
              </a:defRPr>
            </a:pPr>
            <a:r>
              <a:rPr lang="nb-NO" sz="4400" dirty="0">
                <a:solidFill>
                  <a:schemeClr val="bg1"/>
                </a:solidFill>
                <a:latin typeface="+mj-lt"/>
              </a:rPr>
              <a:t>Dette kan gjøres </a:t>
            </a:r>
            <a:r>
              <a:rPr lang="nb-NO" sz="4400" dirty="0">
                <a:solidFill>
                  <a:srgbClr val="F38900"/>
                </a:solidFill>
                <a:latin typeface="+mj-lt"/>
              </a:rPr>
              <a:t>online og på distanse!</a:t>
            </a:r>
          </a:p>
        </p:txBody>
      </p:sp>
      <p:sp>
        <p:nvSpPr>
          <p:cNvPr id="288" name="Shape 288"/>
          <p:cNvSpPr>
            <a:spLocks noGrp="1"/>
          </p:cNvSpPr>
          <p:nvPr>
            <p:ph type="title" idx="4294967295"/>
          </p:nvPr>
        </p:nvSpPr>
        <p:spPr>
          <a:xfrm>
            <a:off x="408715" y="1839516"/>
            <a:ext cx="11937146" cy="1958975"/>
          </a:xfrm>
          <a:prstGeom prst="rect">
            <a:avLst/>
          </a:prstGeom>
        </p:spPr>
        <p:txBody>
          <a:bodyPr>
            <a:noAutofit/>
          </a:bodyPr>
          <a:lstStyle>
            <a:lvl1pPr defTabSz="473201">
              <a:defRPr sz="8343">
                <a:solidFill>
                  <a:srgbClr val="0E030A"/>
                </a:solidFill>
              </a:defRPr>
            </a:lvl1pPr>
          </a:lstStyle>
          <a:p>
            <a:pPr lvl="0" algn="ctr">
              <a:defRPr sz="1800">
                <a:solidFill>
                  <a:srgbClr val="000000"/>
                </a:solidFill>
              </a:defRPr>
            </a:pPr>
            <a:r>
              <a:rPr lang="nb-NO" sz="8000" dirty="0">
                <a:solidFill>
                  <a:schemeClr val="bg1"/>
                </a:solidFill>
                <a:latin typeface="+mj-lt"/>
              </a:rPr>
              <a:t>Feir dine</a:t>
            </a:r>
            <a:r>
              <a:rPr lang="nb-NO" sz="8000" dirty="0">
                <a:solidFill>
                  <a:srgbClr val="EE7501"/>
                </a:solidFill>
                <a:latin typeface="+mj-lt"/>
              </a:rPr>
              <a:t> seire </a:t>
            </a:r>
            <a:r>
              <a:rPr lang="nb-NO" sz="8000" dirty="0">
                <a:solidFill>
                  <a:schemeClr val="bg1"/>
                </a:solidFill>
                <a:latin typeface="+mj-lt"/>
              </a:rPr>
              <a:t>og dine nederlag</a:t>
            </a:r>
            <a:endParaRPr sz="8000" dirty="0">
              <a:solidFill>
                <a:schemeClr val="bg1"/>
              </a:solidFill>
              <a:latin typeface="+mj-lt"/>
            </a:endParaRPr>
          </a:p>
        </p:txBody>
      </p:sp>
    </p:spTree>
    <p:extLst>
      <p:ext uri="{BB962C8B-B14F-4D97-AF65-F5344CB8AC3E}">
        <p14:creationId xmlns:p14="http://schemas.microsoft.com/office/powerpoint/2010/main" val="205617672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0EA7C97-3393-4109-914C-19284CCA4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24274"/>
            <a:ext cx="11533919" cy="7745406"/>
          </a:xfrm>
          <a:prstGeom prst="rect">
            <a:avLst/>
          </a:prstGeom>
        </p:spPr>
      </p:pic>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216" y="541163"/>
            <a:ext cx="4158833" cy="2757487"/>
          </a:xfrm>
          <a:prstGeom prst="rect">
            <a:avLst/>
          </a:prstGeom>
        </p:spPr>
      </p:pic>
      <p:sp>
        <p:nvSpPr>
          <p:cNvPr id="10" name="TekstSylinder 9"/>
          <p:cNvSpPr txBox="1"/>
          <p:nvPr/>
        </p:nvSpPr>
        <p:spPr>
          <a:xfrm>
            <a:off x="2504219" y="4649035"/>
            <a:ext cx="9944100" cy="17953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11000" b="0" i="0" u="none" strike="noStrike" cap="none" spc="0" normalizeH="0" baseline="0" dirty="0">
                <a:ln>
                  <a:noFill/>
                </a:ln>
                <a:solidFill>
                  <a:schemeClr val="bg1"/>
                </a:solidFill>
                <a:effectLst/>
                <a:uFillTx/>
                <a:latin typeface="Arial Rounded MT Bold" panose="020F0704030504030204" pitchFamily="34" charset="0"/>
                <a:sym typeface="Helvetica"/>
              </a:rPr>
              <a:t>Morgenbrød!</a:t>
            </a:r>
          </a:p>
        </p:txBody>
      </p:sp>
    </p:spTree>
    <p:extLst>
      <p:ext uri="{BB962C8B-B14F-4D97-AF65-F5344CB8AC3E}">
        <p14:creationId xmlns:p14="http://schemas.microsoft.com/office/powerpoint/2010/main" val="12975079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pasted-image.tif"/>
          <p:cNvPicPr/>
          <p:nvPr/>
        </p:nvPicPr>
        <p:blipFill>
          <a:blip r:embed="rId3"/>
          <a:stretch>
            <a:fillRect/>
          </a:stretch>
        </p:blipFill>
        <p:spPr>
          <a:xfrm>
            <a:off x="0" y="0"/>
            <a:ext cx="13004800" cy="9753600"/>
          </a:xfrm>
          <a:prstGeom prst="rect">
            <a:avLst/>
          </a:prstGeom>
          <a:ln w="12700">
            <a:miter lim="400000"/>
          </a:ln>
        </p:spPr>
      </p:pic>
    </p:spTree>
    <p:extLst>
      <p:ext uri="{BB962C8B-B14F-4D97-AF65-F5344CB8AC3E}">
        <p14:creationId xmlns:p14="http://schemas.microsoft.com/office/powerpoint/2010/main" val="303580635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body" idx="1"/>
          </p:nvPr>
        </p:nvSpPr>
        <p:spPr>
          <a:xfrm>
            <a:off x="658939" y="261853"/>
            <a:ext cx="11686922" cy="9058188"/>
          </a:xfrm>
          <a:prstGeom prst="rect">
            <a:avLst/>
          </a:prstGeom>
        </p:spPr>
        <p:txBody>
          <a:bodyPr/>
          <a:lstStyle/>
          <a:p>
            <a:pPr algn="ctr">
              <a:defRPr sz="1800">
                <a:solidFill>
                  <a:srgbClr val="000000"/>
                </a:solidFill>
              </a:defRPr>
            </a:pPr>
            <a:r>
              <a:rPr lang="nb-NO" sz="4400" dirty="0">
                <a:solidFill>
                  <a:schemeClr val="bg1"/>
                </a:solidFill>
                <a:latin typeface="+mj-lt"/>
              </a:rPr>
              <a:t>Dette kan gjøres </a:t>
            </a:r>
            <a:r>
              <a:rPr lang="nb-NO" sz="4400" dirty="0">
                <a:solidFill>
                  <a:srgbClr val="F38900"/>
                </a:solidFill>
                <a:latin typeface="+mj-lt"/>
              </a:rPr>
              <a:t>online og på distanse!</a:t>
            </a:r>
          </a:p>
        </p:txBody>
      </p:sp>
      <p:sp>
        <p:nvSpPr>
          <p:cNvPr id="288" name="Shape 288"/>
          <p:cNvSpPr>
            <a:spLocks noGrp="1"/>
          </p:cNvSpPr>
          <p:nvPr>
            <p:ph type="title" idx="4294967295"/>
          </p:nvPr>
        </p:nvSpPr>
        <p:spPr>
          <a:xfrm>
            <a:off x="658939" y="1873383"/>
            <a:ext cx="11937146" cy="1958975"/>
          </a:xfrm>
          <a:prstGeom prst="rect">
            <a:avLst/>
          </a:prstGeom>
        </p:spPr>
        <p:txBody>
          <a:bodyPr>
            <a:noAutofit/>
          </a:bodyPr>
          <a:lstStyle>
            <a:lvl1pPr defTabSz="473201">
              <a:defRPr sz="8343">
                <a:solidFill>
                  <a:srgbClr val="0E030A"/>
                </a:solidFill>
              </a:defRPr>
            </a:lvl1pPr>
          </a:lstStyle>
          <a:p>
            <a:pPr lvl="0">
              <a:defRPr sz="1800">
                <a:solidFill>
                  <a:srgbClr val="000000"/>
                </a:solidFill>
              </a:defRPr>
            </a:pPr>
            <a:r>
              <a:rPr lang="nb-NO" sz="8000" dirty="0">
                <a:solidFill>
                  <a:schemeClr val="bg1"/>
                </a:solidFill>
                <a:latin typeface="+mj-lt"/>
              </a:rPr>
              <a:t>Husk</a:t>
            </a:r>
            <a:r>
              <a:rPr lang="nb-NO" sz="8000" dirty="0">
                <a:solidFill>
                  <a:srgbClr val="EE7501"/>
                </a:solidFill>
                <a:latin typeface="+mj-lt"/>
              </a:rPr>
              <a:t> 3 gode ting </a:t>
            </a:r>
            <a:r>
              <a:rPr lang="nb-NO" sz="8000" dirty="0">
                <a:solidFill>
                  <a:schemeClr val="bg1"/>
                </a:solidFill>
                <a:latin typeface="+mj-lt"/>
              </a:rPr>
              <a:t>hver dag</a:t>
            </a:r>
            <a:endParaRPr sz="8000" dirty="0">
              <a:solidFill>
                <a:schemeClr val="bg1"/>
              </a:solidFill>
              <a:latin typeface="+mj-lt"/>
            </a:endParaRPr>
          </a:p>
        </p:txBody>
      </p:sp>
    </p:spTree>
    <p:extLst>
      <p:ext uri="{BB962C8B-B14F-4D97-AF65-F5344CB8AC3E}">
        <p14:creationId xmlns:p14="http://schemas.microsoft.com/office/powerpoint/2010/main" val="194234624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body" idx="1"/>
          </p:nvPr>
        </p:nvSpPr>
        <p:spPr>
          <a:xfrm>
            <a:off x="784051" y="347706"/>
            <a:ext cx="11686922" cy="9058188"/>
          </a:xfrm>
          <a:prstGeom prst="rect">
            <a:avLst/>
          </a:prstGeom>
        </p:spPr>
        <p:txBody>
          <a:bodyPr/>
          <a:lstStyle/>
          <a:p>
            <a:pPr algn="ctr">
              <a:defRPr sz="1800">
                <a:solidFill>
                  <a:srgbClr val="000000"/>
                </a:solidFill>
              </a:defRPr>
            </a:pPr>
            <a:r>
              <a:rPr lang="nb-NO" sz="4400" dirty="0">
                <a:solidFill>
                  <a:schemeClr val="bg1"/>
                </a:solidFill>
                <a:latin typeface="+mj-lt"/>
              </a:rPr>
              <a:t>Dette kan gjøres </a:t>
            </a:r>
            <a:r>
              <a:rPr lang="nb-NO" sz="4400" dirty="0">
                <a:solidFill>
                  <a:srgbClr val="F38900"/>
                </a:solidFill>
                <a:latin typeface="+mj-lt"/>
              </a:rPr>
              <a:t>online og på distanse!</a:t>
            </a:r>
          </a:p>
        </p:txBody>
      </p:sp>
      <p:sp>
        <p:nvSpPr>
          <p:cNvPr id="288" name="Shape 288"/>
          <p:cNvSpPr>
            <a:spLocks noGrp="1"/>
          </p:cNvSpPr>
          <p:nvPr>
            <p:ph type="title" idx="4294967295"/>
          </p:nvPr>
        </p:nvSpPr>
        <p:spPr>
          <a:xfrm>
            <a:off x="533827" y="1851611"/>
            <a:ext cx="11937146" cy="1958975"/>
          </a:xfrm>
          <a:prstGeom prst="rect">
            <a:avLst/>
          </a:prstGeom>
        </p:spPr>
        <p:txBody>
          <a:bodyPr>
            <a:noAutofit/>
          </a:bodyPr>
          <a:lstStyle>
            <a:lvl1pPr defTabSz="473201">
              <a:defRPr sz="8343">
                <a:solidFill>
                  <a:srgbClr val="0E030A"/>
                </a:solidFill>
              </a:defRPr>
            </a:lvl1pPr>
          </a:lstStyle>
          <a:p>
            <a:pPr lvl="0" algn="ctr">
              <a:defRPr sz="1800">
                <a:solidFill>
                  <a:srgbClr val="000000"/>
                </a:solidFill>
              </a:defRPr>
            </a:pPr>
            <a:r>
              <a:rPr lang="nb-NO" sz="8000" dirty="0"/>
              <a:t>Uventet </a:t>
            </a:r>
            <a:r>
              <a:rPr lang="nb-NO" sz="8000" dirty="0">
                <a:solidFill>
                  <a:srgbClr val="F38900"/>
                </a:solidFill>
              </a:rPr>
              <a:t>vennlighet</a:t>
            </a:r>
            <a:endParaRPr sz="8000" dirty="0">
              <a:solidFill>
                <a:schemeClr val="bg1"/>
              </a:solidFill>
              <a:latin typeface="+mj-lt"/>
            </a:endParaRPr>
          </a:p>
        </p:txBody>
      </p:sp>
    </p:spTree>
    <p:extLst>
      <p:ext uri="{BB962C8B-B14F-4D97-AF65-F5344CB8AC3E}">
        <p14:creationId xmlns:p14="http://schemas.microsoft.com/office/powerpoint/2010/main" val="153055817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godmorgen-video.mov"/>
          <p:cNvPicPr/>
          <p:nvPr>
            <a:videoFile r:link="rId2"/>
            <p:extLst>
              <p:ext uri="{DAA4B4D4-6D71-4841-9C94-3DE7FCFB9230}">
                <p14:media xmlns:p14="http://schemas.microsoft.com/office/powerpoint/2010/main" r:embed="rId1"/>
              </p:ext>
            </p:extLst>
          </p:nvPr>
        </p:nvPicPr>
        <p:blipFill>
          <a:blip r:embed="rId4"/>
          <a:stretch>
            <a:fillRect/>
          </a:stretch>
        </p:blipFill>
        <p:spPr>
          <a:xfrm>
            <a:off x="29310" y="992946"/>
            <a:ext cx="12946180" cy="7767708"/>
          </a:xfrm>
          <a:prstGeom prst="rect">
            <a:avLst/>
          </a:prstGeom>
        </p:spPr>
      </p:pic>
    </p:spTree>
    <p:extLst>
      <p:ext uri="{BB962C8B-B14F-4D97-AF65-F5344CB8AC3E}">
        <p14:creationId xmlns:p14="http://schemas.microsoft.com/office/powerpoint/2010/main" val="245904062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7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body" idx="1"/>
          </p:nvPr>
        </p:nvSpPr>
        <p:spPr>
          <a:xfrm>
            <a:off x="784051" y="347706"/>
            <a:ext cx="11686922" cy="9058188"/>
          </a:xfrm>
          <a:prstGeom prst="rect">
            <a:avLst/>
          </a:prstGeom>
        </p:spPr>
        <p:txBody>
          <a:bodyPr/>
          <a:lstStyle/>
          <a:p>
            <a:pPr algn="ctr">
              <a:defRPr sz="1800">
                <a:solidFill>
                  <a:srgbClr val="000000"/>
                </a:solidFill>
              </a:defRPr>
            </a:pPr>
            <a:r>
              <a:rPr lang="nb-NO" sz="4400" dirty="0">
                <a:solidFill>
                  <a:schemeClr val="bg1"/>
                </a:solidFill>
                <a:latin typeface="+mj-lt"/>
              </a:rPr>
              <a:t>Dette kan gjøres </a:t>
            </a:r>
            <a:r>
              <a:rPr lang="nb-NO" sz="4400" dirty="0">
                <a:solidFill>
                  <a:srgbClr val="F38900"/>
                </a:solidFill>
                <a:latin typeface="+mj-lt"/>
              </a:rPr>
              <a:t>online og på distanse!</a:t>
            </a:r>
          </a:p>
        </p:txBody>
      </p:sp>
      <p:sp>
        <p:nvSpPr>
          <p:cNvPr id="288" name="Shape 288"/>
          <p:cNvSpPr>
            <a:spLocks noGrp="1"/>
          </p:cNvSpPr>
          <p:nvPr>
            <p:ph type="title" idx="4294967295"/>
          </p:nvPr>
        </p:nvSpPr>
        <p:spPr>
          <a:xfrm>
            <a:off x="533827" y="1851611"/>
            <a:ext cx="11937146" cy="1958975"/>
          </a:xfrm>
          <a:prstGeom prst="rect">
            <a:avLst/>
          </a:prstGeom>
        </p:spPr>
        <p:txBody>
          <a:bodyPr>
            <a:noAutofit/>
          </a:bodyPr>
          <a:lstStyle>
            <a:lvl1pPr defTabSz="473201">
              <a:defRPr sz="8343">
                <a:solidFill>
                  <a:srgbClr val="0E030A"/>
                </a:solidFill>
              </a:defRPr>
            </a:lvl1pPr>
          </a:lstStyle>
          <a:p>
            <a:pPr lvl="0" algn="ctr">
              <a:defRPr sz="1800">
                <a:solidFill>
                  <a:srgbClr val="000000"/>
                </a:solidFill>
              </a:defRPr>
            </a:pPr>
            <a:r>
              <a:rPr lang="nb-NO" sz="8000" dirty="0">
                <a:solidFill>
                  <a:srgbClr val="F38900"/>
                </a:solidFill>
              </a:rPr>
              <a:t>Ros</a:t>
            </a:r>
            <a:r>
              <a:rPr lang="nb-NO" sz="8000" dirty="0"/>
              <a:t> og </a:t>
            </a:r>
            <a:r>
              <a:rPr lang="nb-NO" sz="8000" dirty="0">
                <a:solidFill>
                  <a:srgbClr val="EE7501"/>
                </a:solidFill>
              </a:rPr>
              <a:t>anerkjennelse </a:t>
            </a:r>
            <a:endParaRPr sz="8000" dirty="0">
              <a:solidFill>
                <a:schemeClr val="bg1"/>
              </a:solidFill>
              <a:latin typeface="+mj-lt"/>
            </a:endParaRPr>
          </a:p>
        </p:txBody>
      </p:sp>
    </p:spTree>
    <p:extLst>
      <p:ext uri="{BB962C8B-B14F-4D97-AF65-F5344CB8AC3E}">
        <p14:creationId xmlns:p14="http://schemas.microsoft.com/office/powerpoint/2010/main" val="91447868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p:cNvSpPr>
          <p:nvPr>
            <p:ph type="title"/>
          </p:nvPr>
        </p:nvSpPr>
        <p:spPr>
          <a:xfrm>
            <a:off x="884885" y="-414933"/>
            <a:ext cx="11702390" cy="8483138"/>
          </a:xfrm>
          <a:prstGeom prst="rect">
            <a:avLst/>
          </a:prstGeom>
        </p:spPr>
        <p:txBody>
          <a:bodyPr/>
          <a:lstStyle/>
          <a:p>
            <a:pPr lvl="0" algn="l">
              <a:defRPr sz="1800">
                <a:solidFill>
                  <a:srgbClr val="000000"/>
                </a:solidFill>
              </a:defRPr>
            </a:pPr>
            <a:r>
              <a:rPr lang="nb-NO" sz="5400" dirty="0">
                <a:solidFill>
                  <a:srgbClr val="0E030A"/>
                </a:solidFill>
                <a:latin typeface="+mj-lt"/>
              </a:rPr>
              <a:t>1. Anerkjennelse </a:t>
            </a:r>
            <a:r>
              <a:rPr lang="nb-NO" sz="5400" dirty="0">
                <a:solidFill>
                  <a:srgbClr val="F38900"/>
                </a:solidFill>
                <a:latin typeface="+mj-lt"/>
              </a:rPr>
              <a:t>føles</a:t>
            </a:r>
            <a:r>
              <a:rPr lang="nb-NO" sz="5400" dirty="0">
                <a:solidFill>
                  <a:srgbClr val="0E030A"/>
                </a:solidFill>
                <a:latin typeface="+mj-lt"/>
              </a:rPr>
              <a:t> godt</a:t>
            </a:r>
            <a:br>
              <a:rPr lang="nb-NO" sz="5400" dirty="0">
                <a:solidFill>
                  <a:srgbClr val="0E030A"/>
                </a:solidFill>
                <a:latin typeface="+mj-lt"/>
              </a:rPr>
            </a:br>
            <a:br>
              <a:rPr lang="nb-NO" sz="5400" dirty="0">
                <a:solidFill>
                  <a:srgbClr val="0E030A"/>
                </a:solidFill>
                <a:latin typeface="+mj-lt"/>
              </a:rPr>
            </a:br>
            <a:r>
              <a:rPr lang="nb-NO" sz="5400" dirty="0">
                <a:solidFill>
                  <a:srgbClr val="0E030A"/>
                </a:solidFill>
                <a:latin typeface="+mj-lt"/>
              </a:rPr>
              <a:t>2. Ros viser at det vi gjør er </a:t>
            </a:r>
            <a:r>
              <a:rPr lang="nb-NO" sz="5400" dirty="0">
                <a:solidFill>
                  <a:srgbClr val="F38900"/>
                </a:solidFill>
                <a:latin typeface="+mj-lt"/>
              </a:rPr>
              <a:t>viktig</a:t>
            </a:r>
            <a:r>
              <a:rPr lang="nb-NO" sz="5400" dirty="0">
                <a:solidFill>
                  <a:srgbClr val="0E030A"/>
                </a:solidFill>
                <a:latin typeface="+mj-lt"/>
              </a:rPr>
              <a:t> og at vi gjør en </a:t>
            </a:r>
            <a:r>
              <a:rPr lang="nb-NO" sz="5400" dirty="0">
                <a:solidFill>
                  <a:srgbClr val="F38900"/>
                </a:solidFill>
                <a:latin typeface="+mj-lt"/>
              </a:rPr>
              <a:t>forskjell</a:t>
            </a:r>
            <a:br>
              <a:rPr lang="nb-NO" sz="5400" dirty="0">
                <a:solidFill>
                  <a:srgbClr val="F38900"/>
                </a:solidFill>
                <a:latin typeface="+mj-lt"/>
              </a:rPr>
            </a:br>
            <a:br>
              <a:rPr lang="nb-NO" sz="5400" dirty="0">
                <a:solidFill>
                  <a:srgbClr val="F38900"/>
                </a:solidFill>
                <a:latin typeface="+mj-lt"/>
              </a:rPr>
            </a:br>
            <a:r>
              <a:rPr lang="nb-NO" sz="5400" dirty="0">
                <a:solidFill>
                  <a:schemeClr val="bg1"/>
                </a:solidFill>
                <a:latin typeface="+mj-lt"/>
              </a:rPr>
              <a:t>3.</a:t>
            </a:r>
            <a:r>
              <a:rPr lang="nb-NO" sz="5400" dirty="0">
                <a:solidFill>
                  <a:srgbClr val="F38900"/>
                </a:solidFill>
                <a:latin typeface="+mj-lt"/>
              </a:rPr>
              <a:t> Ros</a:t>
            </a:r>
            <a:r>
              <a:rPr lang="nb-NO" sz="5400" dirty="0">
                <a:solidFill>
                  <a:schemeClr val="bg1"/>
                </a:solidFill>
                <a:latin typeface="+mj-lt"/>
              </a:rPr>
              <a:t> skaper både bedre relasjoner og resultater</a:t>
            </a:r>
            <a:endParaRPr sz="10000" dirty="0">
              <a:latin typeface="+mj-lt"/>
            </a:endParaRPr>
          </a:p>
        </p:txBody>
      </p:sp>
    </p:spTree>
    <p:extLst>
      <p:ext uri="{BB962C8B-B14F-4D97-AF65-F5344CB8AC3E}">
        <p14:creationId xmlns:p14="http://schemas.microsoft.com/office/powerpoint/2010/main" val="2794320477"/>
      </p:ext>
    </p:extLst>
  </p:cSld>
  <p:clrMapOvr>
    <a:masterClrMapping/>
  </p:clrMapOvr>
  <p:transition spd="slow">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 y="0"/>
            <a:ext cx="13164820" cy="9753600"/>
          </a:xfrm>
          <a:prstGeom prst="rect">
            <a:avLst/>
          </a:prstGeom>
        </p:spPr>
      </p:pic>
    </p:spTree>
    <p:extLst>
      <p:ext uri="{BB962C8B-B14F-4D97-AF65-F5344CB8AC3E}">
        <p14:creationId xmlns:p14="http://schemas.microsoft.com/office/powerpoint/2010/main" val="182071706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Vækst 2.jpg"/>
          <p:cNvPicPr/>
          <p:nvPr/>
        </p:nvPicPr>
        <p:blipFill>
          <a:blip r:embed="rId3"/>
          <a:stretch>
            <a:fillRect/>
          </a:stretch>
        </p:blipFill>
        <p:spPr>
          <a:xfrm>
            <a:off x="0" y="0"/>
            <a:ext cx="13004800" cy="9753600"/>
          </a:xfrm>
          <a:prstGeom prst="rect">
            <a:avLst/>
          </a:prstGeom>
          <a:ln w="12700">
            <a:miter lim="400000"/>
          </a:ln>
        </p:spPr>
      </p:pic>
      <p:sp>
        <p:nvSpPr>
          <p:cNvPr id="500" name="Shape 500"/>
          <p:cNvSpPr>
            <a:spLocks noGrp="1"/>
          </p:cNvSpPr>
          <p:nvPr>
            <p:ph type="body" idx="1"/>
          </p:nvPr>
        </p:nvSpPr>
        <p:spPr>
          <a:xfrm>
            <a:off x="1091129" y="3014496"/>
            <a:ext cx="10822541" cy="3724608"/>
          </a:xfrm>
          <a:prstGeom prst="rect">
            <a:avLst/>
          </a:prstGeom>
        </p:spPr>
        <p:txBody>
          <a:bodyPr anchor="ctr"/>
          <a:lstStyle/>
          <a:p>
            <a:pPr lvl="0" algn="ctr" defTabSz="584200">
              <a:lnSpc>
                <a:spcPct val="100000"/>
              </a:lnSpc>
              <a:spcBef>
                <a:spcPts val="0"/>
              </a:spcBef>
              <a:defRPr sz="1800">
                <a:uFillTx/>
              </a:defRPr>
            </a:pPr>
            <a:r>
              <a:rPr lang="nb-NO" sz="8000" dirty="0">
                <a:solidFill>
                  <a:srgbClr val="FFFFFF"/>
                </a:solidFill>
                <a:latin typeface="+mj-lt"/>
              </a:rPr>
              <a:t>Glade arbeidsplasser klarer seg </a:t>
            </a:r>
            <a:r>
              <a:rPr lang="nb-NO" sz="8000" dirty="0">
                <a:solidFill>
                  <a:srgbClr val="EE7501"/>
                </a:solidFill>
                <a:latin typeface="+mj-lt"/>
              </a:rPr>
              <a:t>bedre</a:t>
            </a:r>
            <a:endParaRPr sz="8000" dirty="0">
              <a:solidFill>
                <a:srgbClr val="FFFFFF"/>
              </a:solidFill>
              <a:latin typeface="+mj-lt"/>
            </a:endParaRPr>
          </a:p>
        </p:txBody>
      </p:sp>
    </p:spTree>
    <p:extLst>
      <p:ext uri="{BB962C8B-B14F-4D97-AF65-F5344CB8AC3E}">
        <p14:creationId xmlns:p14="http://schemas.microsoft.com/office/powerpoint/2010/main" val="375030326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xfrm>
            <a:off x="651205" y="-311519"/>
            <a:ext cx="11702390" cy="9077393"/>
          </a:xfrm>
          <a:prstGeom prst="rect">
            <a:avLst/>
          </a:prstGeom>
        </p:spPr>
        <p:txBody>
          <a:bodyPr/>
          <a:lstStyle/>
          <a:p>
            <a:pPr lvl="0">
              <a:defRPr sz="1800">
                <a:solidFill>
                  <a:srgbClr val="000000"/>
                </a:solidFill>
              </a:defRPr>
            </a:pPr>
            <a:r>
              <a:rPr lang="nb-NO" sz="14000" dirty="0">
                <a:latin typeface="+mj-lt"/>
              </a:rPr>
              <a:t>30 min.</a:t>
            </a:r>
            <a:br>
              <a:rPr lang="nb-NO" sz="14000" dirty="0">
                <a:latin typeface="+mj-lt"/>
              </a:rPr>
            </a:br>
            <a:r>
              <a:rPr lang="nb-NO" sz="14000" dirty="0">
                <a:solidFill>
                  <a:srgbClr val="EE7501"/>
                </a:solidFill>
                <a:latin typeface="+mj-lt"/>
              </a:rPr>
              <a:t>Pause</a:t>
            </a:r>
            <a:endParaRPr sz="14000" dirty="0">
              <a:solidFill>
                <a:srgbClr val="EE7501"/>
              </a:solidFill>
              <a:latin typeface="+mj-lt"/>
            </a:endParaRPr>
          </a:p>
        </p:txBody>
      </p:sp>
    </p:spTree>
    <p:extLst>
      <p:ext uri="{BB962C8B-B14F-4D97-AF65-F5344CB8AC3E}">
        <p14:creationId xmlns:p14="http://schemas.microsoft.com/office/powerpoint/2010/main" val="16033585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xfrm>
            <a:off x="651205" y="-639829"/>
            <a:ext cx="11702390" cy="9084074"/>
          </a:xfrm>
          <a:prstGeom prst="rect">
            <a:avLst/>
          </a:prstGeom>
        </p:spPr>
        <p:txBody>
          <a:bodyPr>
            <a:normAutofit/>
          </a:bodyPr>
          <a:lstStyle/>
          <a:p>
            <a:pPr lvl="0">
              <a:defRPr sz="1800">
                <a:solidFill>
                  <a:srgbClr val="000000"/>
                </a:solidFill>
              </a:defRPr>
            </a:pPr>
            <a:r>
              <a:rPr lang="nb-NO" sz="14000" dirty="0">
                <a:solidFill>
                  <a:srgbClr val="F38900"/>
                </a:solidFill>
                <a:latin typeface="+mj-lt"/>
              </a:rPr>
              <a:t>Workshop</a:t>
            </a:r>
          </a:p>
        </p:txBody>
      </p:sp>
    </p:spTree>
    <p:extLst>
      <p:ext uri="{BB962C8B-B14F-4D97-AF65-F5344CB8AC3E}">
        <p14:creationId xmlns:p14="http://schemas.microsoft.com/office/powerpoint/2010/main" val="83917442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Clockg.png"/>
          <p:cNvPicPr/>
          <p:nvPr/>
        </p:nvPicPr>
        <p:blipFill>
          <a:blip r:embed="rId3">
            <a:alphaModFix amt="44656"/>
          </a:blip>
          <a:stretch>
            <a:fillRect/>
          </a:stretch>
        </p:blipFill>
        <p:spPr>
          <a:xfrm>
            <a:off x="-5492638" y="-146089"/>
            <a:ext cx="20709753" cy="10045777"/>
          </a:xfrm>
          <a:prstGeom prst="rect">
            <a:avLst/>
          </a:prstGeom>
          <a:ln w="12700">
            <a:miter lim="400000"/>
          </a:ln>
          <a:effectLst>
            <a:outerShdw dist="25400" dir="5400000" rotWithShape="0">
              <a:srgbClr val="595959">
                <a:alpha val="50000"/>
              </a:srgbClr>
            </a:outerShdw>
          </a:effectLst>
        </p:spPr>
      </p:pic>
      <p:sp>
        <p:nvSpPr>
          <p:cNvPr id="143" name="Shape 143"/>
          <p:cNvSpPr>
            <a:spLocks noGrp="1"/>
          </p:cNvSpPr>
          <p:nvPr>
            <p:ph type="title"/>
          </p:nvPr>
        </p:nvSpPr>
        <p:spPr>
          <a:xfrm>
            <a:off x="1327695" y="1661756"/>
            <a:ext cx="15095415" cy="6761936"/>
          </a:xfrm>
          <a:prstGeom prst="rect">
            <a:avLst/>
          </a:prstGeom>
        </p:spPr>
        <p:txBody>
          <a:bodyPr/>
          <a:lstStyle/>
          <a:p>
            <a:pPr algn="l" defTabSz="502412">
              <a:lnSpc>
                <a:spcPct val="150000"/>
              </a:lnSpc>
              <a:defRPr sz="1800">
                <a:solidFill>
                  <a:srgbClr val="000000"/>
                </a:solidFill>
              </a:defRPr>
            </a:pPr>
            <a:r>
              <a:rPr lang="nb-NO" sz="3200" dirty="0">
                <a:latin typeface="+mj-lt"/>
              </a:rPr>
              <a:t>09.45 Foredrag Arbeidsglede – Hva, hvorfor og hvordan</a:t>
            </a:r>
            <a:br>
              <a:rPr lang="nb-NO" sz="3200" dirty="0">
                <a:latin typeface="+mj-lt"/>
              </a:rPr>
            </a:br>
            <a:r>
              <a:rPr lang="nb-NO" sz="3200" dirty="0">
                <a:latin typeface="+mj-lt"/>
              </a:rPr>
              <a:t>11.15 Inndeling av grupper og litt mat</a:t>
            </a:r>
            <a:br>
              <a:rPr lang="nb-NO" sz="3200" dirty="0">
                <a:latin typeface="+mj-lt"/>
              </a:rPr>
            </a:br>
            <a:r>
              <a:rPr lang="nb-NO" sz="3200" dirty="0">
                <a:latin typeface="+mj-lt"/>
              </a:rPr>
              <a:t>11.45 Gruppearbeid del 1</a:t>
            </a:r>
            <a:br>
              <a:rPr lang="nb-NO" sz="3200" dirty="0">
                <a:latin typeface="+mj-lt"/>
              </a:rPr>
            </a:br>
            <a:r>
              <a:rPr lang="nb-NO" sz="3200" i="1" dirty="0">
                <a:latin typeface="+mj-lt"/>
              </a:rPr>
              <a:t>13.00 Lunsj</a:t>
            </a:r>
            <a:br>
              <a:rPr lang="nb-NO" sz="3200" i="1" dirty="0">
                <a:latin typeface="+mj-lt"/>
              </a:rPr>
            </a:br>
            <a:r>
              <a:rPr lang="nb-NO" sz="3200" dirty="0">
                <a:latin typeface="+mj-lt"/>
              </a:rPr>
              <a:t>14.00 Gruppearbeid del 2</a:t>
            </a:r>
            <a:br>
              <a:rPr lang="nb-NO" sz="3200" dirty="0">
                <a:latin typeface="+mj-lt"/>
              </a:rPr>
            </a:br>
            <a:r>
              <a:rPr lang="nb-NO" sz="3200" dirty="0">
                <a:latin typeface="+mj-lt"/>
              </a:rPr>
              <a:t>15.00Fremleggelse fra noen grupper</a:t>
            </a:r>
            <a:br>
              <a:rPr lang="nb-NO" sz="3200" dirty="0">
                <a:latin typeface="+mj-lt"/>
              </a:rPr>
            </a:br>
            <a:r>
              <a:rPr lang="nb-NO" sz="3200" dirty="0">
                <a:latin typeface="+mj-lt"/>
              </a:rPr>
              <a:t>15.30 Avsluttende innlegg</a:t>
            </a:r>
            <a:br>
              <a:rPr lang="nb-NO" sz="3200" dirty="0">
                <a:latin typeface="+mj-lt"/>
              </a:rPr>
            </a:br>
            <a:r>
              <a:rPr lang="nb-NO" sz="3200" dirty="0">
                <a:latin typeface="+mj-lt"/>
              </a:rPr>
              <a:t>16.00 Slutt</a:t>
            </a:r>
            <a:endParaRPr lang="nb-NO" dirty="0">
              <a:latin typeface="+mj-lt"/>
            </a:endParaRPr>
          </a:p>
        </p:txBody>
      </p:sp>
      <p:sp>
        <p:nvSpPr>
          <p:cNvPr id="144" name="Shape 144"/>
          <p:cNvSpPr/>
          <p:nvPr/>
        </p:nvSpPr>
        <p:spPr>
          <a:xfrm>
            <a:off x="1322742" y="507156"/>
            <a:ext cx="11684000" cy="148722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443991">
              <a:lnSpc>
                <a:spcPct val="90000"/>
              </a:lnSpc>
              <a:defRPr sz="9120">
                <a:solidFill>
                  <a:srgbClr val="EE7501"/>
                </a:solidFill>
              </a:defRPr>
            </a:lvl1pPr>
          </a:lstStyle>
          <a:p>
            <a:pPr lvl="0">
              <a:defRPr sz="1800">
                <a:solidFill>
                  <a:srgbClr val="000000"/>
                </a:solidFill>
              </a:defRPr>
            </a:pPr>
            <a:r>
              <a:rPr sz="9120" dirty="0">
                <a:solidFill>
                  <a:srgbClr val="EE7501"/>
                </a:solidFill>
                <a:latin typeface="+mj-lt"/>
              </a:rPr>
              <a:t>Workshop program</a:t>
            </a:r>
          </a:p>
        </p:txBody>
      </p:sp>
    </p:spTree>
    <p:extLst>
      <p:ext uri="{BB962C8B-B14F-4D97-AF65-F5344CB8AC3E}">
        <p14:creationId xmlns:p14="http://schemas.microsoft.com/office/powerpoint/2010/main" val="251127939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nvSpPr>
        <p:spPr>
          <a:xfrm>
            <a:off x="651205" y="217714"/>
            <a:ext cx="12141200" cy="191588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nSpc>
                <a:spcPct val="90000"/>
              </a:lnSpc>
              <a:defRPr sz="6000">
                <a:solidFill>
                  <a:srgbClr val="0E030A"/>
                </a:solidFill>
                <a:latin typeface="+mn-lt"/>
                <a:ea typeface="+mn-ea"/>
                <a:cs typeface="+mn-cs"/>
                <a:sym typeface="Helvetica Light"/>
              </a:defRPr>
            </a:lvl1pPr>
          </a:lstStyle>
          <a:p>
            <a:pPr>
              <a:defRPr sz="1800">
                <a:solidFill>
                  <a:srgbClr val="000000"/>
                </a:solidFill>
              </a:defRPr>
            </a:pPr>
            <a:r>
              <a:rPr lang="nb-NO" sz="4400" b="1" dirty="0">
                <a:solidFill>
                  <a:srgbClr val="F38900"/>
                </a:solidFill>
                <a:latin typeface="+mj-lt"/>
              </a:rPr>
              <a:t>Oppgave 1</a:t>
            </a:r>
          </a:p>
          <a:p>
            <a:pPr>
              <a:defRPr sz="1800">
                <a:solidFill>
                  <a:srgbClr val="000000"/>
                </a:solidFill>
              </a:defRPr>
            </a:pPr>
            <a:endParaRPr lang="nb-NO" sz="4400" b="1" dirty="0">
              <a:solidFill>
                <a:srgbClr val="F38900"/>
              </a:solidFill>
              <a:latin typeface="+mj-lt"/>
            </a:endParaRPr>
          </a:p>
          <a:p>
            <a:pPr>
              <a:defRPr sz="1800">
                <a:solidFill>
                  <a:srgbClr val="000000"/>
                </a:solidFill>
              </a:defRPr>
            </a:pPr>
            <a:r>
              <a:rPr lang="nb-NO" sz="4400" b="1" dirty="0">
                <a:solidFill>
                  <a:srgbClr val="F38900"/>
                </a:solidFill>
                <a:latin typeface="+mj-lt"/>
              </a:rPr>
              <a:t>Møteplasser / Ulike kontorer</a:t>
            </a:r>
          </a:p>
        </p:txBody>
      </p:sp>
      <p:sp>
        <p:nvSpPr>
          <p:cNvPr id="242" name="Shape 242"/>
          <p:cNvSpPr>
            <a:spLocks noGrp="1"/>
          </p:cNvSpPr>
          <p:nvPr>
            <p:ph type="title"/>
          </p:nvPr>
        </p:nvSpPr>
        <p:spPr>
          <a:xfrm>
            <a:off x="651205" y="3154565"/>
            <a:ext cx="11702390" cy="5360355"/>
          </a:xfrm>
          <a:prstGeom prst="rect">
            <a:avLst/>
          </a:prstGeom>
        </p:spPr>
        <p:txBody>
          <a:bodyPr/>
          <a:lstStyle/>
          <a:p>
            <a:pPr lvl="0" algn="l">
              <a:spcBef>
                <a:spcPts val="500"/>
              </a:spcBef>
              <a:buSzPct val="100000"/>
              <a:defRPr sz="1800">
                <a:solidFill>
                  <a:srgbClr val="000000"/>
                </a:solidFill>
              </a:defRPr>
            </a:pPr>
            <a:r>
              <a:rPr lang="nb-NO" sz="4400" dirty="0">
                <a:solidFill>
                  <a:srgbClr val="EE7501"/>
                </a:solidFill>
                <a:latin typeface="+mj-lt"/>
              </a:rPr>
              <a:t>Snakk</a:t>
            </a:r>
            <a:r>
              <a:rPr sz="4400" dirty="0">
                <a:solidFill>
                  <a:srgbClr val="0E030A"/>
                </a:solidFill>
                <a:latin typeface="+mj-lt"/>
              </a:rPr>
              <a:t> </a:t>
            </a:r>
            <a:r>
              <a:rPr lang="nb-NO" sz="4400" dirty="0">
                <a:solidFill>
                  <a:srgbClr val="0E030A"/>
                </a:solidFill>
                <a:latin typeface="+mj-lt"/>
              </a:rPr>
              <a:t>om en eller flere ting som dere har gjort som har virket før og hvorfor dere ønsker mer av dette.</a:t>
            </a:r>
            <a:br>
              <a:rPr lang="nb-NO" sz="4400" dirty="0">
                <a:solidFill>
                  <a:srgbClr val="0E030A"/>
                </a:solidFill>
                <a:latin typeface="+mj-lt"/>
              </a:rPr>
            </a:br>
            <a:br>
              <a:rPr lang="nb-NO" sz="4400" dirty="0">
                <a:solidFill>
                  <a:srgbClr val="0E030A"/>
                </a:solidFill>
                <a:latin typeface="+mj-lt"/>
              </a:rPr>
            </a:br>
            <a:r>
              <a:rPr lang="nb-NO" sz="4400" dirty="0">
                <a:solidFill>
                  <a:srgbClr val="0E030A"/>
                </a:solidFill>
                <a:latin typeface="+mj-lt"/>
              </a:rPr>
              <a:t>Ta da stilling til:</a:t>
            </a:r>
            <a:br>
              <a:rPr lang="nb-NO" sz="4400" dirty="0">
                <a:solidFill>
                  <a:srgbClr val="0E030A"/>
                </a:solidFill>
                <a:latin typeface="+mj-lt"/>
              </a:rPr>
            </a:br>
            <a:r>
              <a:rPr lang="nb-NO" sz="4400" dirty="0">
                <a:solidFill>
                  <a:srgbClr val="EE7501"/>
                </a:solidFill>
                <a:latin typeface="+mj-lt"/>
              </a:rPr>
              <a:t>- Hvordan </a:t>
            </a:r>
            <a:r>
              <a:rPr lang="nb-NO" sz="4400" dirty="0">
                <a:solidFill>
                  <a:schemeClr val="bg1"/>
                </a:solidFill>
                <a:latin typeface="+mj-lt"/>
              </a:rPr>
              <a:t>kan dere få til mer av det i fremtiden?</a:t>
            </a:r>
            <a:br>
              <a:rPr lang="nb-NO" sz="4400" dirty="0">
                <a:solidFill>
                  <a:schemeClr val="bg1"/>
                </a:solidFill>
                <a:latin typeface="+mj-lt"/>
              </a:rPr>
            </a:br>
            <a:r>
              <a:rPr lang="nb-NO" sz="4400" dirty="0">
                <a:solidFill>
                  <a:srgbClr val="EE7501"/>
                </a:solidFill>
                <a:latin typeface="+mj-lt"/>
              </a:rPr>
              <a:t>- Hva</a:t>
            </a:r>
            <a:r>
              <a:rPr sz="4400" dirty="0">
                <a:solidFill>
                  <a:srgbClr val="EE7501"/>
                </a:solidFill>
                <a:latin typeface="+mj-lt"/>
              </a:rPr>
              <a:t> </a:t>
            </a:r>
            <a:r>
              <a:rPr lang="nb-NO" sz="4400" dirty="0">
                <a:solidFill>
                  <a:schemeClr val="bg1"/>
                </a:solidFill>
                <a:latin typeface="+mj-lt"/>
              </a:rPr>
              <a:t>må dere gjøre for å få det til</a:t>
            </a:r>
            <a:br>
              <a:rPr lang="nb-NO" sz="4400" dirty="0">
                <a:solidFill>
                  <a:schemeClr val="bg1"/>
                </a:solidFill>
                <a:latin typeface="+mj-lt"/>
              </a:rPr>
            </a:br>
            <a:r>
              <a:rPr lang="nb-NO" sz="4400" dirty="0">
                <a:solidFill>
                  <a:schemeClr val="bg1"/>
                </a:solidFill>
                <a:latin typeface="+mj-lt"/>
              </a:rPr>
              <a:t>(handling)</a:t>
            </a:r>
            <a:br>
              <a:rPr lang="nb-NO" sz="4400" dirty="0">
                <a:solidFill>
                  <a:schemeClr val="bg1"/>
                </a:solidFill>
                <a:latin typeface="+mj-lt"/>
              </a:rPr>
            </a:br>
            <a:endParaRPr sz="4400" dirty="0">
              <a:solidFill>
                <a:srgbClr val="0E030A"/>
              </a:solidFill>
              <a:latin typeface="+mj-lt"/>
            </a:endParaRPr>
          </a:p>
        </p:txBody>
      </p:sp>
    </p:spTree>
    <p:extLst>
      <p:ext uri="{BB962C8B-B14F-4D97-AF65-F5344CB8AC3E}">
        <p14:creationId xmlns:p14="http://schemas.microsoft.com/office/powerpoint/2010/main" val="232013047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nvSpPr>
        <p:spPr>
          <a:xfrm>
            <a:off x="741422" y="576942"/>
            <a:ext cx="12141200" cy="191588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nSpc>
                <a:spcPct val="90000"/>
              </a:lnSpc>
              <a:defRPr sz="6000">
                <a:solidFill>
                  <a:srgbClr val="0E030A"/>
                </a:solidFill>
                <a:latin typeface="+mn-lt"/>
                <a:ea typeface="+mn-ea"/>
                <a:cs typeface="+mn-cs"/>
                <a:sym typeface="Helvetica Light"/>
              </a:defRPr>
            </a:lvl1pPr>
          </a:lstStyle>
          <a:p>
            <a:pPr>
              <a:defRPr sz="1800">
                <a:solidFill>
                  <a:srgbClr val="000000"/>
                </a:solidFill>
              </a:defRPr>
            </a:pPr>
            <a:r>
              <a:rPr lang="nb-NO" sz="4400" b="1" dirty="0">
                <a:solidFill>
                  <a:srgbClr val="F38900"/>
                </a:solidFill>
                <a:latin typeface="+mj-lt"/>
              </a:rPr>
              <a:t>Oppgave 2</a:t>
            </a:r>
          </a:p>
          <a:p>
            <a:pPr>
              <a:defRPr sz="1800">
                <a:solidFill>
                  <a:srgbClr val="000000"/>
                </a:solidFill>
              </a:defRPr>
            </a:pPr>
            <a:endParaRPr lang="nb-NO" sz="4400" b="1" dirty="0">
              <a:solidFill>
                <a:srgbClr val="F38900"/>
              </a:solidFill>
              <a:latin typeface="+mj-lt"/>
            </a:endParaRPr>
          </a:p>
          <a:p>
            <a:pPr>
              <a:defRPr sz="1800">
                <a:solidFill>
                  <a:srgbClr val="000000"/>
                </a:solidFill>
              </a:defRPr>
            </a:pPr>
            <a:r>
              <a:rPr lang="nb-NO" sz="4400" b="1" dirty="0">
                <a:solidFill>
                  <a:srgbClr val="F38900"/>
                </a:solidFill>
                <a:latin typeface="+mj-lt"/>
              </a:rPr>
              <a:t>Møteplasser / Ulike kontorer</a:t>
            </a:r>
          </a:p>
          <a:p>
            <a:pPr>
              <a:defRPr sz="1800">
                <a:solidFill>
                  <a:srgbClr val="000000"/>
                </a:solidFill>
              </a:defRPr>
            </a:pPr>
            <a:endParaRPr lang="nb-NO" sz="4400" b="1" dirty="0">
              <a:solidFill>
                <a:srgbClr val="F38900"/>
              </a:solidFill>
              <a:latin typeface="+mj-lt"/>
            </a:endParaRPr>
          </a:p>
        </p:txBody>
      </p:sp>
      <p:sp>
        <p:nvSpPr>
          <p:cNvPr id="242" name="Shape 242"/>
          <p:cNvSpPr>
            <a:spLocks noGrp="1"/>
          </p:cNvSpPr>
          <p:nvPr>
            <p:ph type="title"/>
          </p:nvPr>
        </p:nvSpPr>
        <p:spPr>
          <a:xfrm>
            <a:off x="741422" y="3034822"/>
            <a:ext cx="11702390" cy="5360355"/>
          </a:xfrm>
          <a:prstGeom prst="rect">
            <a:avLst/>
          </a:prstGeom>
        </p:spPr>
        <p:txBody>
          <a:bodyPr/>
          <a:lstStyle/>
          <a:p>
            <a:pPr lvl="0" algn="l">
              <a:spcBef>
                <a:spcPts val="500"/>
              </a:spcBef>
              <a:buSzPct val="100000"/>
              <a:defRPr sz="1800">
                <a:solidFill>
                  <a:srgbClr val="000000"/>
                </a:solidFill>
              </a:defRPr>
            </a:pPr>
            <a:r>
              <a:rPr lang="nb-NO" sz="4400" dirty="0">
                <a:solidFill>
                  <a:srgbClr val="EE7501"/>
                </a:solidFill>
                <a:latin typeface="+mj-lt"/>
              </a:rPr>
              <a:t>Snakk</a:t>
            </a:r>
            <a:r>
              <a:rPr sz="4400" dirty="0">
                <a:solidFill>
                  <a:srgbClr val="0E030A"/>
                </a:solidFill>
                <a:latin typeface="+mj-lt"/>
              </a:rPr>
              <a:t> </a:t>
            </a:r>
            <a:r>
              <a:rPr lang="nb-NO" sz="4400" dirty="0">
                <a:solidFill>
                  <a:srgbClr val="0E030A"/>
                </a:solidFill>
                <a:latin typeface="+mj-lt"/>
              </a:rPr>
              <a:t>om hvilke utfordringer dere har i dag som dere gjerne vil ha løst og hvorfor dere vil ha dem løst.</a:t>
            </a:r>
            <a:br>
              <a:rPr lang="nb-NO" sz="4400" dirty="0">
                <a:solidFill>
                  <a:srgbClr val="0E030A"/>
                </a:solidFill>
                <a:latin typeface="+mj-lt"/>
              </a:rPr>
            </a:br>
            <a:br>
              <a:rPr lang="nb-NO" sz="4400" dirty="0">
                <a:solidFill>
                  <a:srgbClr val="0E030A"/>
                </a:solidFill>
                <a:latin typeface="+mj-lt"/>
              </a:rPr>
            </a:br>
            <a:r>
              <a:rPr lang="nb-NO" sz="4400" dirty="0">
                <a:solidFill>
                  <a:srgbClr val="0E030A"/>
                </a:solidFill>
                <a:latin typeface="+mj-lt"/>
              </a:rPr>
              <a:t>Ta da stilling til:</a:t>
            </a:r>
            <a:br>
              <a:rPr lang="nb-NO" sz="4400" dirty="0">
                <a:solidFill>
                  <a:srgbClr val="0E030A"/>
                </a:solidFill>
                <a:latin typeface="+mj-lt"/>
              </a:rPr>
            </a:br>
            <a:r>
              <a:rPr lang="nb-NO" sz="4400" dirty="0">
                <a:solidFill>
                  <a:srgbClr val="EE7501"/>
                </a:solidFill>
                <a:latin typeface="+mj-lt"/>
              </a:rPr>
              <a:t>- Hvordan </a:t>
            </a:r>
            <a:r>
              <a:rPr lang="nb-NO" sz="4400" dirty="0">
                <a:solidFill>
                  <a:schemeClr val="bg1"/>
                </a:solidFill>
                <a:latin typeface="+mj-lt"/>
              </a:rPr>
              <a:t>kan dere få løst utfordringen?</a:t>
            </a:r>
            <a:br>
              <a:rPr lang="nb-NO" sz="4400" dirty="0">
                <a:solidFill>
                  <a:schemeClr val="bg1"/>
                </a:solidFill>
                <a:latin typeface="+mj-lt"/>
              </a:rPr>
            </a:br>
            <a:r>
              <a:rPr lang="nb-NO" sz="4400" dirty="0">
                <a:solidFill>
                  <a:srgbClr val="EE7501"/>
                </a:solidFill>
                <a:latin typeface="+mj-lt"/>
              </a:rPr>
              <a:t>- Hva</a:t>
            </a:r>
            <a:r>
              <a:rPr sz="4400" dirty="0">
                <a:solidFill>
                  <a:srgbClr val="EE7501"/>
                </a:solidFill>
                <a:latin typeface="+mj-lt"/>
              </a:rPr>
              <a:t> </a:t>
            </a:r>
            <a:r>
              <a:rPr lang="nb-NO" sz="4400" dirty="0">
                <a:solidFill>
                  <a:schemeClr val="bg1"/>
                </a:solidFill>
                <a:latin typeface="+mj-lt"/>
              </a:rPr>
              <a:t>må dere gjøre for å få det til</a:t>
            </a:r>
            <a:br>
              <a:rPr lang="nb-NO" sz="4400" dirty="0">
                <a:solidFill>
                  <a:schemeClr val="bg1"/>
                </a:solidFill>
                <a:latin typeface="+mj-lt"/>
              </a:rPr>
            </a:br>
            <a:r>
              <a:rPr lang="nb-NO" sz="4400" dirty="0">
                <a:solidFill>
                  <a:schemeClr val="bg1"/>
                </a:solidFill>
                <a:latin typeface="+mj-lt"/>
              </a:rPr>
              <a:t>(handling)</a:t>
            </a:r>
            <a:br>
              <a:rPr lang="nb-NO" sz="4400" dirty="0">
                <a:solidFill>
                  <a:schemeClr val="bg1"/>
                </a:solidFill>
                <a:latin typeface="+mj-lt"/>
              </a:rPr>
            </a:br>
            <a:endParaRPr sz="4400" dirty="0">
              <a:solidFill>
                <a:srgbClr val="0E030A"/>
              </a:solidFill>
              <a:latin typeface="+mj-lt"/>
            </a:endParaRPr>
          </a:p>
        </p:txBody>
      </p:sp>
    </p:spTree>
    <p:extLst>
      <p:ext uri="{BB962C8B-B14F-4D97-AF65-F5344CB8AC3E}">
        <p14:creationId xmlns:p14="http://schemas.microsoft.com/office/powerpoint/2010/main" val="20250828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xfrm>
            <a:off x="651205" y="-792229"/>
            <a:ext cx="11702390" cy="9084074"/>
          </a:xfrm>
          <a:prstGeom prst="rect">
            <a:avLst/>
          </a:prstGeom>
        </p:spPr>
        <p:txBody>
          <a:bodyPr>
            <a:normAutofit/>
          </a:bodyPr>
          <a:lstStyle/>
          <a:p>
            <a:pPr lvl="0">
              <a:defRPr sz="1800">
                <a:solidFill>
                  <a:srgbClr val="000000"/>
                </a:solidFill>
              </a:defRPr>
            </a:pPr>
            <a:r>
              <a:rPr lang="nb-NO" sz="8800" dirty="0">
                <a:solidFill>
                  <a:srgbClr val="F38900"/>
                </a:solidFill>
                <a:latin typeface="+mj-lt"/>
              </a:rPr>
              <a:t>Presentasjon </a:t>
            </a:r>
            <a:r>
              <a:rPr lang="nb-NO" sz="8800" dirty="0">
                <a:solidFill>
                  <a:schemeClr val="bg1"/>
                </a:solidFill>
                <a:latin typeface="+mj-lt"/>
              </a:rPr>
              <a:t>av to-tre svar på hvert</a:t>
            </a:r>
            <a:r>
              <a:rPr lang="nb-NO" sz="8800" dirty="0">
                <a:solidFill>
                  <a:srgbClr val="F38900"/>
                </a:solidFill>
                <a:latin typeface="+mj-lt"/>
              </a:rPr>
              <a:t> spørsmål</a:t>
            </a:r>
          </a:p>
        </p:txBody>
      </p:sp>
    </p:spTree>
    <p:extLst>
      <p:ext uri="{BB962C8B-B14F-4D97-AF65-F5344CB8AC3E}">
        <p14:creationId xmlns:p14="http://schemas.microsoft.com/office/powerpoint/2010/main" val="69005744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xfrm>
            <a:off x="651205" y="-792229"/>
            <a:ext cx="11702390" cy="9084074"/>
          </a:xfrm>
          <a:prstGeom prst="rect">
            <a:avLst/>
          </a:prstGeom>
        </p:spPr>
        <p:txBody>
          <a:bodyPr>
            <a:normAutofit/>
          </a:bodyPr>
          <a:lstStyle/>
          <a:p>
            <a:pPr>
              <a:defRPr sz="1800">
                <a:solidFill>
                  <a:srgbClr val="000000"/>
                </a:solidFill>
              </a:defRPr>
            </a:pPr>
            <a:r>
              <a:rPr lang="nb-NO" sz="8800" dirty="0">
                <a:solidFill>
                  <a:schemeClr val="bg1"/>
                </a:solidFill>
                <a:latin typeface="+mj-lt"/>
              </a:rPr>
              <a:t>Hvordan sikre </a:t>
            </a:r>
            <a:r>
              <a:rPr lang="nb-NO" sz="8800" dirty="0">
                <a:solidFill>
                  <a:srgbClr val="F38900"/>
                </a:solidFill>
                <a:latin typeface="+mj-lt"/>
              </a:rPr>
              <a:t>handling?</a:t>
            </a:r>
            <a:endParaRPr lang="nb-NO" sz="8800" dirty="0">
              <a:solidFill>
                <a:schemeClr val="bg1"/>
              </a:solidFill>
              <a:latin typeface="+mj-lt"/>
            </a:endParaRPr>
          </a:p>
        </p:txBody>
      </p:sp>
    </p:spTree>
    <p:extLst>
      <p:ext uri="{BB962C8B-B14F-4D97-AF65-F5344CB8AC3E}">
        <p14:creationId xmlns:p14="http://schemas.microsoft.com/office/powerpoint/2010/main" val="249596456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ENTA PÅ HESTEN.mp4">
            <a:hlinkClick r:id="" action="ppaction://media"/>
            <a:extLst>
              <a:ext uri="{FF2B5EF4-FFF2-40B4-BE49-F238E27FC236}">
                <a16:creationId xmlns:a16="http://schemas.microsoft.com/office/drawing/2014/main" id="{57A900B2-ADD0-B445-AE2C-79E63D8D049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5765" y="1022390"/>
            <a:ext cx="13466098" cy="7708820"/>
          </a:xfrm>
        </p:spPr>
      </p:pic>
    </p:spTree>
    <p:extLst>
      <p:ext uri="{BB962C8B-B14F-4D97-AF65-F5344CB8AC3E}">
        <p14:creationId xmlns:p14="http://schemas.microsoft.com/office/powerpoint/2010/main" val="37876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xfrm>
            <a:off x="651205" y="-792229"/>
            <a:ext cx="11702390" cy="9084074"/>
          </a:xfrm>
          <a:prstGeom prst="rect">
            <a:avLst/>
          </a:prstGeom>
        </p:spPr>
        <p:txBody>
          <a:bodyPr>
            <a:normAutofit/>
          </a:bodyPr>
          <a:lstStyle/>
          <a:p>
            <a:pPr lvl="0">
              <a:defRPr sz="1800">
                <a:solidFill>
                  <a:srgbClr val="000000"/>
                </a:solidFill>
              </a:defRPr>
            </a:pPr>
            <a:r>
              <a:rPr lang="nb-NO" sz="8800" dirty="0">
                <a:solidFill>
                  <a:schemeClr val="bg1"/>
                </a:solidFill>
                <a:latin typeface="+mj-lt"/>
              </a:rPr>
              <a:t>Skap en </a:t>
            </a:r>
            <a:r>
              <a:rPr lang="nb-NO" sz="8800" dirty="0">
                <a:solidFill>
                  <a:srgbClr val="F38900"/>
                </a:solidFill>
                <a:latin typeface="+mj-lt"/>
              </a:rPr>
              <a:t>komite som går forrest </a:t>
            </a:r>
            <a:r>
              <a:rPr lang="nb-NO" sz="8800" dirty="0">
                <a:solidFill>
                  <a:schemeClr val="bg1"/>
                </a:solidFill>
                <a:latin typeface="+mj-lt"/>
              </a:rPr>
              <a:t>og setter ting i gang</a:t>
            </a:r>
          </a:p>
        </p:txBody>
      </p:sp>
    </p:spTree>
    <p:extLst>
      <p:ext uri="{BB962C8B-B14F-4D97-AF65-F5344CB8AC3E}">
        <p14:creationId xmlns:p14="http://schemas.microsoft.com/office/powerpoint/2010/main" val="201364325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657" name="Shape 657"/>
          <p:cNvSpPr>
            <a:spLocks noGrp="1"/>
          </p:cNvSpPr>
          <p:nvPr>
            <p:ph type="title"/>
          </p:nvPr>
        </p:nvSpPr>
        <p:spPr>
          <a:prstGeom prst="rect">
            <a:avLst/>
          </a:prstGeom>
        </p:spPr>
        <p:txBody>
          <a:bodyPr lIns="50800" tIns="50800" rIns="50800" bIns="50800">
            <a:noAutofit/>
          </a:bodyPr>
          <a:lstStyle>
            <a:lvl1pPr>
              <a:defRPr sz="28000"/>
            </a:lvl1pPr>
          </a:lstStyle>
          <a:p>
            <a:pPr lvl="0">
              <a:defRPr sz="1800">
                <a:solidFill>
                  <a:srgbClr val="000000"/>
                </a:solidFill>
              </a:defRPr>
            </a:pPr>
            <a:r>
              <a:rPr sz="28000" dirty="0">
                <a:solidFill>
                  <a:srgbClr val="EE7501"/>
                </a:solidFill>
                <a:latin typeface="+mj-lt"/>
              </a:rPr>
              <a:t>T</a:t>
            </a:r>
            <a:r>
              <a:rPr lang="nb-NO" sz="28000" dirty="0">
                <a:solidFill>
                  <a:srgbClr val="EE7501"/>
                </a:solidFill>
                <a:latin typeface="+mj-lt"/>
              </a:rPr>
              <a:t>AKK</a:t>
            </a:r>
            <a:br>
              <a:rPr lang="nb-NO" sz="28000" dirty="0">
                <a:solidFill>
                  <a:srgbClr val="EE7501"/>
                </a:solidFill>
                <a:latin typeface="+mj-lt"/>
              </a:rPr>
            </a:br>
            <a:r>
              <a:rPr lang="nb-NO" sz="6000" dirty="0">
                <a:latin typeface="+mj-lt"/>
              </a:rPr>
              <a:t>for meg</a:t>
            </a:r>
            <a:endParaRPr sz="6000" dirty="0">
              <a:solidFill>
                <a:srgbClr val="EE7501"/>
              </a:solidFill>
              <a:latin typeface="+mj-lt"/>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p:cNvSpPr>
          <p:nvPr>
            <p:ph type="title"/>
          </p:nvPr>
        </p:nvSpPr>
        <p:spPr>
          <a:xfrm>
            <a:off x="466531" y="661987"/>
            <a:ext cx="11693230" cy="8429626"/>
          </a:xfrm>
          <a:prstGeom prst="rect">
            <a:avLst/>
          </a:prstGeom>
        </p:spPr>
        <p:txBody>
          <a:bodyPr/>
          <a:lstStyle>
            <a:lvl1pPr algn="ctr">
              <a:defRPr sz="7500"/>
            </a:lvl1pPr>
          </a:lstStyle>
          <a:p>
            <a:pPr lvl="0">
              <a:defRPr sz="1800"/>
            </a:pPr>
            <a:r>
              <a:rPr lang="nb-NO" sz="7500" dirty="0">
                <a:latin typeface="+mj-lt"/>
              </a:rPr>
              <a:t>Mer informasjon</a:t>
            </a:r>
            <a:endParaRPr sz="7500" dirty="0">
              <a:latin typeface="+mj-lt"/>
            </a:endParaRPr>
          </a:p>
        </p:txBody>
      </p:sp>
      <p:sp>
        <p:nvSpPr>
          <p:cNvPr id="642" name="Shape 642"/>
          <p:cNvSpPr>
            <a:spLocks noGrp="1"/>
          </p:cNvSpPr>
          <p:nvPr>
            <p:ph type="body" idx="1"/>
          </p:nvPr>
        </p:nvSpPr>
        <p:spPr>
          <a:xfrm>
            <a:off x="4866020" y="2560000"/>
            <a:ext cx="8391020" cy="6765424"/>
          </a:xfrm>
          <a:prstGeom prst="rect">
            <a:avLst/>
          </a:prstGeom>
        </p:spPr>
        <p:txBody>
          <a:bodyPr/>
          <a:lstStyle/>
          <a:p>
            <a:pPr lvl="0" defTabSz="584200">
              <a:lnSpc>
                <a:spcPct val="150000"/>
              </a:lnSpc>
              <a:spcBef>
                <a:spcPts val="0"/>
              </a:spcBef>
              <a:defRPr sz="1800">
                <a:uFillTx/>
              </a:defRPr>
            </a:pPr>
            <a:r>
              <a:rPr sz="4200" dirty="0">
                <a:solidFill>
                  <a:srgbClr val="0E030A"/>
                </a:solidFill>
              </a:rPr>
              <a:t>/</a:t>
            </a:r>
            <a:r>
              <a:rPr lang="nb-NO" sz="4200" dirty="0" err="1">
                <a:solidFill>
                  <a:srgbClr val="0E030A"/>
                </a:solidFill>
              </a:rPr>
              <a:t>merefremgang</a:t>
            </a:r>
            <a:endParaRPr sz="4200" dirty="0">
              <a:solidFill>
                <a:srgbClr val="0E030A"/>
              </a:solidFill>
            </a:endParaRPr>
          </a:p>
          <a:p>
            <a:pPr lvl="0" defTabSz="584200">
              <a:lnSpc>
                <a:spcPct val="150000"/>
              </a:lnSpc>
              <a:spcBef>
                <a:spcPts val="0"/>
              </a:spcBef>
              <a:defRPr sz="1800">
                <a:uFillTx/>
              </a:defRPr>
            </a:pPr>
            <a:r>
              <a:rPr sz="4200" dirty="0">
                <a:solidFill>
                  <a:srgbClr val="0E030A"/>
                </a:solidFill>
              </a:rPr>
              <a:t>N</a:t>
            </a:r>
            <a:r>
              <a:rPr lang="nb-NO" sz="4200" dirty="0" err="1">
                <a:solidFill>
                  <a:srgbClr val="0E030A"/>
                </a:solidFill>
              </a:rPr>
              <a:t>yhetsbrev</a:t>
            </a:r>
            <a:endParaRPr sz="4200" dirty="0">
              <a:solidFill>
                <a:srgbClr val="0E030A"/>
              </a:solidFill>
            </a:endParaRPr>
          </a:p>
          <a:p>
            <a:pPr lvl="0" defTabSz="584200">
              <a:lnSpc>
                <a:spcPct val="150000"/>
              </a:lnSpc>
              <a:spcBef>
                <a:spcPts val="0"/>
              </a:spcBef>
              <a:defRPr sz="1800">
                <a:uFillTx/>
              </a:defRPr>
            </a:pPr>
            <a:r>
              <a:rPr sz="4200" dirty="0" err="1">
                <a:solidFill>
                  <a:srgbClr val="0E030A"/>
                </a:solidFill>
              </a:rPr>
              <a:t>Presenta</a:t>
            </a:r>
            <a:r>
              <a:rPr lang="nb-NO" sz="4200" dirty="0" err="1">
                <a:solidFill>
                  <a:srgbClr val="0E030A"/>
                </a:solidFill>
              </a:rPr>
              <a:t>sj</a:t>
            </a:r>
            <a:r>
              <a:rPr sz="4200" dirty="0">
                <a:solidFill>
                  <a:srgbClr val="0E030A"/>
                </a:solidFill>
              </a:rPr>
              <a:t>on</a:t>
            </a:r>
          </a:p>
          <a:p>
            <a:pPr lvl="0" defTabSz="584200">
              <a:lnSpc>
                <a:spcPct val="150000"/>
              </a:lnSpc>
              <a:spcBef>
                <a:spcPts val="0"/>
              </a:spcBef>
              <a:defRPr sz="1800">
                <a:uFillTx/>
              </a:defRPr>
            </a:pPr>
            <a:r>
              <a:rPr sz="4200" dirty="0">
                <a:solidFill>
                  <a:srgbClr val="0E030A"/>
                </a:solidFill>
              </a:rPr>
              <a:t>@</a:t>
            </a:r>
            <a:r>
              <a:rPr lang="nb-NO" sz="4200" dirty="0" err="1">
                <a:solidFill>
                  <a:srgbClr val="0E030A"/>
                </a:solidFill>
              </a:rPr>
              <a:t>henrikmaersk</a:t>
            </a:r>
            <a:endParaRPr lang="nb-NO" sz="4200" dirty="0">
              <a:solidFill>
                <a:srgbClr val="0E030A"/>
              </a:solidFill>
            </a:endParaRPr>
          </a:p>
          <a:p>
            <a:pPr lvl="0" defTabSz="584200">
              <a:lnSpc>
                <a:spcPct val="150000"/>
              </a:lnSpc>
              <a:spcBef>
                <a:spcPts val="0"/>
              </a:spcBef>
              <a:defRPr sz="1800">
                <a:uFillTx/>
              </a:defRPr>
            </a:pPr>
            <a:r>
              <a:rPr lang="nb-NO" sz="4200" dirty="0">
                <a:solidFill>
                  <a:srgbClr val="0E030A"/>
                </a:solidFill>
              </a:rPr>
              <a:t>www.merefremgang.no</a:t>
            </a:r>
            <a:endParaRPr sz="4200" dirty="0">
              <a:solidFill>
                <a:srgbClr val="0E030A"/>
              </a:solidFill>
            </a:endParaRPr>
          </a:p>
        </p:txBody>
      </p:sp>
      <p:pic>
        <p:nvPicPr>
          <p:cNvPr id="644" name="Facebook-Icon.png"/>
          <p:cNvPicPr/>
          <p:nvPr/>
        </p:nvPicPr>
        <p:blipFill>
          <a:blip r:embed="rId2"/>
          <a:stretch>
            <a:fillRect/>
          </a:stretch>
        </p:blipFill>
        <p:spPr>
          <a:xfrm>
            <a:off x="3927263" y="2791900"/>
            <a:ext cx="698501" cy="700247"/>
          </a:xfrm>
          <a:prstGeom prst="rect">
            <a:avLst/>
          </a:prstGeom>
          <a:ln w="12700">
            <a:miter lim="400000"/>
          </a:ln>
        </p:spPr>
      </p:pic>
      <p:pic>
        <p:nvPicPr>
          <p:cNvPr id="645" name="logo_mand.png"/>
          <p:cNvPicPr/>
          <p:nvPr/>
        </p:nvPicPr>
        <p:blipFill>
          <a:blip r:embed="rId3"/>
          <a:stretch>
            <a:fillRect/>
          </a:stretch>
        </p:blipFill>
        <p:spPr>
          <a:xfrm>
            <a:off x="3927263" y="4446344"/>
            <a:ext cx="698501" cy="1038456"/>
          </a:xfrm>
          <a:prstGeom prst="rect">
            <a:avLst/>
          </a:prstGeom>
          <a:ln w="12700">
            <a:miter lim="400000"/>
          </a:ln>
        </p:spPr>
      </p:pic>
      <p:pic>
        <p:nvPicPr>
          <p:cNvPr id="646" name="newsletter 2.png"/>
          <p:cNvPicPr/>
          <p:nvPr/>
        </p:nvPicPr>
        <p:blipFill>
          <a:blip r:embed="rId4"/>
          <a:stretch>
            <a:fillRect/>
          </a:stretch>
        </p:blipFill>
        <p:spPr>
          <a:xfrm>
            <a:off x="3927263" y="3703968"/>
            <a:ext cx="698501" cy="698501"/>
          </a:xfrm>
          <a:prstGeom prst="rect">
            <a:avLst/>
          </a:prstGeom>
          <a:ln w="12700">
            <a:miter lim="400000"/>
          </a:ln>
        </p:spPr>
      </p:pic>
      <p:pic>
        <p:nvPicPr>
          <p:cNvPr id="647" name="pasted-image.png"/>
          <p:cNvPicPr/>
          <p:nvPr/>
        </p:nvPicPr>
        <p:blipFill>
          <a:blip r:embed="rId5"/>
          <a:stretch>
            <a:fillRect/>
          </a:stretch>
        </p:blipFill>
        <p:spPr>
          <a:xfrm>
            <a:off x="3951006" y="5638309"/>
            <a:ext cx="701815" cy="700247"/>
          </a:xfrm>
          <a:prstGeom prst="rect">
            <a:avLst/>
          </a:prstGeom>
          <a:ln w="12700">
            <a:miter lim="400000"/>
          </a:ln>
        </p:spPr>
      </p:pic>
      <p:pic>
        <p:nvPicPr>
          <p:cNvPr id="2" name="Bild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7748" y="6494036"/>
            <a:ext cx="1118272" cy="1118272"/>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xfrm>
            <a:off x="651205" y="-14354"/>
            <a:ext cx="11702390" cy="9095914"/>
          </a:xfrm>
          <a:prstGeom prst="rect">
            <a:avLst/>
          </a:prstGeom>
        </p:spPr>
        <p:txBody>
          <a:bodyPr/>
          <a:lstStyle/>
          <a:p>
            <a:pPr lvl="0">
              <a:defRPr sz="1800">
                <a:solidFill>
                  <a:srgbClr val="000000"/>
                </a:solidFill>
              </a:defRPr>
            </a:pPr>
            <a:r>
              <a:rPr lang="nb-NO" sz="10000" dirty="0">
                <a:solidFill>
                  <a:srgbClr val="EE7502"/>
                </a:solidFill>
                <a:latin typeface="+mj-lt"/>
              </a:rPr>
              <a:t>Forskning</a:t>
            </a:r>
            <a:endParaRPr sz="10000" dirty="0">
              <a:solidFill>
                <a:srgbClr val="EE7502"/>
              </a:solidFill>
              <a:latin typeface="+mj-lt"/>
            </a:endParaRPr>
          </a:p>
          <a:p>
            <a:pPr lvl="0">
              <a:defRPr sz="1800">
                <a:solidFill>
                  <a:srgbClr val="000000"/>
                </a:solidFill>
              </a:defRPr>
            </a:pPr>
            <a:r>
              <a:rPr lang="nb-NO" sz="7500" dirty="0">
                <a:solidFill>
                  <a:srgbClr val="0E030A"/>
                </a:solidFill>
                <a:latin typeface="+mj-lt"/>
              </a:rPr>
              <a:t>Psykologi</a:t>
            </a:r>
            <a:endParaRPr sz="7500" dirty="0">
              <a:solidFill>
                <a:srgbClr val="0E030A"/>
              </a:solidFill>
              <a:latin typeface="+mj-lt"/>
            </a:endParaRPr>
          </a:p>
          <a:p>
            <a:pPr lvl="0">
              <a:defRPr sz="1800">
                <a:solidFill>
                  <a:srgbClr val="000000"/>
                </a:solidFill>
              </a:defRPr>
            </a:pPr>
            <a:r>
              <a:rPr sz="7500" dirty="0">
                <a:solidFill>
                  <a:srgbClr val="0E030A"/>
                </a:solidFill>
                <a:latin typeface="+mj-lt"/>
              </a:rPr>
              <a:t>So</a:t>
            </a:r>
            <a:r>
              <a:rPr lang="nb-NO" sz="7500" dirty="0">
                <a:solidFill>
                  <a:srgbClr val="0E030A"/>
                </a:solidFill>
                <a:latin typeface="+mj-lt"/>
              </a:rPr>
              <a:t>s</a:t>
            </a:r>
            <a:r>
              <a:rPr sz="7500" dirty="0" err="1">
                <a:solidFill>
                  <a:srgbClr val="0E030A"/>
                </a:solidFill>
                <a:latin typeface="+mj-lt"/>
              </a:rPr>
              <a:t>iolog</a:t>
            </a:r>
            <a:r>
              <a:rPr lang="nb-NO" sz="7500" dirty="0">
                <a:solidFill>
                  <a:srgbClr val="0E030A"/>
                </a:solidFill>
                <a:latin typeface="+mj-lt"/>
              </a:rPr>
              <a:t>i</a:t>
            </a:r>
            <a:endParaRPr sz="7500" dirty="0">
              <a:solidFill>
                <a:srgbClr val="0E030A"/>
              </a:solidFill>
              <a:latin typeface="+mj-lt"/>
            </a:endParaRPr>
          </a:p>
          <a:p>
            <a:pPr lvl="0">
              <a:defRPr sz="1800">
                <a:solidFill>
                  <a:srgbClr val="000000"/>
                </a:solidFill>
              </a:defRPr>
            </a:pPr>
            <a:r>
              <a:rPr sz="7500" dirty="0">
                <a:solidFill>
                  <a:srgbClr val="0E030A"/>
                </a:solidFill>
                <a:latin typeface="+mj-lt"/>
              </a:rPr>
              <a:t>Ne</a:t>
            </a:r>
            <a:r>
              <a:rPr lang="nb-NO" sz="7500" dirty="0" err="1">
                <a:solidFill>
                  <a:srgbClr val="0E030A"/>
                </a:solidFill>
                <a:latin typeface="+mj-lt"/>
              </a:rPr>
              <a:t>vrologi</a:t>
            </a:r>
            <a:br>
              <a:rPr sz="7500" dirty="0">
                <a:solidFill>
                  <a:srgbClr val="0E030A"/>
                </a:solidFill>
                <a:latin typeface="+mj-lt"/>
              </a:rPr>
            </a:br>
            <a:r>
              <a:rPr lang="nb-NO" sz="7500" dirty="0">
                <a:solidFill>
                  <a:srgbClr val="0E030A"/>
                </a:solidFill>
                <a:latin typeface="+mj-lt"/>
              </a:rPr>
              <a:t>Ledelse</a:t>
            </a:r>
            <a:endParaRPr sz="7500" dirty="0">
              <a:solidFill>
                <a:srgbClr val="0E030A"/>
              </a:solidFill>
              <a:latin typeface="+mj-lt"/>
            </a:endParaRPr>
          </a:p>
        </p:txBody>
      </p:sp>
    </p:spTree>
    <p:extLst>
      <p:ext uri="{BB962C8B-B14F-4D97-AF65-F5344CB8AC3E}">
        <p14:creationId xmlns:p14="http://schemas.microsoft.com/office/powerpoint/2010/main" val="10460737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0E0E0">
                <a:alpha val="0"/>
              </a:srgbClr>
            </a:gs>
            <a:gs pos="100000">
              <a:srgbClr val="FFFFFF"/>
            </a:gs>
          </a:gsLst>
          <a:lin ang="2700000" scaled="0"/>
        </a:gradFill>
        <a:effectLst/>
      </p:bgPr>
    </p:bg>
    <p:spTree>
      <p:nvGrpSpPr>
        <p:cNvPr id="1" name=""/>
        <p:cNvGrpSpPr/>
        <p:nvPr/>
      </p:nvGrpSpPr>
      <p:grpSpPr>
        <a:xfrm>
          <a:off x="0" y="0"/>
          <a:ext cx="0" cy="0"/>
          <a:chOff x="0" y="0"/>
          <a:chExt cx="0" cy="0"/>
        </a:xfrm>
      </p:grpSpPr>
      <p:sp>
        <p:nvSpPr>
          <p:cNvPr id="169" name="Shape 169"/>
          <p:cNvSpPr/>
          <p:nvPr/>
        </p:nvSpPr>
        <p:spPr>
          <a:xfrm>
            <a:off x="-1337735" y="9082285"/>
            <a:ext cx="15189203" cy="2150535"/>
          </a:xfrm>
          <a:prstGeom prst="rect">
            <a:avLst/>
          </a:prstGeom>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70" name="Hænder_op2-small-filtered.jpeg"/>
          <p:cNvPicPr/>
          <p:nvPr/>
        </p:nvPicPr>
        <p:blipFill>
          <a:blip r:embed="rId3"/>
          <a:stretch>
            <a:fillRect/>
          </a:stretch>
        </p:blipFill>
        <p:spPr>
          <a:xfrm>
            <a:off x="-3886352" y="-1879577"/>
            <a:ext cx="18431488" cy="12289159"/>
          </a:xfrm>
          <a:prstGeom prst="rect">
            <a:avLst/>
          </a:prstGeom>
          <a:ln w="25400">
            <a:miter lim="400000"/>
          </a:ln>
          <a:effectLst>
            <a:reflection stA="82330" endPos="40000" dir="5400000" sy="-100000" algn="bl" rotWithShape="0"/>
          </a:effectLst>
        </p:spPr>
      </p:pic>
      <p:sp>
        <p:nvSpPr>
          <p:cNvPr id="171" name="Shape 171"/>
          <p:cNvSpPr>
            <a:spLocks noGrp="1"/>
          </p:cNvSpPr>
          <p:nvPr>
            <p:ph type="title" idx="4294967295"/>
          </p:nvPr>
        </p:nvSpPr>
        <p:spPr>
          <a:xfrm>
            <a:off x="-121644" y="40135"/>
            <a:ext cx="12757020" cy="8449734"/>
          </a:xfrm>
          <a:prstGeom prst="rect">
            <a:avLst/>
          </a:prstGeom>
        </p:spPr>
        <p:txBody>
          <a:bodyPr>
            <a:normAutofit/>
          </a:bodyPr>
          <a:lstStyle/>
          <a:p>
            <a:pPr lvl="0" algn="ctr" defTabSz="584200">
              <a:lnSpc>
                <a:spcPct val="90000"/>
              </a:lnSpc>
              <a:defRPr sz="1800">
                <a:uFillTx/>
              </a:defRPr>
            </a:pPr>
            <a:r>
              <a:rPr lang="nb-NO" sz="23000" dirty="0">
                <a:solidFill>
                  <a:srgbClr val="EE7501"/>
                </a:solidFill>
                <a:ea typeface="Helvetica"/>
                <a:cs typeface="Helvetica"/>
                <a:sym typeface="Helvetica"/>
              </a:rPr>
              <a:t>SPØR</a:t>
            </a:r>
            <a:r>
              <a:rPr sz="18000" dirty="0">
                <a:solidFill>
                  <a:srgbClr val="EE7501"/>
                </a:solidFill>
                <a:ea typeface="Helvetica"/>
                <a:cs typeface="Helvetica"/>
                <a:sym typeface="Helvetica"/>
              </a:rPr>
              <a:t> </a:t>
            </a:r>
          </a:p>
          <a:p>
            <a:pPr lvl="0" algn="ctr" defTabSz="584200">
              <a:lnSpc>
                <a:spcPct val="90000"/>
              </a:lnSpc>
              <a:defRPr sz="1800">
                <a:uFillTx/>
              </a:defRPr>
            </a:pPr>
            <a:r>
              <a:rPr lang="nb-NO" sz="8000" dirty="0">
                <a:solidFill>
                  <a:srgbClr val="FFFFFF"/>
                </a:solidFill>
                <a:ea typeface="+mn-ea"/>
                <a:cs typeface="+mn-cs"/>
                <a:sym typeface="Helvetica Light"/>
              </a:rPr>
              <a:t>M</a:t>
            </a:r>
            <a:r>
              <a:rPr sz="8000" dirty="0">
                <a:solidFill>
                  <a:srgbClr val="FFFFFF"/>
                </a:solidFill>
                <a:ea typeface="+mn-ea"/>
                <a:cs typeface="+mn-cs"/>
                <a:sym typeface="Helvetica Light"/>
              </a:rPr>
              <a:t>e</a:t>
            </a:r>
            <a:r>
              <a:rPr lang="nb-NO" sz="8000" dirty="0">
                <a:solidFill>
                  <a:srgbClr val="FFFFFF"/>
                </a:solidFill>
                <a:ea typeface="+mn-ea"/>
                <a:cs typeface="+mn-cs"/>
                <a:sym typeface="Helvetica Light"/>
              </a:rPr>
              <a:t>g om hva som helst</a:t>
            </a:r>
            <a:endParaRPr sz="8000" dirty="0">
              <a:solidFill>
                <a:srgbClr val="FFFFFF"/>
              </a:solidFill>
              <a:ea typeface="+mn-ea"/>
              <a:cs typeface="+mn-cs"/>
              <a:sym typeface="Helvetica Light"/>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a:prstGeom prst="rect">
            <a:avLst/>
          </a:prstGeom>
        </p:spPr>
        <p:txBody>
          <a:bodyPr/>
          <a:lstStyle/>
          <a:p>
            <a:pPr lvl="0">
              <a:defRPr sz="1800">
                <a:solidFill>
                  <a:srgbClr val="000000"/>
                </a:solidFill>
              </a:defRPr>
            </a:pPr>
            <a:r>
              <a:rPr lang="nb-NO" sz="23000" dirty="0">
                <a:solidFill>
                  <a:srgbClr val="EE7501"/>
                </a:solidFill>
                <a:latin typeface="+mj-lt"/>
                <a:ea typeface="Helvetica"/>
                <a:cs typeface="Helvetica"/>
                <a:sym typeface="Helvetica"/>
              </a:rPr>
              <a:t>HVA</a:t>
            </a:r>
            <a:endParaRPr sz="23000" dirty="0">
              <a:solidFill>
                <a:srgbClr val="EE7501"/>
              </a:solidFill>
              <a:latin typeface="+mj-lt"/>
              <a:ea typeface="Helvetica"/>
              <a:cs typeface="Helvetica"/>
              <a:sym typeface="Helvetica"/>
            </a:endParaRPr>
          </a:p>
          <a:p>
            <a:pPr lvl="0">
              <a:defRPr sz="1800">
                <a:solidFill>
                  <a:srgbClr val="000000"/>
                </a:solidFill>
              </a:defRPr>
            </a:pPr>
            <a:r>
              <a:rPr lang="nb-NO" sz="8000" dirty="0">
                <a:latin typeface="+mj-lt"/>
              </a:rPr>
              <a:t>er arbeidsglede?</a:t>
            </a:r>
            <a:endParaRPr sz="8000" dirty="0">
              <a:latin typeface="+mj-lt"/>
            </a:endParaRPr>
          </a:p>
        </p:txBody>
      </p:sp>
    </p:spTree>
    <p:extLst>
      <p:ext uri="{BB962C8B-B14F-4D97-AF65-F5344CB8AC3E}">
        <p14:creationId xmlns:p14="http://schemas.microsoft.com/office/powerpoint/2010/main" val="18863644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body" idx="1"/>
          </p:nvPr>
        </p:nvSpPr>
        <p:spPr>
          <a:prstGeom prst="rect">
            <a:avLst/>
          </a:prstGeom>
        </p:spPr>
        <p:txBody>
          <a:bodyPr/>
          <a:lstStyle/>
          <a:p>
            <a:pPr marL="342900" lvl="0" indent="-342900" algn="ctr">
              <a:buSzTx/>
              <a:buFont typeface="Times New Roman"/>
              <a:buNone/>
              <a:defRPr sz="1800">
                <a:uFillTx/>
              </a:defRPr>
            </a:pPr>
            <a:r>
              <a:rPr lang="nb-NO" sz="7500" dirty="0">
                <a:uFill>
                  <a:solidFill/>
                </a:uFill>
              </a:rPr>
              <a:t>En</a:t>
            </a:r>
            <a:r>
              <a:rPr sz="7500" dirty="0">
                <a:uFill>
                  <a:solidFill/>
                </a:uFill>
              </a:rPr>
              <a:t> </a:t>
            </a:r>
            <a:r>
              <a:rPr lang="nb-NO" sz="7500" dirty="0">
                <a:solidFill>
                  <a:srgbClr val="EE7502"/>
                </a:solidFill>
                <a:uFill>
                  <a:solidFill/>
                </a:uFill>
              </a:rPr>
              <a:t>følelse</a:t>
            </a:r>
            <a:r>
              <a:rPr sz="7500" dirty="0">
                <a:uFill>
                  <a:solidFill/>
                </a:uFill>
              </a:rPr>
              <a:t> </a:t>
            </a:r>
            <a:r>
              <a:rPr lang="nb-NO" sz="7500" dirty="0">
                <a:uFill>
                  <a:solidFill/>
                </a:uFill>
              </a:rPr>
              <a:t>av glede du får på jobben</a:t>
            </a:r>
            <a:r>
              <a:rPr sz="7500" dirty="0">
                <a:uFill>
                  <a:solidFill/>
                </a:uFill>
              </a:rPr>
              <a:t>!</a:t>
            </a:r>
          </a:p>
        </p:txBody>
      </p:sp>
      <p:sp>
        <p:nvSpPr>
          <p:cNvPr id="288" name="Shape 288"/>
          <p:cNvSpPr>
            <a:spLocks noGrp="1"/>
          </p:cNvSpPr>
          <p:nvPr>
            <p:ph type="title" idx="4294967295"/>
          </p:nvPr>
        </p:nvSpPr>
        <p:spPr>
          <a:xfrm>
            <a:off x="2061883" y="1046069"/>
            <a:ext cx="11684000" cy="1958975"/>
          </a:xfrm>
          <a:prstGeom prst="rect">
            <a:avLst/>
          </a:prstGeom>
        </p:spPr>
        <p:txBody>
          <a:bodyPr>
            <a:normAutofit/>
          </a:bodyPr>
          <a:lstStyle>
            <a:lvl1pPr defTabSz="473201">
              <a:defRPr sz="8343">
                <a:solidFill>
                  <a:srgbClr val="0E030A"/>
                </a:solidFill>
              </a:defRPr>
            </a:lvl1pPr>
          </a:lstStyle>
          <a:p>
            <a:pPr lvl="0">
              <a:defRPr sz="1800">
                <a:solidFill>
                  <a:srgbClr val="000000"/>
                </a:solidFill>
              </a:defRPr>
            </a:pPr>
            <a:r>
              <a:rPr lang="nb-NO" sz="8343" dirty="0">
                <a:solidFill>
                  <a:srgbClr val="EE7501"/>
                </a:solidFill>
                <a:latin typeface="+mj-lt"/>
              </a:rPr>
              <a:t>Arbeidsglede</a:t>
            </a:r>
            <a:r>
              <a:rPr lang="nb-NO" sz="8343" dirty="0">
                <a:solidFill>
                  <a:srgbClr val="0E030A"/>
                </a:solidFill>
                <a:latin typeface="+mj-lt"/>
              </a:rPr>
              <a:t> er</a:t>
            </a:r>
            <a:r>
              <a:rPr sz="8343" dirty="0">
                <a:solidFill>
                  <a:srgbClr val="0E030A"/>
                </a:solidFill>
                <a:latin typeface="+mj-lt"/>
              </a:rPr>
              <a:t>…</a:t>
            </a:r>
          </a:p>
        </p:txBody>
      </p:sp>
    </p:spTree>
    <p:extLst>
      <p:ext uri="{BB962C8B-B14F-4D97-AF65-F5344CB8AC3E}">
        <p14:creationId xmlns:p14="http://schemas.microsoft.com/office/powerpoint/2010/main" val="152799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xfrm>
            <a:off x="651205" y="-2514"/>
            <a:ext cx="11702390" cy="3552538"/>
          </a:xfrm>
          <a:prstGeom prst="rect">
            <a:avLst/>
          </a:prstGeom>
        </p:spPr>
        <p:txBody>
          <a:bodyPr>
            <a:normAutofit/>
          </a:bodyPr>
          <a:lstStyle>
            <a:lvl1pPr defTabSz="473201">
              <a:defRPr sz="8343">
                <a:solidFill>
                  <a:srgbClr val="0E030A"/>
                </a:solidFill>
              </a:defRPr>
            </a:lvl1pPr>
          </a:lstStyle>
          <a:p>
            <a:pPr lvl="0">
              <a:defRPr sz="1800">
                <a:solidFill>
                  <a:srgbClr val="000000"/>
                </a:solidFill>
              </a:defRPr>
            </a:pPr>
            <a:r>
              <a:rPr lang="nb-NO" sz="8343" dirty="0">
                <a:solidFill>
                  <a:srgbClr val="EE7501"/>
                </a:solidFill>
                <a:latin typeface="+mj-lt"/>
              </a:rPr>
              <a:t>Jobbtilfredshet</a:t>
            </a:r>
            <a:r>
              <a:rPr lang="nb-NO" sz="8343" dirty="0">
                <a:solidFill>
                  <a:srgbClr val="0E030A"/>
                </a:solidFill>
                <a:latin typeface="+mj-lt"/>
              </a:rPr>
              <a:t> er</a:t>
            </a:r>
            <a:r>
              <a:rPr sz="8343" dirty="0">
                <a:solidFill>
                  <a:srgbClr val="0E030A"/>
                </a:solidFill>
                <a:latin typeface="+mj-lt"/>
              </a:rPr>
              <a:t>…</a:t>
            </a:r>
          </a:p>
        </p:txBody>
      </p:sp>
      <p:sp>
        <p:nvSpPr>
          <p:cNvPr id="289" name="Shape 289"/>
          <p:cNvSpPr>
            <a:spLocks noGrp="1"/>
          </p:cNvSpPr>
          <p:nvPr>
            <p:ph type="body" idx="4294967295"/>
          </p:nvPr>
        </p:nvSpPr>
        <p:spPr>
          <a:xfrm>
            <a:off x="651205" y="3083858"/>
            <a:ext cx="11099800" cy="5083829"/>
          </a:xfrm>
          <a:prstGeom prst="rect">
            <a:avLst/>
          </a:prstGeom>
        </p:spPr>
        <p:txBody>
          <a:bodyPr/>
          <a:lstStyle/>
          <a:p>
            <a:pPr marL="342900" lvl="0" indent="-342900" algn="ctr">
              <a:buSzTx/>
              <a:buFont typeface="Times New Roman"/>
              <a:buNone/>
              <a:defRPr sz="1800">
                <a:uFillTx/>
              </a:defRPr>
            </a:pPr>
            <a:r>
              <a:rPr lang="nb-NO" sz="7500" dirty="0">
                <a:uFill>
                  <a:solidFill/>
                </a:uFill>
              </a:rPr>
              <a:t>Hva du </a:t>
            </a:r>
            <a:r>
              <a:rPr lang="nb-NO" sz="7500" dirty="0">
                <a:solidFill>
                  <a:srgbClr val="EE7502"/>
                </a:solidFill>
                <a:uFill>
                  <a:solidFill/>
                </a:uFill>
              </a:rPr>
              <a:t>tenker</a:t>
            </a:r>
            <a:r>
              <a:rPr sz="7500" dirty="0">
                <a:uFill>
                  <a:solidFill/>
                </a:uFill>
              </a:rPr>
              <a:t> </a:t>
            </a:r>
            <a:r>
              <a:rPr lang="nb-NO" sz="7500" dirty="0">
                <a:uFill>
                  <a:solidFill/>
                </a:uFill>
              </a:rPr>
              <a:t>om den jobben du gjør – altså jobbinnholdet</a:t>
            </a:r>
            <a:r>
              <a:rPr sz="7500" dirty="0">
                <a:uFill>
                  <a:solidFill/>
                </a:uFill>
              </a:rPr>
              <a:t>!</a:t>
            </a:r>
          </a:p>
        </p:txBody>
      </p:sp>
    </p:spTree>
    <p:extLst>
      <p:ext uri="{BB962C8B-B14F-4D97-AF65-F5344CB8AC3E}">
        <p14:creationId xmlns:p14="http://schemas.microsoft.com/office/powerpoint/2010/main" val="360077148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000000"/>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Arial"/>
        <a:ea typeface="Arial"/>
        <a:cs typeface="Arial"/>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Arial"/>
        <a:ea typeface="Arial"/>
        <a:cs typeface="Arial"/>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E0DD4944EB2CA48A865CEF4356EFDC7" ma:contentTypeVersion="10" ma:contentTypeDescription="Opprett et nytt dokument." ma:contentTypeScope="" ma:versionID="792d3acd185ab03d1b204d9074dadac3">
  <xsd:schema xmlns:xsd="http://www.w3.org/2001/XMLSchema" xmlns:xs="http://www.w3.org/2001/XMLSchema" xmlns:p="http://schemas.microsoft.com/office/2006/metadata/properties" xmlns:ns3="c2d04f21-c086-463c-afe7-7a84a1cd5b2f" xmlns:ns4="76d51be7-0d19-42eb-ab79-e115a99fb3d6" targetNamespace="http://schemas.microsoft.com/office/2006/metadata/properties" ma:root="true" ma:fieldsID="ea949f4d804f8c82cc8e451662b7f41d" ns3:_="" ns4:_="">
    <xsd:import namespace="c2d04f21-c086-463c-afe7-7a84a1cd5b2f"/>
    <xsd:import namespace="76d51be7-0d19-42eb-ab79-e115a99fb3d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04f21-c086-463c-afe7-7a84a1cd5b2f"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description="" ma:internalName="SharedWithDetails" ma:readOnly="true">
      <xsd:simpleType>
        <xsd:restriction base="dms:Note">
          <xsd:maxLength value="255"/>
        </xsd:restriction>
      </xsd:simpleType>
    </xsd:element>
    <xsd:element name="SharingHintHash" ma:index="10" nillable="true" ma:displayName="Hash for deling av tip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d51be7-0d19-42eb-ab79-e115a99fb3d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C2DF1C-32E2-4990-B2D2-36224431DC99}">
  <ds:schemaRefs>
    <ds:schemaRef ds:uri="http://schemas.microsoft.com/sharepoint/v3/contenttype/forms"/>
  </ds:schemaRefs>
</ds:datastoreItem>
</file>

<file path=customXml/itemProps2.xml><?xml version="1.0" encoding="utf-8"?>
<ds:datastoreItem xmlns:ds="http://schemas.openxmlformats.org/officeDocument/2006/customXml" ds:itemID="{99E17439-7EF9-4451-99C1-9D00C930D1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04f21-c086-463c-afe7-7a84a1cd5b2f"/>
    <ds:schemaRef ds:uri="76d51be7-0d19-42eb-ab79-e115a99fb3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5E698A-C18A-4350-8750-93B527623B37}">
  <ds:schemaRefs>
    <ds:schemaRef ds:uri="76d51be7-0d19-42eb-ab79-e115a99fb3d6"/>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c2d04f21-c086-463c-afe7-7a84a1cd5b2f"/>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6578</TotalTime>
  <Words>2826</Words>
  <Application>Microsoft Office PowerPoint</Application>
  <PresentationFormat>Egendefinert</PresentationFormat>
  <Paragraphs>265</Paragraphs>
  <Slides>47</Slides>
  <Notes>36</Notes>
  <HiddenSlides>0</HiddenSlides>
  <MMClips>3</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47</vt:i4>
      </vt:variant>
    </vt:vector>
  </HeadingPairs>
  <TitlesOfParts>
    <vt:vector size="56" baseType="lpstr">
      <vt:lpstr>Arial</vt:lpstr>
      <vt:lpstr>Arial Rounded MT Bold</vt:lpstr>
      <vt:lpstr>Helvetica</vt:lpstr>
      <vt:lpstr>Helvetica Light</vt:lpstr>
      <vt:lpstr>Lucida Grande</vt:lpstr>
      <vt:lpstr>Sketch Block Bold</vt:lpstr>
      <vt:lpstr>Times New Roman</vt:lpstr>
      <vt:lpstr>Trebuchet MS</vt:lpstr>
      <vt:lpstr>Black</vt:lpstr>
      <vt:lpstr>PowerPoint-presentasjon</vt:lpstr>
      <vt:lpstr>PowerPoint-presentasjon</vt:lpstr>
      <vt:lpstr>PowerPoint-presentasjon</vt:lpstr>
      <vt:lpstr>09.45 Foredrag Arbeidsglede – Hva, hvorfor og hvordan 11.15 Inndeling av grupper og litt mat 11.45 Gruppearbeid del 1 13.00 Lunsj 14.00 Gruppearbeid del 2 15.00Fremleggelse fra noen grupper 15.30 Avsluttende innlegg 16.00 Slutt</vt:lpstr>
      <vt:lpstr>Forskning Psykologi Sosiologi Nevrologi Ledelse</vt:lpstr>
      <vt:lpstr>SPØR  Meg om hva som helst</vt:lpstr>
      <vt:lpstr>HVA er arbeidsglede?</vt:lpstr>
      <vt:lpstr>Arbeidsglede er…</vt:lpstr>
      <vt:lpstr>Jobbtilfredshet er…</vt:lpstr>
      <vt:lpstr>PowerPoint-presentasjon</vt:lpstr>
      <vt:lpstr>Formelen for suksess er ødelagt </vt:lpstr>
      <vt:lpstr>Arlette Bentzen</vt:lpstr>
      <vt:lpstr>Hva gjør deg glad på jobben?</vt:lpstr>
      <vt:lpstr>PowerPoint-presentasjon</vt:lpstr>
      <vt:lpstr>PowerPoint-presentasjon</vt:lpstr>
      <vt:lpstr>Gode resultater: </vt:lpstr>
      <vt:lpstr>PowerPoint-presentasjon</vt:lpstr>
      <vt:lpstr>PowerPoint-presentasjon</vt:lpstr>
      <vt:lpstr>PowerPoint-presentasjon</vt:lpstr>
      <vt:lpstr>ALLE kan være glade på jobben!</vt:lpstr>
      <vt:lpstr>PowerPoint-presentasjon</vt:lpstr>
      <vt:lpstr>HVORFOR betyr det noe?</vt:lpstr>
      <vt:lpstr>Tid Helse  Livet Suksess</vt:lpstr>
      <vt:lpstr>PowerPoint-presentasjon</vt:lpstr>
      <vt:lpstr>PowerPoint-presentasjon</vt:lpstr>
      <vt:lpstr>HVORDAN skaper man gladere arbeidsplasser?</vt:lpstr>
      <vt:lpstr>Arbeidsglede er noe vi gjør!</vt:lpstr>
      <vt:lpstr>Ta ansvar for din arbeidsglede</vt:lpstr>
      <vt:lpstr>Feir dine seire og dine nederlag</vt:lpstr>
      <vt:lpstr>PowerPoint-presentasjon</vt:lpstr>
      <vt:lpstr>Husk 3 gode ting hver dag</vt:lpstr>
      <vt:lpstr>Uventet vennlighet</vt:lpstr>
      <vt:lpstr>PowerPoint-presentasjon</vt:lpstr>
      <vt:lpstr>Ros og anerkjennelse </vt:lpstr>
      <vt:lpstr>1. Anerkjennelse føles godt  2. Ros viser at det vi gjør er viktig og at vi gjør en forskjell  3. Ros skaper både bedre relasjoner og resultater</vt:lpstr>
      <vt:lpstr>PowerPoint-presentasjon</vt:lpstr>
      <vt:lpstr>PowerPoint-presentasjon</vt:lpstr>
      <vt:lpstr>30 min. Pause</vt:lpstr>
      <vt:lpstr>Workshop</vt:lpstr>
      <vt:lpstr>Snakk om en eller flere ting som dere har gjort som har virket før og hvorfor dere ønsker mer av dette.  Ta da stilling til: - Hvordan kan dere få til mer av det i fremtiden? - Hva må dere gjøre for å få det til (handling) </vt:lpstr>
      <vt:lpstr>Snakk om hvilke utfordringer dere har i dag som dere gjerne vil ha løst og hvorfor dere vil ha dem løst.  Ta da stilling til: - Hvordan kan dere få løst utfordringen? - Hva må dere gjøre for å få det til (handling) </vt:lpstr>
      <vt:lpstr>Presentasjon av to-tre svar på hvert spørsmål</vt:lpstr>
      <vt:lpstr>Hvordan sikre handling?</vt:lpstr>
      <vt:lpstr>PowerPoint-presentasjon</vt:lpstr>
      <vt:lpstr>Skap en komite som går forrest og setter ting i gang</vt:lpstr>
      <vt:lpstr>TAKK for meg</vt:lpstr>
      <vt:lpstr>Mer informasjon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Happiness at work Customer</dc:title>
  <dc:creator>Henrik</dc:creator>
  <cp:lastModifiedBy>Henrik Mærsk</cp:lastModifiedBy>
  <cp:revision>352</cp:revision>
  <cp:lastPrinted>2019-10-22T07:38:43Z</cp:lastPrinted>
  <dcterms:modified xsi:type="dcterms:W3CDTF">2019-10-24T14:27:11Z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0x0101008E0DD4944EB2CA48A865CEF4356EFDC7</vt:lpwstr>
  </property>
  <property fmtid="{D5CDD505-2E9C-101B-9397-08002B2CF9AE}" pid="3" name="_dlc_DocIdItemGuid">
    <vt:lpwstr>b2eafdd7-0af0-4b1b-a7e5-e80f433dcde1</vt:lpwstr>
  </property>
</Properties>
</file>